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11" r:id="rId36"/>
    <p:sldId id="290" r:id="rId37"/>
    <p:sldId id="291" r:id="rId38"/>
    <p:sldId id="292" r:id="rId39"/>
    <p:sldId id="294" r:id="rId40"/>
    <p:sldId id="295" r:id="rId41"/>
    <p:sldId id="296" r:id="rId42"/>
    <p:sldId id="298" r:id="rId43"/>
    <p:sldId id="299" r:id="rId44"/>
    <p:sldId id="300" r:id="rId45"/>
    <p:sldId id="301" r:id="rId46"/>
    <p:sldId id="312" r:id="rId47"/>
    <p:sldId id="313" r:id="rId48"/>
    <p:sldId id="304" r:id="rId49"/>
    <p:sldId id="305" r:id="rId50"/>
    <p:sldId id="306" r:id="rId51"/>
    <p:sldId id="307" r:id="rId52"/>
    <p:sldId id="308" r:id="rId53"/>
  </p:sldIdLst>
  <p:sldSz cx="9144000" cy="6858000" type="screen4x3"/>
  <p:notesSz cx="9144000" cy="6858000"/>
  <p:embeddedFontLst>
    <p:embeddedFont>
      <p:font typeface="Cabin" pitchFamily="2" charset="77"/>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Candara" panose="020E0502030303020204" pitchFamily="34" charset="0"/>
      <p:regular r:id="rId63"/>
      <p:bold r:id="rId64"/>
      <p:italic r:id="rId65"/>
      <p:boldItalic r:id="rId66"/>
    </p:embeddedFont>
    <p:embeddedFont>
      <p:font typeface="MS PGothic" panose="020B0600070205080204" pitchFamily="34" charset="-128"/>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E28AD4-7F47-4E2B-95CA-800E60DCF48B}">
  <a:tblStyle styleId="{ACE28AD4-7F47-4E2B-95CA-800E60DCF48B}" styleName="Table_0">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5619"/>
  </p:normalViewPr>
  <p:slideViewPr>
    <p:cSldViewPr snapToGrid="0">
      <p:cViewPr varScale="1">
        <p:scale>
          <a:sx n="109" d="100"/>
          <a:sy n="109" d="100"/>
        </p:scale>
        <p:origin x="2280"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d40485651_0_5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4d40485651_0_54: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4d40485651_0_54: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d40485651_0_3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d40485651_0_39: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g4d40485651_0_39:notes"/>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1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p1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1" name="Google Shape;251;p1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endParaRPr lang="en-US" dirty="0"/>
          </a:p>
        </p:txBody>
      </p:sp>
      <p:sp>
        <p:nvSpPr>
          <p:cNvPr id="267" name="Google Shape;267;p1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p1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p1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lang="en-US" b="1" dirty="0"/>
          </a:p>
        </p:txBody>
      </p:sp>
      <p:sp>
        <p:nvSpPr>
          <p:cNvPr id="293" name="Google Shape;293;p2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2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1" name="Google Shape;311;p2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20" name="Google Shape;320;p2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2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2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p2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18" name="Google Shape;118;p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4" name="Google Shape;364;p2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2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b="0" dirty="0"/>
          </a:p>
        </p:txBody>
      </p:sp>
      <p:sp>
        <p:nvSpPr>
          <p:cNvPr id="382" name="Google Shape;382;p3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3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398" name="Google Shape;398;p3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190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6" name="Google Shape;406;p3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4" name="Google Shape;414;p3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423" name="Google Shape;423;p3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9" name="Google Shape;439;p3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7" name="Google Shape;447;p3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p3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1" name="Google Shape;471;p4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1" name="Google Shape;481;p4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4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4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506" name="Google Shape;506;p4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3372166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4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514" name="Google Shape;514;p4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3502494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522" name="Google Shape;522;p4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2637891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0" name="Google Shape;530;p4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0" name="Google Shape;540;p4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8" name="Google Shape;548;p5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5" name="Google Shape;555;p5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47" name="Google Shape;147;p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Cabin"/>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buNone/>
              <a:defRPr sz="900" b="0" i="0" u="none" strike="noStrike" cap="none">
                <a:solidFill>
                  <a:srgbClr val="2D58AC"/>
                </a:solidFill>
                <a:latin typeface="Cabin"/>
                <a:ea typeface="Cabin"/>
                <a:cs typeface="Cabin"/>
                <a:sym typeface="Cabin"/>
              </a:defRPr>
            </a:lvl1pPr>
            <a:lvl2pPr marL="25400" marR="0" lvl="1" indent="0" algn="r">
              <a:lnSpc>
                <a:spcPct val="100000"/>
              </a:lnSpc>
              <a:spcBef>
                <a:spcPts val="0"/>
              </a:spcBef>
              <a:buNone/>
              <a:defRPr sz="900" b="0" i="0" u="none" strike="noStrike" cap="none">
                <a:solidFill>
                  <a:srgbClr val="2D58AC"/>
                </a:solidFill>
                <a:latin typeface="Cabin"/>
                <a:ea typeface="Cabin"/>
                <a:cs typeface="Cabin"/>
                <a:sym typeface="Cabin"/>
              </a:defRPr>
            </a:lvl2pPr>
            <a:lvl3pPr marL="25400" marR="0" lvl="2" indent="0" algn="r">
              <a:lnSpc>
                <a:spcPct val="100000"/>
              </a:lnSpc>
              <a:spcBef>
                <a:spcPts val="0"/>
              </a:spcBef>
              <a:buNone/>
              <a:defRPr sz="900" b="0" i="0" u="none" strike="noStrike" cap="none">
                <a:solidFill>
                  <a:srgbClr val="2D58AC"/>
                </a:solidFill>
                <a:latin typeface="Cabin"/>
                <a:ea typeface="Cabin"/>
                <a:cs typeface="Cabin"/>
                <a:sym typeface="Cabin"/>
              </a:defRPr>
            </a:lvl3pPr>
            <a:lvl4pPr marL="25400" marR="0" lvl="3" indent="0" algn="r">
              <a:lnSpc>
                <a:spcPct val="100000"/>
              </a:lnSpc>
              <a:spcBef>
                <a:spcPts val="0"/>
              </a:spcBef>
              <a:buNone/>
              <a:defRPr sz="900" b="0" i="0" u="none" strike="noStrike" cap="none">
                <a:solidFill>
                  <a:srgbClr val="2D58AC"/>
                </a:solidFill>
                <a:latin typeface="Cabin"/>
                <a:ea typeface="Cabin"/>
                <a:cs typeface="Cabin"/>
                <a:sym typeface="Cabin"/>
              </a:defRPr>
            </a:lvl4pPr>
            <a:lvl5pPr marL="25400" marR="0" lvl="4" indent="0" algn="r">
              <a:lnSpc>
                <a:spcPct val="100000"/>
              </a:lnSpc>
              <a:spcBef>
                <a:spcPts val="0"/>
              </a:spcBef>
              <a:buNone/>
              <a:defRPr sz="900" b="0" i="0" u="none" strike="noStrike" cap="none">
                <a:solidFill>
                  <a:srgbClr val="2D58AC"/>
                </a:solidFill>
                <a:latin typeface="Cabin"/>
                <a:ea typeface="Cabin"/>
                <a:cs typeface="Cabin"/>
                <a:sym typeface="Cabin"/>
              </a:defRPr>
            </a:lvl5pPr>
            <a:lvl6pPr marL="25400" marR="0" lvl="5" indent="0" algn="r">
              <a:lnSpc>
                <a:spcPct val="100000"/>
              </a:lnSpc>
              <a:spcBef>
                <a:spcPts val="0"/>
              </a:spcBef>
              <a:buNone/>
              <a:defRPr sz="900" b="0" i="0" u="none" strike="noStrike" cap="none">
                <a:solidFill>
                  <a:srgbClr val="2D58AC"/>
                </a:solidFill>
                <a:latin typeface="Cabin"/>
                <a:ea typeface="Cabin"/>
                <a:cs typeface="Cabin"/>
                <a:sym typeface="Cabin"/>
              </a:defRPr>
            </a:lvl6pPr>
            <a:lvl7pPr marL="25400" marR="0" lvl="6" indent="0" algn="r">
              <a:lnSpc>
                <a:spcPct val="100000"/>
              </a:lnSpc>
              <a:spcBef>
                <a:spcPts val="0"/>
              </a:spcBef>
              <a:buNone/>
              <a:defRPr sz="900" b="0" i="0" u="none" strike="noStrike" cap="none">
                <a:solidFill>
                  <a:srgbClr val="2D58AC"/>
                </a:solidFill>
                <a:latin typeface="Cabin"/>
                <a:ea typeface="Cabin"/>
                <a:cs typeface="Cabin"/>
                <a:sym typeface="Cabin"/>
              </a:defRPr>
            </a:lvl7pPr>
            <a:lvl8pPr marL="25400" marR="0" lvl="7" indent="0" algn="r">
              <a:lnSpc>
                <a:spcPct val="100000"/>
              </a:lnSpc>
              <a:spcBef>
                <a:spcPts val="0"/>
              </a:spcBef>
              <a:buNone/>
              <a:defRPr sz="900" b="0" i="0" u="none" strike="noStrike" cap="none">
                <a:solidFill>
                  <a:srgbClr val="2D58AC"/>
                </a:solidFill>
                <a:latin typeface="Cabin"/>
                <a:ea typeface="Cabin"/>
                <a:cs typeface="Cabin"/>
                <a:sym typeface="Cabin"/>
              </a:defRPr>
            </a:lvl8pPr>
            <a:lvl9pPr marL="25400" marR="0" lvl="8" indent="0" algn="r">
              <a:lnSpc>
                <a:spcPct val="100000"/>
              </a:lnSpc>
              <a:spcBef>
                <a:spcPts val="0"/>
              </a:spcBef>
              <a:buNone/>
              <a:defRPr sz="900" b="0" i="0" u="none" strike="noStrike" cap="none">
                <a:solidFill>
                  <a:srgbClr val="2D58AC"/>
                </a:solidFill>
                <a:latin typeface="Cabin"/>
                <a:ea typeface="Cabin"/>
                <a:cs typeface="Cabin"/>
                <a:sym typeface="Cabin"/>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2760671" y="48524"/>
            <a:ext cx="3630794" cy="7989752"/>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1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12"/>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buNone/>
              <a:defRPr sz="900">
                <a:solidFill>
                  <a:srgbClr val="2D58AC"/>
                </a:solidFill>
                <a:latin typeface="Cabin"/>
                <a:ea typeface="Cabin"/>
                <a:cs typeface="Cabin"/>
                <a:sym typeface="Cabin"/>
              </a:defRPr>
            </a:lvl1pPr>
            <a:lvl2pPr marL="25400" marR="0" lvl="1" indent="0" algn="r">
              <a:lnSpc>
                <a:spcPct val="100000"/>
              </a:lnSpc>
              <a:spcBef>
                <a:spcPts val="0"/>
              </a:spcBef>
              <a:buNone/>
              <a:defRPr sz="900">
                <a:solidFill>
                  <a:srgbClr val="2D58AC"/>
                </a:solidFill>
                <a:latin typeface="Cabin"/>
                <a:ea typeface="Cabin"/>
                <a:cs typeface="Cabin"/>
                <a:sym typeface="Cabin"/>
              </a:defRPr>
            </a:lvl2pPr>
            <a:lvl3pPr marL="25400" marR="0" lvl="2" indent="0" algn="r">
              <a:lnSpc>
                <a:spcPct val="100000"/>
              </a:lnSpc>
              <a:spcBef>
                <a:spcPts val="0"/>
              </a:spcBef>
              <a:buNone/>
              <a:defRPr sz="900">
                <a:solidFill>
                  <a:srgbClr val="2D58AC"/>
                </a:solidFill>
                <a:latin typeface="Cabin"/>
                <a:ea typeface="Cabin"/>
                <a:cs typeface="Cabin"/>
                <a:sym typeface="Cabin"/>
              </a:defRPr>
            </a:lvl3pPr>
            <a:lvl4pPr marL="25400" marR="0" lvl="3" indent="0" algn="r">
              <a:lnSpc>
                <a:spcPct val="100000"/>
              </a:lnSpc>
              <a:spcBef>
                <a:spcPts val="0"/>
              </a:spcBef>
              <a:buNone/>
              <a:defRPr sz="900">
                <a:solidFill>
                  <a:srgbClr val="2D58AC"/>
                </a:solidFill>
                <a:latin typeface="Cabin"/>
                <a:ea typeface="Cabin"/>
                <a:cs typeface="Cabin"/>
                <a:sym typeface="Cabin"/>
              </a:defRPr>
            </a:lvl4pPr>
            <a:lvl5pPr marL="25400" marR="0" lvl="4" indent="0" algn="r">
              <a:lnSpc>
                <a:spcPct val="100000"/>
              </a:lnSpc>
              <a:spcBef>
                <a:spcPts val="0"/>
              </a:spcBef>
              <a:buNone/>
              <a:defRPr sz="900">
                <a:solidFill>
                  <a:srgbClr val="2D58AC"/>
                </a:solidFill>
                <a:latin typeface="Cabin"/>
                <a:ea typeface="Cabin"/>
                <a:cs typeface="Cabin"/>
                <a:sym typeface="Cabin"/>
              </a:defRPr>
            </a:lvl5pPr>
            <a:lvl6pPr marL="25400" marR="0" lvl="5" indent="0" algn="r">
              <a:lnSpc>
                <a:spcPct val="100000"/>
              </a:lnSpc>
              <a:spcBef>
                <a:spcPts val="0"/>
              </a:spcBef>
              <a:buNone/>
              <a:defRPr sz="900">
                <a:solidFill>
                  <a:srgbClr val="2D58AC"/>
                </a:solidFill>
                <a:latin typeface="Cabin"/>
                <a:ea typeface="Cabin"/>
                <a:cs typeface="Cabin"/>
                <a:sym typeface="Cabin"/>
              </a:defRPr>
            </a:lvl6pPr>
            <a:lvl7pPr marL="25400" marR="0" lvl="6" indent="0" algn="r">
              <a:lnSpc>
                <a:spcPct val="100000"/>
              </a:lnSpc>
              <a:spcBef>
                <a:spcPts val="0"/>
              </a:spcBef>
              <a:buNone/>
              <a:defRPr sz="900">
                <a:solidFill>
                  <a:srgbClr val="2D58AC"/>
                </a:solidFill>
                <a:latin typeface="Cabin"/>
                <a:ea typeface="Cabin"/>
                <a:cs typeface="Cabin"/>
                <a:sym typeface="Cabin"/>
              </a:defRPr>
            </a:lvl7pPr>
            <a:lvl8pPr marL="25400" marR="0" lvl="7" indent="0" algn="r">
              <a:lnSpc>
                <a:spcPct val="100000"/>
              </a:lnSpc>
              <a:spcBef>
                <a:spcPts val="0"/>
              </a:spcBef>
              <a:buNone/>
              <a:defRPr sz="900">
                <a:solidFill>
                  <a:srgbClr val="2D58AC"/>
                </a:solidFill>
                <a:latin typeface="Cabin"/>
                <a:ea typeface="Cabin"/>
                <a:cs typeface="Cabin"/>
                <a:sym typeface="Cabin"/>
              </a:defRPr>
            </a:lvl8pPr>
            <a:lvl9pPr marL="25400" marR="0" lvl="8" indent="0" algn="r">
              <a:lnSpc>
                <a:spcPct val="100000"/>
              </a:lnSpc>
              <a:spcBef>
                <a:spcPts val="0"/>
              </a:spcBef>
              <a:buNone/>
              <a:defRPr sz="900">
                <a:solidFill>
                  <a:srgbClr val="2D58AC"/>
                </a:solidFill>
                <a:latin typeface="Cabin"/>
                <a:ea typeface="Cabin"/>
                <a:cs typeface="Cabin"/>
                <a:sym typeface="Cabin"/>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4"/>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6"/>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7" name="Google Shape;47;p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p:nvPr/>
        </p:nvSpPr>
        <p:spPr>
          <a:xfrm>
            <a:off x="452646" y="5141973"/>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Cabin"/>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54" name="Google Shape;54;p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buNone/>
              <a:defRPr sz="900">
                <a:solidFill>
                  <a:srgbClr val="2D58AC"/>
                </a:solidFill>
                <a:latin typeface="Cabin"/>
                <a:ea typeface="Cabin"/>
                <a:cs typeface="Cabin"/>
                <a:sym typeface="Cabin"/>
              </a:defRPr>
            </a:lvl1pPr>
            <a:lvl2pPr marL="25400" marR="0" lvl="1" indent="0" algn="r">
              <a:lnSpc>
                <a:spcPct val="100000"/>
              </a:lnSpc>
              <a:spcBef>
                <a:spcPts val="0"/>
              </a:spcBef>
              <a:buNone/>
              <a:defRPr sz="900">
                <a:solidFill>
                  <a:srgbClr val="2D58AC"/>
                </a:solidFill>
                <a:latin typeface="Cabin"/>
                <a:ea typeface="Cabin"/>
                <a:cs typeface="Cabin"/>
                <a:sym typeface="Cabin"/>
              </a:defRPr>
            </a:lvl2pPr>
            <a:lvl3pPr marL="25400" marR="0" lvl="2" indent="0" algn="r">
              <a:lnSpc>
                <a:spcPct val="100000"/>
              </a:lnSpc>
              <a:spcBef>
                <a:spcPts val="0"/>
              </a:spcBef>
              <a:buNone/>
              <a:defRPr sz="900">
                <a:solidFill>
                  <a:srgbClr val="2D58AC"/>
                </a:solidFill>
                <a:latin typeface="Cabin"/>
                <a:ea typeface="Cabin"/>
                <a:cs typeface="Cabin"/>
                <a:sym typeface="Cabin"/>
              </a:defRPr>
            </a:lvl3pPr>
            <a:lvl4pPr marL="25400" marR="0" lvl="3" indent="0" algn="r">
              <a:lnSpc>
                <a:spcPct val="100000"/>
              </a:lnSpc>
              <a:spcBef>
                <a:spcPts val="0"/>
              </a:spcBef>
              <a:buNone/>
              <a:defRPr sz="900">
                <a:solidFill>
                  <a:srgbClr val="2D58AC"/>
                </a:solidFill>
                <a:latin typeface="Cabin"/>
                <a:ea typeface="Cabin"/>
                <a:cs typeface="Cabin"/>
                <a:sym typeface="Cabin"/>
              </a:defRPr>
            </a:lvl4pPr>
            <a:lvl5pPr marL="25400" marR="0" lvl="4" indent="0" algn="r">
              <a:lnSpc>
                <a:spcPct val="100000"/>
              </a:lnSpc>
              <a:spcBef>
                <a:spcPts val="0"/>
              </a:spcBef>
              <a:buNone/>
              <a:defRPr sz="900">
                <a:solidFill>
                  <a:srgbClr val="2D58AC"/>
                </a:solidFill>
                <a:latin typeface="Cabin"/>
                <a:ea typeface="Cabin"/>
                <a:cs typeface="Cabin"/>
                <a:sym typeface="Cabin"/>
              </a:defRPr>
            </a:lvl5pPr>
            <a:lvl6pPr marL="25400" marR="0" lvl="5" indent="0" algn="r">
              <a:lnSpc>
                <a:spcPct val="100000"/>
              </a:lnSpc>
              <a:spcBef>
                <a:spcPts val="0"/>
              </a:spcBef>
              <a:buNone/>
              <a:defRPr sz="900">
                <a:solidFill>
                  <a:srgbClr val="2D58AC"/>
                </a:solidFill>
                <a:latin typeface="Cabin"/>
                <a:ea typeface="Cabin"/>
                <a:cs typeface="Cabin"/>
                <a:sym typeface="Cabin"/>
              </a:defRPr>
            </a:lvl6pPr>
            <a:lvl7pPr marL="25400" marR="0" lvl="6" indent="0" algn="r">
              <a:lnSpc>
                <a:spcPct val="100000"/>
              </a:lnSpc>
              <a:spcBef>
                <a:spcPts val="0"/>
              </a:spcBef>
              <a:buNone/>
              <a:defRPr sz="900">
                <a:solidFill>
                  <a:srgbClr val="2D58AC"/>
                </a:solidFill>
                <a:latin typeface="Cabin"/>
                <a:ea typeface="Cabin"/>
                <a:cs typeface="Cabin"/>
                <a:sym typeface="Cabin"/>
              </a:defRPr>
            </a:lvl7pPr>
            <a:lvl8pPr marL="25400" marR="0" lvl="7" indent="0" algn="r">
              <a:lnSpc>
                <a:spcPct val="100000"/>
              </a:lnSpc>
              <a:spcBef>
                <a:spcPts val="0"/>
              </a:spcBef>
              <a:buNone/>
              <a:defRPr sz="900">
                <a:solidFill>
                  <a:srgbClr val="2D58AC"/>
                </a:solidFill>
                <a:latin typeface="Cabin"/>
                <a:ea typeface="Cabin"/>
                <a:cs typeface="Cabin"/>
                <a:sym typeface="Cabin"/>
              </a:defRPr>
            </a:lvl8pPr>
            <a:lvl9pPr marL="25400" marR="0" lvl="8" indent="0" algn="r">
              <a:lnSpc>
                <a:spcPct val="100000"/>
              </a:lnSpc>
              <a:spcBef>
                <a:spcPts val="0"/>
              </a:spcBef>
              <a:buNone/>
              <a:defRPr sz="900">
                <a:solidFill>
                  <a:srgbClr val="2D58AC"/>
                </a:solidFill>
                <a:latin typeface="Cabin"/>
                <a:ea typeface="Cabin"/>
                <a:cs typeface="Cabin"/>
                <a:sym typeface="Cabin"/>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abin"/>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887219" y="2228003"/>
            <a:ext cx="3593500" cy="576262"/>
          </a:xfrm>
          <a:prstGeom prst="rect">
            <a:avLst/>
          </a:prstGeom>
          <a:noFill/>
          <a:ln>
            <a:noFill/>
          </a:ln>
        </p:spPr>
        <p:txBody>
          <a:bodyPr spcFirstLastPara="1" wrap="square" lIns="91425" tIns="45700" rIns="91425" bIns="45700" anchor="b" anchorCtr="0"/>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1" name="Google Shape;61;p8"/>
          <p:cNvSpPr txBox="1">
            <a:spLocks noGrp="1"/>
          </p:cNvSpPr>
          <p:nvPr>
            <p:ph type="body" idx="2"/>
          </p:nvPr>
        </p:nvSpPr>
        <p:spPr>
          <a:xfrm>
            <a:off x="581192" y="2926051"/>
            <a:ext cx="3899527" cy="293499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2" name="Google Shape;62;p8"/>
          <p:cNvSpPr txBox="1">
            <a:spLocks noGrp="1"/>
          </p:cNvSpPr>
          <p:nvPr>
            <p:ph type="body" idx="3"/>
          </p:nvPr>
        </p:nvSpPr>
        <p:spPr>
          <a:xfrm>
            <a:off x="4969308" y="2228003"/>
            <a:ext cx="3601635" cy="576262"/>
          </a:xfrm>
          <a:prstGeom prst="rect">
            <a:avLst/>
          </a:prstGeom>
          <a:noFill/>
          <a:ln>
            <a:noFill/>
          </a:ln>
        </p:spPr>
        <p:txBody>
          <a:bodyPr spcFirstLastPara="1" wrap="square" lIns="91425" tIns="45700" rIns="91425" bIns="45700" anchor="b" anchorCtr="0"/>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3" name="Google Shape;63;p8"/>
          <p:cNvSpPr txBox="1">
            <a:spLocks noGrp="1"/>
          </p:cNvSpPr>
          <p:nvPr>
            <p:ph type="body" idx="4"/>
          </p:nvPr>
        </p:nvSpPr>
        <p:spPr>
          <a:xfrm>
            <a:off x="4663282" y="2926051"/>
            <a:ext cx="3907662" cy="293499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4" name="Google Shape;64;p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D58AC"/>
              </a:buClr>
              <a:buSzPts val="2000"/>
              <a:buFont typeface="Cabin"/>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9"/>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marR="0" lvl="0" indent="0" algn="r">
              <a:lnSpc>
                <a:spcPct val="100000"/>
              </a:lnSpc>
              <a:spcBef>
                <a:spcPts val="0"/>
              </a:spcBef>
              <a:buNone/>
              <a:defRPr sz="900">
                <a:solidFill>
                  <a:srgbClr val="2D58AC"/>
                </a:solidFill>
                <a:latin typeface="Cabin"/>
                <a:ea typeface="Cabin"/>
                <a:cs typeface="Cabin"/>
                <a:sym typeface="Cabin"/>
              </a:defRPr>
            </a:lvl1pPr>
            <a:lvl2pPr marL="25400" marR="0" lvl="1" indent="0" algn="r">
              <a:lnSpc>
                <a:spcPct val="100000"/>
              </a:lnSpc>
              <a:spcBef>
                <a:spcPts val="0"/>
              </a:spcBef>
              <a:buNone/>
              <a:defRPr sz="900">
                <a:solidFill>
                  <a:srgbClr val="2D58AC"/>
                </a:solidFill>
                <a:latin typeface="Cabin"/>
                <a:ea typeface="Cabin"/>
                <a:cs typeface="Cabin"/>
                <a:sym typeface="Cabin"/>
              </a:defRPr>
            </a:lvl2pPr>
            <a:lvl3pPr marL="25400" marR="0" lvl="2" indent="0" algn="r">
              <a:lnSpc>
                <a:spcPct val="100000"/>
              </a:lnSpc>
              <a:spcBef>
                <a:spcPts val="0"/>
              </a:spcBef>
              <a:buNone/>
              <a:defRPr sz="900">
                <a:solidFill>
                  <a:srgbClr val="2D58AC"/>
                </a:solidFill>
                <a:latin typeface="Cabin"/>
                <a:ea typeface="Cabin"/>
                <a:cs typeface="Cabin"/>
                <a:sym typeface="Cabin"/>
              </a:defRPr>
            </a:lvl3pPr>
            <a:lvl4pPr marL="25400" marR="0" lvl="3" indent="0" algn="r">
              <a:lnSpc>
                <a:spcPct val="100000"/>
              </a:lnSpc>
              <a:spcBef>
                <a:spcPts val="0"/>
              </a:spcBef>
              <a:buNone/>
              <a:defRPr sz="900">
                <a:solidFill>
                  <a:srgbClr val="2D58AC"/>
                </a:solidFill>
                <a:latin typeface="Cabin"/>
                <a:ea typeface="Cabin"/>
                <a:cs typeface="Cabin"/>
                <a:sym typeface="Cabin"/>
              </a:defRPr>
            </a:lvl4pPr>
            <a:lvl5pPr marL="25400" marR="0" lvl="4" indent="0" algn="r">
              <a:lnSpc>
                <a:spcPct val="100000"/>
              </a:lnSpc>
              <a:spcBef>
                <a:spcPts val="0"/>
              </a:spcBef>
              <a:buNone/>
              <a:defRPr sz="900">
                <a:solidFill>
                  <a:srgbClr val="2D58AC"/>
                </a:solidFill>
                <a:latin typeface="Cabin"/>
                <a:ea typeface="Cabin"/>
                <a:cs typeface="Cabin"/>
                <a:sym typeface="Cabin"/>
              </a:defRPr>
            </a:lvl5pPr>
            <a:lvl6pPr marL="25400" marR="0" lvl="5" indent="0" algn="r">
              <a:lnSpc>
                <a:spcPct val="100000"/>
              </a:lnSpc>
              <a:spcBef>
                <a:spcPts val="0"/>
              </a:spcBef>
              <a:buNone/>
              <a:defRPr sz="900">
                <a:solidFill>
                  <a:srgbClr val="2D58AC"/>
                </a:solidFill>
                <a:latin typeface="Cabin"/>
                <a:ea typeface="Cabin"/>
                <a:cs typeface="Cabin"/>
                <a:sym typeface="Cabin"/>
              </a:defRPr>
            </a:lvl6pPr>
            <a:lvl7pPr marL="25400" marR="0" lvl="6" indent="0" algn="r">
              <a:lnSpc>
                <a:spcPct val="100000"/>
              </a:lnSpc>
              <a:spcBef>
                <a:spcPts val="0"/>
              </a:spcBef>
              <a:buNone/>
              <a:defRPr sz="900">
                <a:solidFill>
                  <a:srgbClr val="2D58AC"/>
                </a:solidFill>
                <a:latin typeface="Cabin"/>
                <a:ea typeface="Cabin"/>
                <a:cs typeface="Cabin"/>
                <a:sym typeface="Cabin"/>
              </a:defRPr>
            </a:lvl7pPr>
            <a:lvl8pPr marL="25400" marR="0" lvl="7" indent="0" algn="r">
              <a:lnSpc>
                <a:spcPct val="100000"/>
              </a:lnSpc>
              <a:spcBef>
                <a:spcPts val="0"/>
              </a:spcBef>
              <a:buNone/>
              <a:defRPr sz="900">
                <a:solidFill>
                  <a:srgbClr val="2D58AC"/>
                </a:solidFill>
                <a:latin typeface="Cabin"/>
                <a:ea typeface="Cabin"/>
                <a:cs typeface="Cabin"/>
                <a:sym typeface="Cabin"/>
              </a:defRPr>
            </a:lvl8pPr>
            <a:lvl9pPr marL="25400" marR="0" lvl="8" indent="0" algn="r">
              <a:lnSpc>
                <a:spcPct val="100000"/>
              </a:lnSpc>
              <a:spcBef>
                <a:spcPts val="0"/>
              </a:spcBef>
              <a:buNone/>
              <a:defRPr sz="900">
                <a:solidFill>
                  <a:srgbClr val="2D58AC"/>
                </a:solidFill>
                <a:latin typeface="Cabin"/>
                <a:ea typeface="Cabin"/>
                <a:cs typeface="Cabin"/>
                <a:sym typeface="Cabin"/>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400"/>
              <a:buFont typeface="Cabin"/>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78" name="Google Shape;78;p10"/>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1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lvl="0" indent="0" algn="r">
              <a:lnSpc>
                <a:spcPct val="100000"/>
              </a:lnSpc>
              <a:spcBef>
                <a:spcPts val="0"/>
              </a:spcBef>
              <a:buNone/>
              <a:defRPr/>
            </a:lvl1pPr>
            <a:lvl2pPr marL="25400" lvl="1" indent="0" algn="r">
              <a:lnSpc>
                <a:spcPct val="100000"/>
              </a:lnSpc>
              <a:spcBef>
                <a:spcPts val="0"/>
              </a:spcBef>
              <a:buNone/>
              <a:defRPr/>
            </a:lvl2pPr>
            <a:lvl3pPr marL="25400" lvl="2" indent="0" algn="r">
              <a:lnSpc>
                <a:spcPct val="100000"/>
              </a:lnSpc>
              <a:spcBef>
                <a:spcPts val="0"/>
              </a:spcBef>
              <a:buNone/>
              <a:defRPr/>
            </a:lvl3pPr>
            <a:lvl4pPr marL="25400" lvl="3" indent="0" algn="r">
              <a:lnSpc>
                <a:spcPct val="100000"/>
              </a:lnSpc>
              <a:spcBef>
                <a:spcPts val="0"/>
              </a:spcBef>
              <a:buNone/>
              <a:defRPr/>
            </a:lvl4pPr>
            <a:lvl5pPr marL="25400" lvl="4" indent="0" algn="r">
              <a:lnSpc>
                <a:spcPct val="100000"/>
              </a:lnSpc>
              <a:spcBef>
                <a:spcPts val="0"/>
              </a:spcBef>
              <a:buNone/>
              <a:defRPr/>
            </a:lvl5pPr>
            <a:lvl6pPr marL="25400" lvl="5" indent="0" algn="r">
              <a:lnSpc>
                <a:spcPct val="100000"/>
              </a:lnSpc>
              <a:spcBef>
                <a:spcPts val="0"/>
              </a:spcBef>
              <a:buNone/>
              <a:defRPr/>
            </a:lvl6pPr>
            <a:lvl7pPr marL="25400" lvl="6" indent="0" algn="r">
              <a:lnSpc>
                <a:spcPct val="100000"/>
              </a:lnSpc>
              <a:spcBef>
                <a:spcPts val="0"/>
              </a:spcBef>
              <a:buNone/>
              <a:defRPr/>
            </a:lvl7pPr>
            <a:lvl8pPr marL="25400" lvl="7" indent="0" algn="r">
              <a:lnSpc>
                <a:spcPct val="100000"/>
              </a:lnSpc>
              <a:spcBef>
                <a:spcPts val="0"/>
              </a:spcBef>
              <a:buNone/>
              <a:defRPr/>
            </a:lvl8pPr>
            <a:lvl9pPr marL="25400" lvl="8" indent="0" algn="r">
              <a:lnSpc>
                <a:spcPct val="100000"/>
              </a:lnSpc>
              <a:spcBef>
                <a:spcPts val="0"/>
              </a:spcBef>
              <a:buNone/>
              <a:defRPr/>
            </a:lvl9pPr>
          </a:lstStyle>
          <a:p>
            <a:pPr marL="254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25400" marR="0" lvl="0" indent="0" algn="r" rtl="0">
              <a:lnSpc>
                <a:spcPct val="100000"/>
              </a:lnSpc>
              <a:spcBef>
                <a:spcPts val="0"/>
              </a:spcBef>
              <a:buNone/>
              <a:defRPr sz="900" b="0" i="0" u="none" strike="noStrike" cap="none">
                <a:solidFill>
                  <a:schemeClr val="accent2"/>
                </a:solidFill>
                <a:latin typeface="Cabin"/>
                <a:ea typeface="Cabin"/>
                <a:cs typeface="Cabin"/>
                <a:sym typeface="Cabin"/>
              </a:defRPr>
            </a:lvl1pPr>
            <a:lvl2pPr marL="25400" marR="0" lvl="1" indent="0" algn="r" rtl="0">
              <a:lnSpc>
                <a:spcPct val="100000"/>
              </a:lnSpc>
              <a:spcBef>
                <a:spcPts val="0"/>
              </a:spcBef>
              <a:buNone/>
              <a:defRPr sz="900" b="0" i="0" u="none" strike="noStrike" cap="none">
                <a:solidFill>
                  <a:schemeClr val="accent2"/>
                </a:solidFill>
                <a:latin typeface="Cabin"/>
                <a:ea typeface="Cabin"/>
                <a:cs typeface="Cabin"/>
                <a:sym typeface="Cabin"/>
              </a:defRPr>
            </a:lvl2pPr>
            <a:lvl3pPr marL="25400" marR="0" lvl="2" indent="0" algn="r" rtl="0">
              <a:lnSpc>
                <a:spcPct val="100000"/>
              </a:lnSpc>
              <a:spcBef>
                <a:spcPts val="0"/>
              </a:spcBef>
              <a:buNone/>
              <a:defRPr sz="900" b="0" i="0" u="none" strike="noStrike" cap="none">
                <a:solidFill>
                  <a:schemeClr val="accent2"/>
                </a:solidFill>
                <a:latin typeface="Cabin"/>
                <a:ea typeface="Cabin"/>
                <a:cs typeface="Cabin"/>
                <a:sym typeface="Cabin"/>
              </a:defRPr>
            </a:lvl3pPr>
            <a:lvl4pPr marL="25400" marR="0" lvl="3" indent="0" algn="r" rtl="0">
              <a:lnSpc>
                <a:spcPct val="100000"/>
              </a:lnSpc>
              <a:spcBef>
                <a:spcPts val="0"/>
              </a:spcBef>
              <a:buNone/>
              <a:defRPr sz="900" b="0" i="0" u="none" strike="noStrike" cap="none">
                <a:solidFill>
                  <a:schemeClr val="accent2"/>
                </a:solidFill>
                <a:latin typeface="Cabin"/>
                <a:ea typeface="Cabin"/>
                <a:cs typeface="Cabin"/>
                <a:sym typeface="Cabin"/>
              </a:defRPr>
            </a:lvl4pPr>
            <a:lvl5pPr marL="25400" marR="0" lvl="4" indent="0" algn="r" rtl="0">
              <a:lnSpc>
                <a:spcPct val="100000"/>
              </a:lnSpc>
              <a:spcBef>
                <a:spcPts val="0"/>
              </a:spcBef>
              <a:buNone/>
              <a:defRPr sz="900" b="0" i="0" u="none" strike="noStrike" cap="none">
                <a:solidFill>
                  <a:schemeClr val="accent2"/>
                </a:solidFill>
                <a:latin typeface="Cabin"/>
                <a:ea typeface="Cabin"/>
                <a:cs typeface="Cabin"/>
                <a:sym typeface="Cabin"/>
              </a:defRPr>
            </a:lvl5pPr>
            <a:lvl6pPr marL="25400" marR="0" lvl="5" indent="0" algn="r" rtl="0">
              <a:lnSpc>
                <a:spcPct val="100000"/>
              </a:lnSpc>
              <a:spcBef>
                <a:spcPts val="0"/>
              </a:spcBef>
              <a:buNone/>
              <a:defRPr sz="900" b="0" i="0" u="none" strike="noStrike" cap="none">
                <a:solidFill>
                  <a:schemeClr val="accent2"/>
                </a:solidFill>
                <a:latin typeface="Cabin"/>
                <a:ea typeface="Cabin"/>
                <a:cs typeface="Cabin"/>
                <a:sym typeface="Cabin"/>
              </a:defRPr>
            </a:lvl6pPr>
            <a:lvl7pPr marL="25400" marR="0" lvl="6" indent="0" algn="r" rtl="0">
              <a:lnSpc>
                <a:spcPct val="100000"/>
              </a:lnSpc>
              <a:spcBef>
                <a:spcPts val="0"/>
              </a:spcBef>
              <a:buNone/>
              <a:defRPr sz="900" b="0" i="0" u="none" strike="noStrike" cap="none">
                <a:solidFill>
                  <a:schemeClr val="accent2"/>
                </a:solidFill>
                <a:latin typeface="Cabin"/>
                <a:ea typeface="Cabin"/>
                <a:cs typeface="Cabin"/>
                <a:sym typeface="Cabin"/>
              </a:defRPr>
            </a:lvl7pPr>
            <a:lvl8pPr marL="25400" marR="0" lvl="7" indent="0" algn="r" rtl="0">
              <a:lnSpc>
                <a:spcPct val="100000"/>
              </a:lnSpc>
              <a:spcBef>
                <a:spcPts val="0"/>
              </a:spcBef>
              <a:buNone/>
              <a:defRPr sz="900" b="0" i="0" u="none" strike="noStrike" cap="none">
                <a:solidFill>
                  <a:schemeClr val="accent2"/>
                </a:solidFill>
                <a:latin typeface="Cabin"/>
                <a:ea typeface="Cabin"/>
                <a:cs typeface="Cabin"/>
                <a:sym typeface="Cabin"/>
              </a:defRPr>
            </a:lvl8pPr>
            <a:lvl9pPr marL="25400" marR="0" lvl="8" indent="0" algn="r" rtl="0">
              <a:lnSpc>
                <a:spcPct val="100000"/>
              </a:lnSpc>
              <a:spcBef>
                <a:spcPts val="0"/>
              </a:spcBef>
              <a:buNone/>
              <a:defRPr sz="900" b="0" i="0" u="none" strike="noStrike" cap="none">
                <a:solidFill>
                  <a:schemeClr val="accent2"/>
                </a:solidFill>
                <a:latin typeface="Cabin"/>
                <a:ea typeface="Cabin"/>
                <a:cs typeface="Cabin"/>
                <a:sym typeface="Cabin"/>
              </a:defRPr>
            </a:lvl9pPr>
          </a:lstStyle>
          <a:p>
            <a:pPr marL="2540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aamc.org/students/applying/mca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applymd.utoronto.ca/academic-requirement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applymd.utoronto.ca/admission-stat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alirezaj@my.yorku.c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takecasper.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alirezaj@my.yorku.ca"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nosm.ca/education/ume/general.aspx?id=390" TargetMode="External"/><Relationship Id="rId3" Type="http://schemas.openxmlformats.org/officeDocument/2006/relationships/hyperlink" Target="http://www.ouac.on.ca/omsas/" TargetMode="External"/><Relationship Id="rId7" Type="http://schemas.openxmlformats.org/officeDocument/2006/relationships/hyperlink" Target="http://www.schulich.uwo.ca/medicine/undergraduate/future_students/"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www.md.utoronto.ca/admissions.htm" TargetMode="External"/><Relationship Id="rId5" Type="http://schemas.openxmlformats.org/officeDocument/2006/relationships/hyperlink" Target="http://ts.mcmaster.ca/mdprog/" TargetMode="External"/><Relationship Id="rId4" Type="http://schemas.openxmlformats.org/officeDocument/2006/relationships/hyperlink" Target="http://www.aamc.org/students/applying/mcat/mcat2015/" TargetMode="External"/><Relationship Id="rId9" Type="http://schemas.openxmlformats.org/officeDocument/2006/relationships/hyperlink" Target="http://med.uottawa.ca/undergraduate/admissions/applic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Cabin"/>
              <a:buNone/>
            </a:pPr>
            <a:r>
              <a:rPr lang="en-US"/>
              <a:t>HOW TO GET INTO MEDICAL SCHOOL SEMINAR</a:t>
            </a:r>
            <a:endParaRPr/>
          </a:p>
        </p:txBody>
      </p:sp>
      <p:sp>
        <p:nvSpPr>
          <p:cNvPr id="102" name="Google Shape;102;p13"/>
          <p:cNvSpPr txBox="1"/>
          <p:nvPr/>
        </p:nvSpPr>
        <p:spPr>
          <a:xfrm>
            <a:off x="1864099" y="6402150"/>
            <a:ext cx="63720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400" b="0" i="0" u="none" strike="noStrike" cap="none">
                <a:solidFill>
                  <a:schemeClr val="dk1"/>
                </a:solidFill>
                <a:latin typeface="Candara"/>
                <a:ea typeface="Candara"/>
                <a:cs typeface="Candara"/>
                <a:sym typeface="Candara"/>
              </a:rPr>
              <a:t>Slides will be available on the SOS website</a:t>
            </a:r>
            <a:endParaRPr sz="2400" b="0" i="0" u="none" strike="noStrike" cap="none">
              <a:solidFill>
                <a:schemeClr val="dk1"/>
              </a:solidFill>
              <a:latin typeface="Candara"/>
              <a:ea typeface="Candara"/>
              <a:cs typeface="Candara"/>
              <a:sym typeface="Candara"/>
            </a:endParaRPr>
          </a:p>
        </p:txBody>
      </p:sp>
      <p:sp>
        <p:nvSpPr>
          <p:cNvPr id="103" name="Google Shape;103;p13"/>
          <p:cNvSpPr/>
          <p:nvPr/>
        </p:nvSpPr>
        <p:spPr>
          <a:xfrm>
            <a:off x="0" y="-273"/>
            <a:ext cx="914400" cy="762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pic>
        <p:nvPicPr>
          <p:cNvPr id="104" name="Google Shape;104;p13"/>
          <p:cNvPicPr preferRelativeResize="0"/>
          <p:nvPr/>
        </p:nvPicPr>
        <p:blipFill rotWithShape="1">
          <a:blip r:embed="rId4">
            <a:alphaModFix/>
          </a:blip>
          <a:srcRect/>
          <a:stretch/>
        </p:blipFill>
        <p:spPr>
          <a:xfrm>
            <a:off x="8326782" y="-273"/>
            <a:ext cx="817218" cy="817218"/>
          </a:xfrm>
          <a:prstGeom prst="rect">
            <a:avLst/>
          </a:prstGeom>
          <a:noFill/>
          <a:ln>
            <a:noFill/>
          </a:ln>
        </p:spPr>
      </p:pic>
      <p:sp>
        <p:nvSpPr>
          <p:cNvPr id="105" name="Google Shape;105;p13"/>
          <p:cNvSpPr/>
          <p:nvPr/>
        </p:nvSpPr>
        <p:spPr>
          <a:xfrm>
            <a:off x="762000" y="3581400"/>
            <a:ext cx="393356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abin"/>
                <a:ea typeface="Cabin"/>
                <a:cs typeface="Cabin"/>
                <a:sym typeface="Cabin"/>
              </a:rPr>
              <a:t>Presenters: </a:t>
            </a:r>
            <a:endParaRPr dirty="0"/>
          </a:p>
          <a:p>
            <a:pPr marL="0" marR="0" lvl="0" indent="0" algn="l" rtl="0">
              <a:spcBef>
                <a:spcPts val="0"/>
              </a:spcBef>
              <a:spcAft>
                <a:spcPts val="0"/>
              </a:spcAft>
              <a:buNone/>
            </a:pPr>
            <a:r>
              <a:rPr lang="en-US" sz="1800" dirty="0">
                <a:solidFill>
                  <a:schemeClr val="lt1"/>
                </a:solidFill>
                <a:latin typeface="Cabin"/>
                <a:ea typeface="Cabin"/>
                <a:cs typeface="Cabin"/>
                <a:sym typeface="Cabin"/>
              </a:rPr>
              <a:t>Alireza Tavakoli &amp; Sepehr Bahrami</a:t>
            </a:r>
            <a:endParaRPr sz="1800" dirty="0">
              <a:solidFill>
                <a:schemeClr val="lt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538300" y="1149025"/>
            <a:ext cx="7920000" cy="6900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BREAKDOWN</a:t>
            </a:r>
            <a:endParaRPr sz="4400"/>
          </a:p>
        </p:txBody>
      </p:sp>
      <p:sp>
        <p:nvSpPr>
          <p:cNvPr id="186" name="Google Shape;186;p22"/>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10</a:t>
            </a:fld>
            <a:endParaRPr/>
          </a:p>
        </p:txBody>
      </p:sp>
      <p:sp>
        <p:nvSpPr>
          <p:cNvPr id="187" name="Google Shape;187;p22"/>
          <p:cNvSpPr txBox="1"/>
          <p:nvPr/>
        </p:nvSpPr>
        <p:spPr>
          <a:xfrm>
            <a:off x="538300" y="2041925"/>
            <a:ext cx="8032500" cy="4677000"/>
          </a:xfrm>
          <a:prstGeom prst="rect">
            <a:avLst/>
          </a:prstGeom>
          <a:noFill/>
          <a:ln>
            <a:noFill/>
          </a:ln>
        </p:spPr>
        <p:txBody>
          <a:bodyPr spcFirstLastPara="1" wrap="square" lIns="0" tIns="99675" rIns="0" bIns="0" anchor="t" anchorCtr="0">
            <a:noAutofit/>
          </a:bodyPr>
          <a:lstStyle/>
          <a:p>
            <a:pPr marL="457200" lvl="0" indent="-431800" algn="l" rtl="0">
              <a:spcBef>
                <a:spcPts val="0"/>
              </a:spcBef>
              <a:spcAft>
                <a:spcPts val="0"/>
              </a:spcAft>
              <a:buClr>
                <a:srgbClr val="31B6FD"/>
              </a:buClr>
              <a:buSzPts val="3200"/>
              <a:buFont typeface="MS PGothic"/>
              <a:buChar char="*"/>
            </a:pPr>
            <a:r>
              <a:rPr lang="en-US" sz="3200" dirty="0">
                <a:solidFill>
                  <a:srgbClr val="073E87"/>
                </a:solidFill>
                <a:latin typeface="Candara"/>
                <a:ea typeface="Candara"/>
                <a:cs typeface="Candara"/>
                <a:sym typeface="Candara"/>
              </a:rPr>
              <a:t>Three science sections</a:t>
            </a:r>
            <a:endParaRPr sz="3200" dirty="0">
              <a:solidFill>
                <a:schemeClr val="dk1"/>
              </a:solidFill>
              <a:latin typeface="Candara"/>
              <a:ea typeface="Candara"/>
              <a:cs typeface="Candara"/>
              <a:sym typeface="Candara"/>
            </a:endParaRPr>
          </a:p>
          <a:p>
            <a:pPr marL="914400" lvl="1" indent="-406400" algn="l" rtl="0">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59 items, 95 minutes each</a:t>
            </a:r>
            <a:endParaRPr sz="2800" dirty="0">
              <a:solidFill>
                <a:srgbClr val="073E87"/>
              </a:solidFill>
              <a:latin typeface="Candara"/>
              <a:ea typeface="Candara"/>
              <a:cs typeface="Candara"/>
              <a:sym typeface="Candara"/>
            </a:endParaRPr>
          </a:p>
          <a:p>
            <a:pPr marL="914400" lvl="1" indent="-406400" algn="l" rtl="0">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10 Passages with 4</a:t>
            </a:r>
            <a:r>
              <a:rPr lang="en-US" sz="2800" dirty="0">
                <a:solidFill>
                  <a:srgbClr val="005299"/>
                </a:solidFill>
                <a:latin typeface="Candara"/>
                <a:ea typeface="Candara"/>
                <a:cs typeface="Candara"/>
                <a:sym typeface="Candara"/>
              </a:rPr>
              <a:t>-­6 questions</a:t>
            </a:r>
            <a:endParaRPr sz="2800" dirty="0">
              <a:solidFill>
                <a:schemeClr val="dk1"/>
              </a:solidFill>
              <a:latin typeface="Candara"/>
              <a:ea typeface="Candara"/>
              <a:cs typeface="Candara"/>
              <a:sym typeface="Candara"/>
            </a:endParaRPr>
          </a:p>
          <a:p>
            <a:pPr marL="914400" lvl="1" indent="-406400" algn="l" rtl="0">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15 stand</a:t>
            </a:r>
            <a:r>
              <a:rPr lang="en-US" sz="2800" dirty="0">
                <a:solidFill>
                  <a:srgbClr val="005299"/>
                </a:solidFill>
                <a:latin typeface="Candara"/>
                <a:ea typeface="Candara"/>
                <a:cs typeface="Candara"/>
                <a:sym typeface="Candara"/>
              </a:rPr>
              <a:t>-­a</a:t>
            </a:r>
            <a:r>
              <a:rPr lang="en-US" sz="2800" dirty="0">
                <a:solidFill>
                  <a:srgbClr val="073E87"/>
                </a:solidFill>
                <a:latin typeface="Candara"/>
                <a:ea typeface="Candara"/>
                <a:cs typeface="Candara"/>
                <a:sym typeface="Candara"/>
              </a:rPr>
              <a:t>lone questions </a:t>
            </a:r>
            <a:r>
              <a:rPr lang="en-US" sz="2400" dirty="0">
                <a:solidFill>
                  <a:srgbClr val="073E87"/>
                </a:solidFill>
                <a:latin typeface="Candara"/>
                <a:ea typeface="Candara"/>
                <a:cs typeface="Candara"/>
                <a:sym typeface="Candara"/>
              </a:rPr>
              <a:t>(the questions are not based on passage)</a:t>
            </a:r>
            <a:endParaRPr sz="2400" dirty="0">
              <a:solidFill>
                <a:srgbClr val="073E87"/>
              </a:solidFill>
              <a:latin typeface="Candara"/>
              <a:ea typeface="Candara"/>
              <a:cs typeface="Candara"/>
              <a:sym typeface="Candara"/>
            </a:endParaRPr>
          </a:p>
          <a:p>
            <a:pPr marL="0" lvl="0" indent="0" algn="l" rtl="0">
              <a:spcBef>
                <a:spcPts val="615"/>
              </a:spcBef>
              <a:spcAft>
                <a:spcPts val="0"/>
              </a:spcAft>
              <a:buNone/>
            </a:pPr>
            <a:endParaRPr sz="2800" dirty="0">
              <a:solidFill>
                <a:srgbClr val="073E87"/>
              </a:solidFill>
              <a:latin typeface="Candara"/>
              <a:ea typeface="Candara"/>
              <a:cs typeface="Candara"/>
              <a:sym typeface="Candara"/>
            </a:endParaRPr>
          </a:p>
          <a:p>
            <a:pPr marL="457200" lvl="0" indent="-431800" algn="l" rtl="0">
              <a:spcBef>
                <a:spcPts val="835"/>
              </a:spcBef>
              <a:spcAft>
                <a:spcPts val="0"/>
              </a:spcAft>
              <a:buClr>
                <a:srgbClr val="31B6FD"/>
              </a:buClr>
              <a:buSzPts val="3200"/>
              <a:buFont typeface="MS PGothic"/>
              <a:buChar char="*"/>
            </a:pPr>
            <a:r>
              <a:rPr lang="en-US" sz="3200" dirty="0">
                <a:solidFill>
                  <a:srgbClr val="073E87"/>
                </a:solidFill>
                <a:latin typeface="Candara"/>
                <a:ea typeface="Candara"/>
                <a:cs typeface="Candara"/>
                <a:sym typeface="Candara"/>
              </a:rPr>
              <a:t>CARS Section</a:t>
            </a:r>
            <a:endParaRPr sz="3200" dirty="0">
              <a:solidFill>
                <a:schemeClr val="dk1"/>
              </a:solidFill>
              <a:latin typeface="Candara"/>
              <a:ea typeface="Candara"/>
              <a:cs typeface="Candara"/>
              <a:sym typeface="Candara"/>
            </a:endParaRPr>
          </a:p>
          <a:p>
            <a:pPr marL="914400" lvl="1" indent="-406400" algn="l" rtl="0">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53 items, 90 minutes</a:t>
            </a:r>
            <a:endParaRPr sz="2800" dirty="0">
              <a:solidFill>
                <a:srgbClr val="073E87"/>
              </a:solidFill>
              <a:latin typeface="Candara"/>
              <a:ea typeface="Candara"/>
              <a:cs typeface="Candara"/>
              <a:sym typeface="Candara"/>
            </a:endParaRPr>
          </a:p>
          <a:p>
            <a:pPr marL="914400" lvl="1" indent="-406400" algn="l" rtl="0">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9 passages with 5-7 questions</a:t>
            </a:r>
            <a:endParaRPr sz="2800" dirty="0">
              <a:solidFill>
                <a:srgbClr val="073E87"/>
              </a:solidFill>
              <a:latin typeface="Candara"/>
              <a:ea typeface="Candara"/>
              <a:cs typeface="Candara"/>
              <a:sym typeface="Candara"/>
            </a:endParaRPr>
          </a:p>
          <a:p>
            <a:pPr marL="914400" lvl="1" indent="-406400" algn="l" rtl="0">
              <a:spcBef>
                <a:spcPts val="0"/>
              </a:spcBef>
              <a:spcAft>
                <a:spcPts val="0"/>
              </a:spcAft>
              <a:buClr>
                <a:srgbClr val="073E87"/>
              </a:buClr>
              <a:buSzPts val="2800"/>
              <a:buFont typeface="Candara"/>
              <a:buChar char="*"/>
            </a:pPr>
            <a:r>
              <a:rPr lang="en-US" sz="2800" dirty="0">
                <a:solidFill>
                  <a:srgbClr val="073E87"/>
                </a:solidFill>
                <a:latin typeface="Candara"/>
                <a:ea typeface="Candara"/>
                <a:cs typeface="Candara"/>
                <a:sym typeface="Candara"/>
              </a:rPr>
              <a:t>No stand-alone questions</a:t>
            </a:r>
            <a:endParaRPr sz="2800" dirty="0">
              <a:solidFill>
                <a:srgbClr val="073E87"/>
              </a:solidFill>
              <a:latin typeface="Candara"/>
              <a:ea typeface="Candara"/>
              <a:cs typeface="Candara"/>
              <a:sym typeface="Candara"/>
            </a:endParaRPr>
          </a:p>
        </p:txBody>
      </p:sp>
      <p:sp>
        <p:nvSpPr>
          <p:cNvPr id="188" name="Google Shape;188;p22"/>
          <p:cNvSpPr txBox="1"/>
          <p:nvPr/>
        </p:nvSpPr>
        <p:spPr>
          <a:xfrm>
            <a:off x="6746588" y="5610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FFFFF"/>
                </a:solidFill>
              </a:rPr>
              <a:t>Source: https://students-residents.aamc.org/applying-medical-school/article/whats-mcat-exam/#bb</a:t>
            </a:r>
            <a:endParaRPr sz="11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538300" y="1149025"/>
            <a:ext cx="7920000" cy="6900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BREAKDOWN</a:t>
            </a:r>
            <a:endParaRPr sz="4400"/>
          </a:p>
        </p:txBody>
      </p:sp>
      <p:sp>
        <p:nvSpPr>
          <p:cNvPr id="195" name="Google Shape;195;p23"/>
          <p:cNvSpPr txBox="1">
            <a:spLocks noGrp="1"/>
          </p:cNvSpPr>
          <p:nvPr>
            <p:ph type="sldNum" idx="12"/>
          </p:nvPr>
        </p:nvSpPr>
        <p:spPr>
          <a:xfrm>
            <a:off x="7800476" y="5956136"/>
            <a:ext cx="770400" cy="365100"/>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11</a:t>
            </a:fld>
            <a:endParaRPr/>
          </a:p>
        </p:txBody>
      </p:sp>
      <p:sp>
        <p:nvSpPr>
          <p:cNvPr id="196" name="Google Shape;196;p23"/>
          <p:cNvSpPr txBox="1"/>
          <p:nvPr/>
        </p:nvSpPr>
        <p:spPr>
          <a:xfrm>
            <a:off x="0" y="1843500"/>
            <a:ext cx="4983600" cy="968700"/>
          </a:xfrm>
          <a:prstGeom prst="rect">
            <a:avLst/>
          </a:prstGeom>
          <a:noFill/>
          <a:ln>
            <a:noFill/>
          </a:ln>
        </p:spPr>
        <p:txBody>
          <a:bodyPr spcFirstLastPara="1" wrap="square" lIns="0" tIns="99675" rIns="0" bIns="0" anchor="t" anchorCtr="0">
            <a:noAutofit/>
          </a:bodyPr>
          <a:lstStyle/>
          <a:p>
            <a:pPr marL="457200" lvl="0" indent="-381000" algn="l" rtl="0">
              <a:spcBef>
                <a:spcPts val="540"/>
              </a:spcBef>
              <a:spcAft>
                <a:spcPts val="0"/>
              </a:spcAft>
              <a:buSzPts val="2400"/>
              <a:buFont typeface="Candara"/>
              <a:buAutoNum type="arabicPeriod"/>
            </a:pPr>
            <a:r>
              <a:rPr lang="en-US" sz="2400">
                <a:solidFill>
                  <a:srgbClr val="073E87"/>
                </a:solidFill>
                <a:latin typeface="Candara"/>
                <a:ea typeface="Candara"/>
                <a:cs typeface="Candara"/>
                <a:sym typeface="Candara"/>
              </a:rPr>
              <a:t>Che</a:t>
            </a:r>
            <a:r>
              <a:rPr lang="en-US" sz="2400">
                <a:solidFill>
                  <a:srgbClr val="005299"/>
                </a:solidFill>
                <a:latin typeface="Candara"/>
                <a:ea typeface="Candara"/>
                <a:cs typeface="Candara"/>
                <a:sym typeface="Candara"/>
              </a:rPr>
              <a:t>mica</a:t>
            </a:r>
            <a:r>
              <a:rPr lang="en-US" sz="2400">
                <a:solidFill>
                  <a:srgbClr val="073E87"/>
                </a:solidFill>
                <a:latin typeface="Candara"/>
                <a:ea typeface="Candara"/>
                <a:cs typeface="Candara"/>
                <a:sym typeface="Candara"/>
              </a:rPr>
              <a:t>l and Ph</a:t>
            </a:r>
            <a:r>
              <a:rPr lang="en-US" sz="2400">
                <a:solidFill>
                  <a:srgbClr val="005299"/>
                </a:solidFill>
                <a:latin typeface="Candara"/>
                <a:ea typeface="Candara"/>
                <a:cs typeface="Candara"/>
                <a:sym typeface="Candara"/>
              </a:rPr>
              <a:t>y</a:t>
            </a:r>
            <a:r>
              <a:rPr lang="en-US" sz="2400">
                <a:solidFill>
                  <a:srgbClr val="073E87"/>
                </a:solidFill>
                <a:latin typeface="Candara"/>
                <a:ea typeface="Candara"/>
                <a:cs typeface="Candara"/>
                <a:sym typeface="Candara"/>
              </a:rPr>
              <a:t>s</a:t>
            </a:r>
            <a:r>
              <a:rPr lang="en-US" sz="2400">
                <a:solidFill>
                  <a:srgbClr val="005299"/>
                </a:solidFill>
                <a:latin typeface="Candara"/>
                <a:ea typeface="Candara"/>
                <a:cs typeface="Candara"/>
                <a:sym typeface="Candara"/>
              </a:rPr>
              <a:t>ica</a:t>
            </a:r>
            <a:r>
              <a:rPr lang="en-US" sz="2400">
                <a:solidFill>
                  <a:srgbClr val="073E87"/>
                </a:solidFill>
                <a:latin typeface="Candara"/>
                <a:ea typeface="Candara"/>
                <a:cs typeface="Candara"/>
                <a:sym typeface="Candara"/>
              </a:rPr>
              <a:t>l Fo</a:t>
            </a:r>
            <a:r>
              <a:rPr lang="en-US" sz="2400">
                <a:solidFill>
                  <a:srgbClr val="005299"/>
                </a:solidFill>
                <a:latin typeface="Candara"/>
                <a:ea typeface="Candara"/>
                <a:cs typeface="Candara"/>
                <a:sym typeface="Candara"/>
              </a:rPr>
              <a:t>u</a:t>
            </a:r>
            <a:r>
              <a:rPr lang="en-US" sz="2400">
                <a:solidFill>
                  <a:srgbClr val="073E87"/>
                </a:solidFill>
                <a:latin typeface="Candara"/>
                <a:ea typeface="Candara"/>
                <a:cs typeface="Candara"/>
                <a:sym typeface="Candara"/>
              </a:rPr>
              <a:t>ndations of Biological S</a:t>
            </a:r>
            <a:r>
              <a:rPr lang="en-US" sz="2400">
                <a:solidFill>
                  <a:srgbClr val="005299"/>
                </a:solidFill>
                <a:latin typeface="Candara"/>
                <a:ea typeface="Candara"/>
                <a:cs typeface="Candara"/>
                <a:sym typeface="Candara"/>
              </a:rPr>
              <a:t>y</a:t>
            </a:r>
            <a:r>
              <a:rPr lang="en-US" sz="2400">
                <a:solidFill>
                  <a:srgbClr val="073E87"/>
                </a:solidFill>
                <a:latin typeface="Candara"/>
                <a:ea typeface="Candara"/>
                <a:cs typeface="Candara"/>
                <a:sym typeface="Candara"/>
              </a:rPr>
              <a:t>s</a:t>
            </a:r>
            <a:r>
              <a:rPr lang="en-US" sz="2400">
                <a:solidFill>
                  <a:srgbClr val="005299"/>
                </a:solidFill>
                <a:latin typeface="Candara"/>
                <a:ea typeface="Candara"/>
                <a:cs typeface="Candara"/>
                <a:sym typeface="Candara"/>
              </a:rPr>
              <a:t>t</a:t>
            </a:r>
            <a:r>
              <a:rPr lang="en-US" sz="2400">
                <a:solidFill>
                  <a:srgbClr val="073E87"/>
                </a:solidFill>
                <a:latin typeface="Candara"/>
                <a:ea typeface="Candara"/>
                <a:cs typeface="Candara"/>
                <a:sym typeface="Candara"/>
              </a:rPr>
              <a:t>e</a:t>
            </a:r>
            <a:r>
              <a:rPr lang="en-US" sz="2400">
                <a:solidFill>
                  <a:srgbClr val="005299"/>
                </a:solidFill>
                <a:latin typeface="Candara"/>
                <a:ea typeface="Candara"/>
                <a:cs typeface="Candara"/>
                <a:sym typeface="Candara"/>
              </a:rPr>
              <a:t>ms</a:t>
            </a:r>
            <a:endParaRPr sz="2400">
              <a:solidFill>
                <a:srgbClr val="073E87"/>
              </a:solidFill>
              <a:latin typeface="Candara"/>
              <a:ea typeface="Candara"/>
              <a:cs typeface="Candara"/>
              <a:sym typeface="Candara"/>
            </a:endParaRPr>
          </a:p>
        </p:txBody>
      </p:sp>
      <p:pic>
        <p:nvPicPr>
          <p:cNvPr id="197" name="Google Shape;197;p23"/>
          <p:cNvPicPr preferRelativeResize="0"/>
          <p:nvPr/>
        </p:nvPicPr>
        <p:blipFill>
          <a:blip r:embed="rId3">
            <a:alphaModFix/>
          </a:blip>
          <a:stretch>
            <a:fillRect/>
          </a:stretch>
        </p:blipFill>
        <p:spPr>
          <a:xfrm>
            <a:off x="389313" y="5556438"/>
            <a:ext cx="3381763" cy="1164475"/>
          </a:xfrm>
          <a:prstGeom prst="rect">
            <a:avLst/>
          </a:prstGeom>
          <a:noFill/>
          <a:ln w="9525" cap="flat" cmpd="sng">
            <a:solidFill>
              <a:schemeClr val="dk2"/>
            </a:solidFill>
            <a:prstDash val="solid"/>
            <a:round/>
            <a:headEnd type="none" w="sm" len="sm"/>
            <a:tailEnd type="none" w="sm" len="sm"/>
          </a:ln>
        </p:spPr>
      </p:pic>
      <p:sp>
        <p:nvSpPr>
          <p:cNvPr id="198" name="Google Shape;198;p23"/>
          <p:cNvSpPr txBox="1"/>
          <p:nvPr/>
        </p:nvSpPr>
        <p:spPr>
          <a:xfrm>
            <a:off x="5169300" y="4572000"/>
            <a:ext cx="3974700" cy="1308300"/>
          </a:xfrm>
          <a:prstGeom prst="rect">
            <a:avLst/>
          </a:prstGeom>
          <a:noFill/>
          <a:ln>
            <a:noFill/>
          </a:ln>
        </p:spPr>
        <p:txBody>
          <a:bodyPr spcFirstLastPara="1" wrap="square" lIns="0" tIns="99675" rIns="0" bIns="0" anchor="t" anchorCtr="0">
            <a:noAutofit/>
          </a:bodyPr>
          <a:lstStyle/>
          <a:p>
            <a:pPr marL="457200" lvl="0" indent="-381000" algn="l" rtl="0">
              <a:spcBef>
                <a:spcPts val="620"/>
              </a:spcBef>
              <a:spcAft>
                <a:spcPts val="0"/>
              </a:spcAft>
              <a:buClr>
                <a:srgbClr val="31B6FD"/>
              </a:buClr>
              <a:buSzPts val="2400"/>
              <a:buFont typeface="MS PGothic"/>
              <a:buChar char="*"/>
            </a:pPr>
            <a:r>
              <a:rPr lang="en-US" sz="2400" dirty="0">
                <a:solidFill>
                  <a:srgbClr val="073E87"/>
                </a:solidFill>
                <a:latin typeface="Candara"/>
                <a:ea typeface="Candara"/>
                <a:cs typeface="Candara"/>
                <a:sym typeface="Candara"/>
              </a:rPr>
              <a:t>4. Ps</a:t>
            </a:r>
            <a:r>
              <a:rPr lang="en-US" sz="2400" dirty="0">
                <a:solidFill>
                  <a:srgbClr val="005299"/>
                </a:solidFill>
                <a:latin typeface="Candara"/>
                <a:ea typeface="Candara"/>
                <a:cs typeface="Candara"/>
                <a:sym typeface="Candara"/>
              </a:rPr>
              <a:t>ychological, </a:t>
            </a:r>
            <a:r>
              <a:rPr lang="en-US" sz="2400" dirty="0">
                <a:solidFill>
                  <a:srgbClr val="073E87"/>
                </a:solidFill>
                <a:latin typeface="Candara"/>
                <a:ea typeface="Candara"/>
                <a:cs typeface="Candara"/>
                <a:sym typeface="Candara"/>
              </a:rPr>
              <a:t>Social and Biological Fo</a:t>
            </a:r>
            <a:r>
              <a:rPr lang="en-US" sz="2400" dirty="0">
                <a:solidFill>
                  <a:srgbClr val="005299"/>
                </a:solidFill>
                <a:latin typeface="Candara"/>
                <a:ea typeface="Candara"/>
                <a:cs typeface="Candara"/>
                <a:sym typeface="Candara"/>
              </a:rPr>
              <a:t>u</a:t>
            </a:r>
            <a:r>
              <a:rPr lang="en-US" sz="2400" dirty="0">
                <a:solidFill>
                  <a:srgbClr val="073E87"/>
                </a:solidFill>
                <a:latin typeface="Candara"/>
                <a:ea typeface="Candara"/>
                <a:cs typeface="Candara"/>
                <a:sym typeface="Candara"/>
              </a:rPr>
              <a:t>ndations of Behav</a:t>
            </a:r>
            <a:r>
              <a:rPr lang="en-US" sz="2400" dirty="0">
                <a:solidFill>
                  <a:srgbClr val="005299"/>
                </a:solidFill>
                <a:latin typeface="Candara"/>
                <a:ea typeface="Candara"/>
                <a:cs typeface="Candara"/>
                <a:sym typeface="Candara"/>
              </a:rPr>
              <a:t>io</a:t>
            </a:r>
            <a:r>
              <a:rPr lang="en-US" sz="2400" dirty="0">
                <a:solidFill>
                  <a:srgbClr val="073E87"/>
                </a:solidFill>
                <a:latin typeface="Candara"/>
                <a:ea typeface="Candara"/>
                <a:cs typeface="Candara"/>
                <a:sym typeface="Candara"/>
              </a:rPr>
              <a:t>r</a:t>
            </a:r>
            <a:endParaRPr sz="2400" dirty="0">
              <a:solidFill>
                <a:srgbClr val="073E87"/>
              </a:solidFill>
              <a:latin typeface="Candara"/>
              <a:ea typeface="Candara"/>
              <a:cs typeface="Candara"/>
              <a:sym typeface="Candara"/>
            </a:endParaRPr>
          </a:p>
        </p:txBody>
      </p:sp>
      <p:pic>
        <p:nvPicPr>
          <p:cNvPr id="199" name="Google Shape;199;p23"/>
          <p:cNvPicPr preferRelativeResize="0"/>
          <p:nvPr/>
        </p:nvPicPr>
        <p:blipFill>
          <a:blip r:embed="rId4">
            <a:alphaModFix/>
          </a:blip>
          <a:stretch>
            <a:fillRect/>
          </a:stretch>
        </p:blipFill>
        <p:spPr>
          <a:xfrm>
            <a:off x="408325" y="2774850"/>
            <a:ext cx="3121001" cy="1308300"/>
          </a:xfrm>
          <a:prstGeom prst="rect">
            <a:avLst/>
          </a:prstGeom>
          <a:noFill/>
          <a:ln w="9525" cap="flat" cmpd="sng">
            <a:solidFill>
              <a:schemeClr val="dk2"/>
            </a:solidFill>
            <a:prstDash val="solid"/>
            <a:round/>
            <a:headEnd type="none" w="sm" len="sm"/>
            <a:tailEnd type="none" w="sm" len="sm"/>
          </a:ln>
        </p:spPr>
      </p:pic>
      <p:sp>
        <p:nvSpPr>
          <p:cNvPr id="200" name="Google Shape;200;p23"/>
          <p:cNvSpPr txBox="1"/>
          <p:nvPr/>
        </p:nvSpPr>
        <p:spPr>
          <a:xfrm>
            <a:off x="0" y="4572000"/>
            <a:ext cx="4621500" cy="925200"/>
          </a:xfrm>
          <a:prstGeom prst="rect">
            <a:avLst/>
          </a:prstGeom>
          <a:noFill/>
          <a:ln>
            <a:noFill/>
          </a:ln>
        </p:spPr>
        <p:txBody>
          <a:bodyPr spcFirstLastPara="1" wrap="square" lIns="0" tIns="99675" rIns="0" bIns="0" anchor="t" anchorCtr="0">
            <a:noAutofit/>
          </a:bodyPr>
          <a:lstStyle/>
          <a:p>
            <a:pPr marL="0" lvl="0" indent="0" algn="l" rtl="0">
              <a:spcBef>
                <a:spcPts val="520"/>
              </a:spcBef>
              <a:spcAft>
                <a:spcPts val="0"/>
              </a:spcAft>
              <a:buNone/>
            </a:pPr>
            <a:r>
              <a:rPr lang="en-US" sz="2400" dirty="0">
                <a:solidFill>
                  <a:srgbClr val="073E87"/>
                </a:solidFill>
                <a:latin typeface="Candara"/>
                <a:ea typeface="Candara"/>
                <a:cs typeface="Candara"/>
                <a:sym typeface="Candara"/>
              </a:rPr>
              <a:t>3. Biological and Biochemical Foundations of Living Systems</a:t>
            </a:r>
            <a:endParaRPr sz="2400" dirty="0">
              <a:solidFill>
                <a:srgbClr val="073E87"/>
              </a:solidFill>
              <a:latin typeface="Candara"/>
              <a:ea typeface="Candara"/>
              <a:cs typeface="Candara"/>
              <a:sym typeface="Candara"/>
            </a:endParaRPr>
          </a:p>
        </p:txBody>
      </p:sp>
      <p:pic>
        <p:nvPicPr>
          <p:cNvPr id="201" name="Google Shape;201;p23"/>
          <p:cNvPicPr preferRelativeResize="0"/>
          <p:nvPr/>
        </p:nvPicPr>
        <p:blipFill>
          <a:blip r:embed="rId5">
            <a:alphaModFix/>
          </a:blip>
          <a:stretch>
            <a:fillRect/>
          </a:stretch>
        </p:blipFill>
        <p:spPr>
          <a:xfrm>
            <a:off x="5588800" y="5884775"/>
            <a:ext cx="3135693" cy="844225"/>
          </a:xfrm>
          <a:prstGeom prst="rect">
            <a:avLst/>
          </a:prstGeom>
          <a:noFill/>
          <a:ln w="9525" cap="flat" cmpd="sng">
            <a:solidFill>
              <a:schemeClr val="dk2"/>
            </a:solidFill>
            <a:prstDash val="solid"/>
            <a:round/>
            <a:headEnd type="none" w="sm" len="sm"/>
            <a:tailEnd type="none" w="sm" len="sm"/>
          </a:ln>
        </p:spPr>
      </p:pic>
      <p:sp>
        <p:nvSpPr>
          <p:cNvPr id="202" name="Google Shape;202;p23"/>
          <p:cNvSpPr txBox="1"/>
          <p:nvPr/>
        </p:nvSpPr>
        <p:spPr>
          <a:xfrm>
            <a:off x="5206425" y="1843500"/>
            <a:ext cx="3974700" cy="968700"/>
          </a:xfrm>
          <a:prstGeom prst="rect">
            <a:avLst/>
          </a:prstGeom>
          <a:noFill/>
          <a:ln>
            <a:noFill/>
          </a:ln>
        </p:spPr>
        <p:txBody>
          <a:bodyPr spcFirstLastPara="1" wrap="square" lIns="91425" tIns="91425" rIns="91425" bIns="91425" anchor="t" anchorCtr="0">
            <a:noAutofit/>
          </a:bodyPr>
          <a:lstStyle/>
          <a:p>
            <a:pPr marL="0" lvl="0" indent="0" algn="l" rtl="0">
              <a:spcBef>
                <a:spcPts val="520"/>
              </a:spcBef>
              <a:spcAft>
                <a:spcPts val="0"/>
              </a:spcAft>
              <a:buNone/>
            </a:pPr>
            <a:r>
              <a:rPr lang="en-US" sz="2400">
                <a:solidFill>
                  <a:srgbClr val="073E87"/>
                </a:solidFill>
                <a:latin typeface="Candara"/>
                <a:ea typeface="Candara"/>
                <a:cs typeface="Candara"/>
                <a:sym typeface="Candara"/>
              </a:rPr>
              <a:t>2. Critical Analysis and Reasoning Skills (CARS)</a:t>
            </a:r>
            <a:endParaRPr sz="2400">
              <a:solidFill>
                <a:srgbClr val="073E87"/>
              </a:solidFill>
              <a:latin typeface="Candara"/>
              <a:ea typeface="Candara"/>
              <a:cs typeface="Candara"/>
              <a:sym typeface="Candara"/>
            </a:endParaRPr>
          </a:p>
          <a:p>
            <a:pPr marL="0" lvl="0" indent="0" algn="l" rtl="0">
              <a:spcBef>
                <a:spcPts val="520"/>
              </a:spcBef>
              <a:spcAft>
                <a:spcPts val="0"/>
              </a:spcAft>
              <a:buNone/>
            </a:pPr>
            <a:endParaRPr sz="2400">
              <a:solidFill>
                <a:srgbClr val="073E87"/>
              </a:solidFill>
              <a:latin typeface="Candara"/>
              <a:ea typeface="Candara"/>
              <a:cs typeface="Candara"/>
              <a:sym typeface="Candara"/>
            </a:endParaRPr>
          </a:p>
          <a:p>
            <a:pPr marL="0" lvl="0" indent="0" algn="l" rtl="0">
              <a:spcBef>
                <a:spcPts val="520"/>
              </a:spcBef>
              <a:spcAft>
                <a:spcPts val="0"/>
              </a:spcAft>
              <a:buNone/>
            </a:pPr>
            <a:endParaRPr sz="2400">
              <a:solidFill>
                <a:srgbClr val="073E87"/>
              </a:solidFill>
              <a:latin typeface="Candara"/>
              <a:ea typeface="Candara"/>
              <a:cs typeface="Candara"/>
              <a:sym typeface="Candara"/>
            </a:endParaRPr>
          </a:p>
          <a:p>
            <a:pPr marL="0" lvl="0" indent="0" algn="l" rtl="0">
              <a:spcBef>
                <a:spcPts val="520"/>
              </a:spcBef>
              <a:spcAft>
                <a:spcPts val="0"/>
              </a:spcAft>
              <a:buNone/>
            </a:pPr>
            <a:r>
              <a:rPr lang="en-US">
                <a:solidFill>
                  <a:srgbClr val="073E87"/>
                </a:solidFill>
                <a:latin typeface="Candara"/>
                <a:ea typeface="Candara"/>
                <a:cs typeface="Candara"/>
                <a:sym typeface="Candara"/>
              </a:rPr>
              <a:t>*CARS does not test on specific knowledge or additional coursework.</a:t>
            </a:r>
            <a:endParaRPr>
              <a:solidFill>
                <a:srgbClr val="073E87"/>
              </a:solidFill>
              <a:latin typeface="Candara"/>
              <a:ea typeface="Candara"/>
              <a:cs typeface="Candara"/>
              <a:sym typeface="Candara"/>
            </a:endParaRPr>
          </a:p>
        </p:txBody>
      </p:sp>
      <p:pic>
        <p:nvPicPr>
          <p:cNvPr id="203" name="Google Shape;203;p23"/>
          <p:cNvPicPr preferRelativeResize="0"/>
          <p:nvPr/>
        </p:nvPicPr>
        <p:blipFill>
          <a:blip r:embed="rId6">
            <a:alphaModFix/>
          </a:blip>
          <a:stretch>
            <a:fillRect/>
          </a:stretch>
        </p:blipFill>
        <p:spPr>
          <a:xfrm>
            <a:off x="5588800" y="2774850"/>
            <a:ext cx="2762250" cy="666750"/>
          </a:xfrm>
          <a:prstGeom prst="rect">
            <a:avLst/>
          </a:prstGeom>
          <a:noFill/>
          <a:ln w="9525" cap="flat" cmpd="sng">
            <a:solidFill>
              <a:schemeClr val="dk2"/>
            </a:solidFill>
            <a:prstDash val="solid"/>
            <a:round/>
            <a:headEnd type="none" w="sm" len="sm"/>
            <a:tailEnd type="none" w="sm" len="sm"/>
          </a:ln>
        </p:spPr>
      </p:pic>
      <p:sp>
        <p:nvSpPr>
          <p:cNvPr id="204" name="Google Shape;204;p23"/>
          <p:cNvSpPr txBox="1"/>
          <p:nvPr/>
        </p:nvSpPr>
        <p:spPr>
          <a:xfrm>
            <a:off x="6746588" y="5610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FFFFF"/>
                </a:solidFill>
              </a:rPr>
              <a:t>Source: https://students-residents.aamc.org/applying-medical-school/article/whats-mcat-exam/#bb</a:t>
            </a:r>
            <a:endParaRPr sz="1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p:nvPr/>
        </p:nvSpPr>
        <p:spPr>
          <a:xfrm>
            <a:off x="612725" y="1966826"/>
            <a:ext cx="7926600" cy="4974900"/>
          </a:xfrm>
          <a:prstGeom prst="rect">
            <a:avLst/>
          </a:prstGeom>
          <a:noFill/>
          <a:ln>
            <a:noFill/>
          </a:ln>
        </p:spPr>
        <p:txBody>
          <a:bodyPr spcFirstLastPara="1" wrap="square" lIns="0" tIns="79375" rIns="0" bIns="0" anchor="t" anchorCtr="0">
            <a:noAutofit/>
          </a:bodyPr>
          <a:lstStyle/>
          <a:p>
            <a:pPr marL="0" marR="0" lvl="0" indent="0" algn="l" rtl="0">
              <a:lnSpc>
                <a:spcPct val="100000"/>
              </a:lnSpc>
              <a:spcBef>
                <a:spcPts val="585"/>
              </a:spcBef>
              <a:spcAft>
                <a:spcPts val="0"/>
              </a:spcAft>
              <a:buNone/>
            </a:pPr>
            <a:endParaRPr sz="2400">
              <a:solidFill>
                <a:srgbClr val="073E87"/>
              </a:solidFill>
              <a:latin typeface="Candara"/>
              <a:ea typeface="Candara"/>
              <a:cs typeface="Candara"/>
              <a:sym typeface="Candara"/>
            </a:endParaRPr>
          </a:p>
        </p:txBody>
      </p:sp>
      <p:sp>
        <p:nvSpPr>
          <p:cNvPr id="211" name="Google Shape;211;p24"/>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Day Schedule</a:t>
            </a:r>
            <a:endParaRPr sz="4400"/>
          </a:p>
        </p:txBody>
      </p:sp>
      <p:sp>
        <p:nvSpPr>
          <p:cNvPr id="212" name="Google Shape;212;p24"/>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12</a:t>
            </a:fld>
            <a:endParaRPr/>
          </a:p>
        </p:txBody>
      </p:sp>
      <p:pic>
        <p:nvPicPr>
          <p:cNvPr id="213" name="Google Shape;213;p24"/>
          <p:cNvPicPr preferRelativeResize="0"/>
          <p:nvPr/>
        </p:nvPicPr>
        <p:blipFill>
          <a:blip r:embed="rId3">
            <a:alphaModFix/>
          </a:blip>
          <a:stretch>
            <a:fillRect/>
          </a:stretch>
        </p:blipFill>
        <p:spPr>
          <a:xfrm>
            <a:off x="322050" y="1883100"/>
            <a:ext cx="7580496" cy="4974899"/>
          </a:xfrm>
          <a:prstGeom prst="rect">
            <a:avLst/>
          </a:prstGeom>
          <a:noFill/>
          <a:ln>
            <a:noFill/>
          </a:ln>
        </p:spPr>
      </p:pic>
      <p:sp>
        <p:nvSpPr>
          <p:cNvPr id="214" name="Google Shape;214;p24"/>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FFFFF"/>
                </a:solidFill>
              </a:rPr>
              <a:t>Source: https://www.mcat-prep.com/what-is-the-mcat/#</a:t>
            </a:r>
            <a:endParaRPr sz="11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p:nvPr/>
        </p:nvSpPr>
        <p:spPr>
          <a:xfrm>
            <a:off x="609600" y="1981200"/>
            <a:ext cx="7961343" cy="487679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221" name="Google Shape;221;p25"/>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SCORING SCALE</a:t>
            </a:r>
            <a:endParaRPr sz="4400"/>
          </a:p>
        </p:txBody>
      </p:sp>
      <p:sp>
        <p:nvSpPr>
          <p:cNvPr id="222" name="Google Shape;222;p25"/>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13</a:t>
            </a:fld>
            <a:endParaRPr/>
          </a:p>
        </p:txBody>
      </p:sp>
      <p:sp>
        <p:nvSpPr>
          <p:cNvPr id="223" name="Google Shape;223;p25"/>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https://students-</a:t>
            </a:r>
            <a:r>
              <a:rPr lang="en-US" sz="1100" dirty="0" err="1">
                <a:solidFill>
                  <a:srgbClr val="FFFFFF"/>
                </a:solidFill>
              </a:rPr>
              <a:t>residents.aamc.org</a:t>
            </a:r>
            <a:r>
              <a:rPr lang="en-US" sz="1100" dirty="0">
                <a:solidFill>
                  <a:srgbClr val="FFFFFF"/>
                </a:solidFill>
              </a:rPr>
              <a:t>/applying-medical-school/article/</a:t>
            </a:r>
            <a:r>
              <a:rPr lang="en-US" sz="1100" dirty="0" err="1">
                <a:solidFill>
                  <a:srgbClr val="FFFFFF"/>
                </a:solidFill>
              </a:rPr>
              <a:t>mcat</a:t>
            </a:r>
            <a:r>
              <a:rPr lang="en-US" sz="1100" dirty="0">
                <a:solidFill>
                  <a:srgbClr val="FFFFFF"/>
                </a:solidFill>
              </a:rPr>
              <a:t>-exam-score-scale/</a:t>
            </a:r>
            <a:endParaRPr sz="11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title"/>
          </p:nvPr>
        </p:nvSpPr>
        <p:spPr>
          <a:xfrm>
            <a:off x="581192" y="687474"/>
            <a:ext cx="7989900" cy="1083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MCAT: SCORING SCALE</a:t>
            </a:r>
            <a:endParaRPr/>
          </a:p>
        </p:txBody>
      </p:sp>
      <p:pic>
        <p:nvPicPr>
          <p:cNvPr id="230" name="Google Shape;230;p26"/>
          <p:cNvPicPr preferRelativeResize="0"/>
          <p:nvPr/>
        </p:nvPicPr>
        <p:blipFill>
          <a:blip r:embed="rId3">
            <a:alphaModFix/>
          </a:blip>
          <a:stretch>
            <a:fillRect/>
          </a:stretch>
        </p:blipFill>
        <p:spPr>
          <a:xfrm>
            <a:off x="1665050" y="1932450"/>
            <a:ext cx="5543378" cy="4925551"/>
          </a:xfrm>
          <a:prstGeom prst="rect">
            <a:avLst/>
          </a:prstGeom>
          <a:noFill/>
          <a:ln>
            <a:noFill/>
          </a:ln>
        </p:spPr>
      </p:pic>
      <p:sp>
        <p:nvSpPr>
          <p:cNvPr id="231" name="Google Shape;231;p26"/>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https://students-</a:t>
            </a:r>
            <a:r>
              <a:rPr lang="en-US" sz="1100" dirty="0" err="1">
                <a:solidFill>
                  <a:srgbClr val="FFFFFF"/>
                </a:solidFill>
              </a:rPr>
              <a:t>residents.aamc.org</a:t>
            </a:r>
            <a:r>
              <a:rPr lang="en-US" sz="1100" dirty="0">
                <a:solidFill>
                  <a:srgbClr val="FFFFFF"/>
                </a:solidFill>
              </a:rPr>
              <a:t>/advisors/article/percentile-ranks-for-the-</a:t>
            </a:r>
            <a:r>
              <a:rPr lang="en-US" sz="1100" dirty="0" err="1">
                <a:solidFill>
                  <a:srgbClr val="FFFFFF"/>
                </a:solidFill>
              </a:rPr>
              <a:t>mcat</a:t>
            </a:r>
            <a:r>
              <a:rPr lang="en-US" sz="1100" dirty="0">
                <a:solidFill>
                  <a:srgbClr val="FFFFFF"/>
                </a:solidFill>
              </a:rPr>
              <a:t>-exam/</a:t>
            </a:r>
            <a:endParaRPr sz="11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ADMINISTRATION</a:t>
            </a:r>
            <a:endParaRPr sz="4400"/>
          </a:p>
        </p:txBody>
      </p:sp>
      <p:sp>
        <p:nvSpPr>
          <p:cNvPr id="238" name="Google Shape;238;p27"/>
          <p:cNvSpPr txBox="1"/>
          <p:nvPr/>
        </p:nvSpPr>
        <p:spPr>
          <a:xfrm>
            <a:off x="8460155" y="6388879"/>
            <a:ext cx="232410" cy="279400"/>
          </a:xfrm>
          <a:prstGeom prst="rect">
            <a:avLst/>
          </a:prstGeom>
          <a:noFill/>
          <a:ln>
            <a:noFill/>
          </a:ln>
        </p:spPr>
        <p:txBody>
          <a:bodyPr spcFirstLastPara="1" wrap="square" lIns="0" tIns="0" rIns="0" bIns="0" anchor="t" anchorCtr="0">
            <a:noAutofit/>
          </a:bodyPr>
          <a:lstStyle/>
          <a:p>
            <a:pPr marL="0" marR="0" lvl="0" indent="0" algn="l" rtl="0">
              <a:lnSpc>
                <a:spcPct val="115277"/>
              </a:lnSpc>
              <a:spcBef>
                <a:spcPts val="0"/>
              </a:spcBef>
              <a:spcAft>
                <a:spcPts val="0"/>
              </a:spcAft>
              <a:buNone/>
            </a:pPr>
            <a:r>
              <a:rPr lang="en-US" sz="1800">
                <a:solidFill>
                  <a:srgbClr val="898989"/>
                </a:solidFill>
                <a:latin typeface="Calibri"/>
                <a:ea typeface="Calibri"/>
                <a:cs typeface="Calibri"/>
                <a:sym typeface="Calibri"/>
              </a:rPr>
              <a:t>16</a:t>
            </a:r>
            <a:endParaRPr sz="1800">
              <a:solidFill>
                <a:schemeClr val="dk1"/>
              </a:solidFill>
              <a:latin typeface="Calibri"/>
              <a:ea typeface="Calibri"/>
              <a:cs typeface="Calibri"/>
              <a:sym typeface="Calibri"/>
            </a:endParaRPr>
          </a:p>
        </p:txBody>
      </p:sp>
      <p:pic>
        <p:nvPicPr>
          <p:cNvPr id="239" name="Google Shape;239;p27"/>
          <p:cNvPicPr preferRelativeResize="0"/>
          <p:nvPr/>
        </p:nvPicPr>
        <p:blipFill>
          <a:blip r:embed="rId3">
            <a:alphaModFix/>
          </a:blip>
          <a:stretch>
            <a:fillRect/>
          </a:stretch>
        </p:blipFill>
        <p:spPr>
          <a:xfrm>
            <a:off x="950500" y="1885878"/>
            <a:ext cx="7036521" cy="47823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p:nvPr/>
        </p:nvSpPr>
        <p:spPr>
          <a:xfrm>
            <a:off x="685800" y="2140998"/>
            <a:ext cx="7327265" cy="4532010"/>
          </a:xfrm>
          <a:prstGeom prst="rect">
            <a:avLst/>
          </a:prstGeom>
          <a:noFill/>
          <a:ln>
            <a:noFill/>
          </a:ln>
        </p:spPr>
        <p:txBody>
          <a:bodyPr spcFirstLastPara="1" wrap="square" lIns="0" tIns="33000" rIns="0" bIns="0" anchor="t" anchorCtr="0">
            <a:noAutofit/>
          </a:bodyPr>
          <a:lstStyle/>
          <a:p>
            <a:pPr marL="279400" marR="768985" lvl="0" indent="-266700" algn="l" rtl="0">
              <a:lnSpc>
                <a:spcPct val="116666"/>
              </a:lnSpc>
              <a:spcBef>
                <a:spcPts val="0"/>
              </a:spcBef>
              <a:spcAft>
                <a:spcPts val="0"/>
              </a:spcAft>
              <a:buClr>
                <a:srgbClr val="31B6FD"/>
              </a:buClr>
              <a:buSzPts val="2400"/>
              <a:buFont typeface="MS PGothic"/>
              <a:buChar char="*"/>
            </a:pPr>
            <a:r>
              <a:rPr lang="en-US" sz="2400">
                <a:solidFill>
                  <a:srgbClr val="7F7F7F"/>
                </a:solidFill>
                <a:latin typeface="Candara"/>
                <a:ea typeface="Candara"/>
                <a:cs typeface="Candara"/>
                <a:sym typeface="Candara"/>
              </a:rPr>
              <a:t>https://</a:t>
            </a:r>
            <a:r>
              <a:rPr lang="en-US" sz="2400" u="sng">
                <a:solidFill>
                  <a:schemeClr val="hlink"/>
                </a:solidFill>
                <a:latin typeface="Candara"/>
                <a:ea typeface="Candara"/>
                <a:cs typeface="Candara"/>
                <a:sym typeface="Candara"/>
                <a:hlinkClick r:id="rId3"/>
              </a:rPr>
              <a:t>www.aamc.org/students/applying/mcat/ </a:t>
            </a:r>
            <a:r>
              <a:rPr lang="en-US" sz="2400">
                <a:solidFill>
                  <a:srgbClr val="7F7F7F"/>
                </a:solidFill>
                <a:latin typeface="Candara"/>
                <a:ea typeface="Candara"/>
                <a:cs typeface="Candara"/>
                <a:sym typeface="Candara"/>
              </a:rPr>
              <a:t> mcat2015/preparing/265992/preparation.html</a:t>
            </a:r>
            <a:endParaRPr sz="2400">
              <a:solidFill>
                <a:srgbClr val="7F7F7F"/>
              </a:solidFill>
              <a:latin typeface="Candara"/>
              <a:ea typeface="Candara"/>
              <a:cs typeface="Candara"/>
              <a:sym typeface="Candara"/>
            </a:endParaRPr>
          </a:p>
          <a:p>
            <a:pPr marL="290830" marR="0" lvl="0" indent="-278130" algn="l" rtl="0">
              <a:lnSpc>
                <a:spcPct val="100000"/>
              </a:lnSpc>
              <a:spcBef>
                <a:spcPts val="42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Available on the AAMC website: </a:t>
            </a:r>
            <a:endParaRPr/>
          </a:p>
          <a:p>
            <a:pPr marL="748030" marR="0" lvl="1" indent="-278130" algn="l" rtl="0">
              <a:spcBef>
                <a:spcPts val="42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Practice </a:t>
            </a:r>
            <a:r>
              <a:rPr lang="en-US" sz="2400" b="0" i="0" u="none" strike="noStrike" cap="none">
                <a:solidFill>
                  <a:srgbClr val="073E87"/>
                </a:solidFill>
                <a:latin typeface="Candara"/>
                <a:ea typeface="Candara"/>
                <a:cs typeface="Candara"/>
                <a:sym typeface="Candara"/>
              </a:rPr>
              <a:t>tests (1 sample test + 3 practice tests)</a:t>
            </a:r>
            <a:endParaRPr sz="2400" b="0" i="0" u="none" strike="noStrike" cap="none">
              <a:solidFill>
                <a:schemeClr val="dk1"/>
              </a:solidFill>
              <a:latin typeface="Candara"/>
              <a:ea typeface="Candara"/>
              <a:cs typeface="Candara"/>
              <a:sym typeface="Candara"/>
            </a:endParaRPr>
          </a:p>
          <a:p>
            <a:pPr marL="748030" marR="0" lvl="1" indent="-278130" algn="l" rtl="0">
              <a:spcBef>
                <a:spcPts val="525"/>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Khan Academy MC</a:t>
            </a:r>
            <a:r>
              <a:rPr lang="en-US" sz="2400" b="0" i="0" u="none" strike="noStrike" cap="none">
                <a:solidFill>
                  <a:srgbClr val="005299"/>
                </a:solidFill>
                <a:latin typeface="Candara"/>
                <a:ea typeface="Candara"/>
                <a:cs typeface="Candara"/>
                <a:sym typeface="Candara"/>
              </a:rPr>
              <a:t>A</a:t>
            </a:r>
            <a:r>
              <a:rPr lang="en-US" sz="2400" b="0" i="0" u="none" strike="noStrike" cap="none">
                <a:solidFill>
                  <a:srgbClr val="073E87"/>
                </a:solidFill>
                <a:latin typeface="Candara"/>
                <a:ea typeface="Candara"/>
                <a:cs typeface="Candara"/>
                <a:sym typeface="Candara"/>
              </a:rPr>
              <a:t>T Collection</a:t>
            </a:r>
            <a:endParaRPr sz="2400" b="0" i="0" u="none" strike="noStrike" cap="none">
              <a:solidFill>
                <a:schemeClr val="dk1"/>
              </a:solidFill>
              <a:latin typeface="Candara"/>
              <a:ea typeface="Candara"/>
              <a:cs typeface="Candara"/>
              <a:sym typeface="Candara"/>
            </a:endParaRPr>
          </a:p>
          <a:p>
            <a:pPr marL="748030" marR="0" lvl="1" indent="-278130" algn="l" rtl="0">
              <a:spcBef>
                <a:spcPts val="5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Textbook list for Psychology and Sociology</a:t>
            </a:r>
            <a:endParaRPr sz="2400">
              <a:solidFill>
                <a:srgbClr val="073E87"/>
              </a:solidFill>
              <a:latin typeface="Candara"/>
              <a:ea typeface="Candara"/>
              <a:cs typeface="Candara"/>
              <a:sym typeface="Candara"/>
            </a:endParaRPr>
          </a:p>
          <a:p>
            <a:pPr marL="279400" marR="1733550" lvl="0" indent="-266700" algn="l" rtl="0">
              <a:lnSpc>
                <a:spcPct val="118333"/>
              </a:lnSpc>
              <a:spcBef>
                <a:spcPts val="84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Preparation Courses (Kaplan, Princeton,  Examcrackers Courses)</a:t>
            </a:r>
            <a:endParaRPr sz="2400">
              <a:solidFill>
                <a:schemeClr val="dk1"/>
              </a:solidFill>
              <a:latin typeface="Candara"/>
              <a:ea typeface="Candara"/>
              <a:cs typeface="Candara"/>
              <a:sym typeface="Candara"/>
            </a:endParaRPr>
          </a:p>
          <a:p>
            <a:pPr marL="290830" marR="0" lvl="0" indent="-278130" algn="l" rtl="0">
              <a:lnSpc>
                <a:spcPct val="100000"/>
              </a:lnSpc>
              <a:spcBef>
                <a:spcPts val="39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Preparation Books (Kaplan, Examcrackers Textbooks, Princeton, Berkeley Review)</a:t>
            </a:r>
            <a:endParaRPr sz="2400">
              <a:solidFill>
                <a:schemeClr val="dk1"/>
              </a:solidFill>
              <a:latin typeface="Candara"/>
              <a:ea typeface="Candara"/>
              <a:cs typeface="Candara"/>
              <a:sym typeface="Candara"/>
            </a:endParaRPr>
          </a:p>
        </p:txBody>
      </p:sp>
      <p:sp>
        <p:nvSpPr>
          <p:cNvPr id="246" name="Google Shape;246;p28"/>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 PREPARATION</a:t>
            </a:r>
            <a:endParaRPr sz="4400"/>
          </a:p>
        </p:txBody>
      </p:sp>
      <p:sp>
        <p:nvSpPr>
          <p:cNvPr id="247" name="Google Shape;247;p28"/>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581200" y="1142425"/>
            <a:ext cx="8114400" cy="6285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000"/>
              <a:buFont typeface="Cabin"/>
              <a:buNone/>
            </a:pPr>
            <a:r>
              <a:rPr lang="en-US" sz="4000"/>
              <a:t>MCAT: FREQUENTLY ASKED QUESTIONS</a:t>
            </a:r>
            <a:endParaRPr sz="4000"/>
          </a:p>
        </p:txBody>
      </p:sp>
      <p:sp>
        <p:nvSpPr>
          <p:cNvPr id="254" name="Google Shape;254;p29"/>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17</a:t>
            </a:fld>
            <a:endParaRPr/>
          </a:p>
        </p:txBody>
      </p:sp>
      <p:sp>
        <p:nvSpPr>
          <p:cNvPr id="255" name="Google Shape;255;p29"/>
          <p:cNvSpPr txBox="1"/>
          <p:nvPr/>
        </p:nvSpPr>
        <p:spPr>
          <a:xfrm>
            <a:off x="522600" y="1906750"/>
            <a:ext cx="6975900" cy="4577400"/>
          </a:xfrm>
          <a:prstGeom prst="rect">
            <a:avLst/>
          </a:prstGeom>
          <a:noFill/>
          <a:ln>
            <a:noFill/>
          </a:ln>
        </p:spPr>
        <p:txBody>
          <a:bodyPr spcFirstLastPara="1" wrap="square" lIns="0" tIns="98425" rIns="0" bIns="0" anchor="t" anchorCtr="0">
            <a:noAutofit/>
          </a:bodyPr>
          <a:lstStyle/>
          <a:p>
            <a:pPr marL="292735" marR="0" lvl="0" indent="-280035" algn="l" rtl="0">
              <a:lnSpc>
                <a:spcPct val="100000"/>
              </a:lnSpc>
              <a:spcBef>
                <a:spcPts val="0"/>
              </a:spcBef>
              <a:spcAft>
                <a:spcPts val="0"/>
              </a:spcAft>
              <a:buClr>
                <a:srgbClr val="31B6FD"/>
              </a:buClr>
              <a:buSzPts val="3200"/>
              <a:buFont typeface="MS PGothic"/>
              <a:buChar char="*"/>
            </a:pPr>
            <a:r>
              <a:rPr lang="en-US" sz="3200">
                <a:solidFill>
                  <a:srgbClr val="073E87"/>
                </a:solidFill>
                <a:latin typeface="Candara"/>
                <a:ea typeface="Candara"/>
                <a:cs typeface="Candara"/>
                <a:sym typeface="Candara"/>
              </a:rPr>
              <a:t>How many times can I write the MCAT?</a:t>
            </a:r>
            <a:endParaRPr sz="3200">
              <a:solidFill>
                <a:schemeClr val="dk1"/>
              </a:solidFill>
              <a:latin typeface="Candara"/>
              <a:ea typeface="Candara"/>
              <a:cs typeface="Candara"/>
              <a:sym typeface="Candara"/>
            </a:endParaRPr>
          </a:p>
          <a:p>
            <a:pPr marL="584200" marR="0" lvl="1" indent="-279400" algn="l" rtl="0">
              <a:lnSpc>
                <a:spcPct val="100000"/>
              </a:lnSpc>
              <a:spcBef>
                <a:spcPts val="590"/>
              </a:spcBef>
              <a:spcAft>
                <a:spcPts val="0"/>
              </a:spcAft>
              <a:buClr>
                <a:srgbClr val="31B6FD"/>
              </a:buClr>
              <a:buSzPts val="2800"/>
              <a:buFont typeface="MS PGothic"/>
              <a:buChar char="*"/>
            </a:pPr>
            <a:r>
              <a:rPr lang="en-US" sz="2800" b="0" i="0" u="none" strike="noStrike" cap="none">
                <a:solidFill>
                  <a:srgbClr val="073E87"/>
                </a:solidFill>
                <a:latin typeface="Candara"/>
                <a:ea typeface="Candara"/>
                <a:cs typeface="Candara"/>
                <a:sym typeface="Candara"/>
              </a:rPr>
              <a:t>The MCAT can be written:</a:t>
            </a:r>
            <a:endParaRPr sz="2800" b="0" i="0" u="none" strike="noStrike" cap="none">
              <a:solidFill>
                <a:schemeClr val="dk1"/>
              </a:solidFill>
              <a:latin typeface="Candara"/>
              <a:ea typeface="Candara"/>
              <a:cs typeface="Candara"/>
              <a:sym typeface="Candara"/>
            </a:endParaRPr>
          </a:p>
          <a:p>
            <a:pPr marL="584200" marR="0" lvl="1" indent="-279400" algn="l" rtl="0">
              <a:lnSpc>
                <a:spcPct val="100000"/>
              </a:lnSpc>
              <a:spcBef>
                <a:spcPts val="640"/>
              </a:spcBef>
              <a:spcAft>
                <a:spcPts val="0"/>
              </a:spcAft>
              <a:buClr>
                <a:srgbClr val="31B6FD"/>
              </a:buClr>
              <a:buSzPts val="2800"/>
              <a:buFont typeface="MS PGothic"/>
              <a:buChar char="*"/>
            </a:pPr>
            <a:r>
              <a:rPr lang="en-US" sz="2800" b="0" i="0" u="none" strike="noStrike" cap="none">
                <a:solidFill>
                  <a:srgbClr val="073E87"/>
                </a:solidFill>
                <a:latin typeface="Candara"/>
                <a:ea typeface="Candara"/>
                <a:cs typeface="Candara"/>
                <a:sym typeface="Candara"/>
              </a:rPr>
              <a:t>3 times in a single testing year</a:t>
            </a:r>
            <a:endParaRPr sz="2800" b="0" i="0" u="none" strike="noStrike" cap="none">
              <a:solidFill>
                <a:schemeClr val="dk1"/>
              </a:solidFill>
              <a:latin typeface="Candara"/>
              <a:ea typeface="Candara"/>
              <a:cs typeface="Candara"/>
              <a:sym typeface="Candara"/>
            </a:endParaRPr>
          </a:p>
          <a:p>
            <a:pPr marL="584200" marR="0" lvl="1" indent="-279400" algn="l" rtl="0">
              <a:lnSpc>
                <a:spcPct val="100000"/>
              </a:lnSpc>
              <a:spcBef>
                <a:spcPts val="640"/>
              </a:spcBef>
              <a:spcAft>
                <a:spcPts val="0"/>
              </a:spcAft>
              <a:buClr>
                <a:srgbClr val="31B6FD"/>
              </a:buClr>
              <a:buSzPts val="2800"/>
              <a:buFont typeface="MS PGothic"/>
              <a:buChar char="*"/>
            </a:pPr>
            <a:r>
              <a:rPr lang="en-US" sz="2800" b="0" i="0" u="none" strike="noStrike" cap="none">
                <a:solidFill>
                  <a:srgbClr val="073E87"/>
                </a:solidFill>
                <a:latin typeface="Candara"/>
                <a:ea typeface="Candara"/>
                <a:cs typeface="Candara"/>
                <a:sym typeface="Candara"/>
              </a:rPr>
              <a:t>4 times in a two consecutive­‐year period</a:t>
            </a:r>
            <a:endParaRPr sz="2800" b="0" i="0" u="none" strike="noStrike" cap="none">
              <a:solidFill>
                <a:schemeClr val="dk1"/>
              </a:solidFill>
              <a:latin typeface="Candara"/>
              <a:ea typeface="Candara"/>
              <a:cs typeface="Candara"/>
              <a:sym typeface="Candara"/>
            </a:endParaRPr>
          </a:p>
          <a:p>
            <a:pPr marL="584200" marR="0" lvl="1" indent="-279400" algn="l" rtl="0">
              <a:lnSpc>
                <a:spcPct val="100000"/>
              </a:lnSpc>
              <a:spcBef>
                <a:spcPts val="640"/>
              </a:spcBef>
              <a:spcAft>
                <a:spcPts val="0"/>
              </a:spcAft>
              <a:buClr>
                <a:srgbClr val="31B6FD"/>
              </a:buClr>
              <a:buSzPts val="2800"/>
              <a:buFont typeface="MS PGothic"/>
              <a:buChar char="*"/>
            </a:pPr>
            <a:r>
              <a:rPr lang="en-US" sz="2800" b="0" i="0" u="none" strike="noStrike" cap="none">
                <a:solidFill>
                  <a:srgbClr val="073E87"/>
                </a:solidFill>
                <a:latin typeface="Candara"/>
                <a:ea typeface="Candara"/>
                <a:cs typeface="Candara"/>
                <a:sym typeface="Candara"/>
              </a:rPr>
              <a:t>7 times in a lifetime</a:t>
            </a:r>
            <a:endParaRPr sz="2800" b="0" i="0" u="none" strike="noStrike" cap="none">
              <a:solidFill>
                <a:srgbClr val="073E87"/>
              </a:solidFill>
              <a:latin typeface="Candara"/>
              <a:ea typeface="Candara"/>
              <a:cs typeface="Candara"/>
              <a:sym typeface="Candara"/>
            </a:endParaRPr>
          </a:p>
          <a:p>
            <a:pPr marL="584200" marR="0" lvl="1" indent="-101600" algn="l" rtl="0">
              <a:lnSpc>
                <a:spcPct val="100000"/>
              </a:lnSpc>
              <a:spcBef>
                <a:spcPts val="640"/>
              </a:spcBef>
              <a:spcAft>
                <a:spcPts val="0"/>
              </a:spcAft>
              <a:buClr>
                <a:srgbClr val="31B6FD"/>
              </a:buClr>
              <a:buSzPts val="2800"/>
              <a:buFont typeface="MS PGothic"/>
              <a:buNone/>
            </a:pPr>
            <a:endParaRPr sz="2800" b="0" i="0" u="none" strike="noStrike" cap="none">
              <a:solidFill>
                <a:srgbClr val="073E87"/>
              </a:solidFill>
              <a:latin typeface="Candara"/>
              <a:ea typeface="Candara"/>
              <a:cs typeface="Candara"/>
              <a:sym typeface="Candara"/>
            </a:endParaRPr>
          </a:p>
          <a:p>
            <a:pPr marL="304800" marR="0" lvl="1" indent="0" algn="l" rtl="0">
              <a:spcBef>
                <a:spcPts val="640"/>
              </a:spcBef>
              <a:spcAft>
                <a:spcPts val="0"/>
              </a:spcAft>
              <a:buNone/>
            </a:pPr>
            <a:r>
              <a:rPr lang="en-US" sz="2800" b="0" i="0" u="none" strike="noStrike" cap="none">
                <a:solidFill>
                  <a:srgbClr val="073E87"/>
                </a:solidFill>
                <a:latin typeface="Candara"/>
                <a:ea typeface="Candara"/>
                <a:cs typeface="Candara"/>
                <a:sym typeface="Candara"/>
              </a:rPr>
              <a:t>Note: AAMC has changed the testing centers from Prometric to Pearson. </a:t>
            </a:r>
            <a:endParaRPr sz="2800" b="0" i="0" u="none" strike="noStrike" cap="none">
              <a:solidFill>
                <a:schemeClr val="dk1"/>
              </a:solidFill>
              <a:latin typeface="Candara"/>
              <a:ea typeface="Candara"/>
              <a:cs typeface="Candara"/>
              <a:sym typeface="Candara"/>
            </a:endParaRPr>
          </a:p>
          <a:p>
            <a:pPr marL="304800" marR="0" lvl="1" indent="0" algn="l" rtl="0">
              <a:lnSpc>
                <a:spcPct val="100000"/>
              </a:lnSpc>
              <a:spcBef>
                <a:spcPts val="640"/>
              </a:spcBef>
              <a:spcAft>
                <a:spcPts val="0"/>
              </a:spcAft>
              <a:buNone/>
            </a:pPr>
            <a:endParaRPr sz="2800" b="0" i="0" u="none" strike="noStrike" cap="none">
              <a:solidFill>
                <a:schemeClr val="dk1"/>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p:nvPr/>
        </p:nvSpPr>
        <p:spPr>
          <a:xfrm>
            <a:off x="898906" y="2409919"/>
            <a:ext cx="7126605" cy="3182281"/>
          </a:xfrm>
          <a:prstGeom prst="rect">
            <a:avLst/>
          </a:prstGeom>
          <a:noFill/>
          <a:ln>
            <a:noFill/>
          </a:ln>
        </p:spPr>
        <p:txBody>
          <a:bodyPr spcFirstLastPara="1" wrap="square" lIns="0" tIns="98425" rIns="0" bIns="0" anchor="t" anchorCtr="0">
            <a:noAutofit/>
          </a:bodyPr>
          <a:lstStyle/>
          <a:p>
            <a:pPr marL="292735" marR="0" lvl="0" indent="-280035" algn="l" rtl="0">
              <a:lnSpc>
                <a:spcPct val="100000"/>
              </a:lnSpc>
              <a:spcBef>
                <a:spcPts val="0"/>
              </a:spcBef>
              <a:spcAft>
                <a:spcPts val="0"/>
              </a:spcAft>
              <a:buClr>
                <a:srgbClr val="31B6FD"/>
              </a:buClr>
              <a:buSzPts val="3200"/>
              <a:buFont typeface="MS PGothic"/>
              <a:buChar char="*"/>
            </a:pPr>
            <a:r>
              <a:rPr lang="en-US" sz="3200" dirty="0">
                <a:solidFill>
                  <a:srgbClr val="073E87"/>
                </a:solidFill>
                <a:latin typeface="Candara"/>
                <a:ea typeface="Candara"/>
                <a:cs typeface="Candara"/>
                <a:sym typeface="Candara"/>
              </a:rPr>
              <a:t>Voiding your exam</a:t>
            </a:r>
            <a:endParaRPr sz="3200" dirty="0">
              <a:solidFill>
                <a:schemeClr val="dk1"/>
              </a:solidFill>
              <a:latin typeface="Candara"/>
              <a:ea typeface="Candara"/>
              <a:cs typeface="Candara"/>
              <a:sym typeface="Candara"/>
            </a:endParaRPr>
          </a:p>
          <a:p>
            <a:pPr marL="584200" marR="0" lvl="1" indent="-279400" algn="l" rtl="0">
              <a:lnSpc>
                <a:spcPct val="100000"/>
              </a:lnSpc>
              <a:spcBef>
                <a:spcPts val="590"/>
              </a:spcBef>
              <a:spcAft>
                <a:spcPts val="0"/>
              </a:spcAft>
              <a:buClr>
                <a:srgbClr val="31B6FD"/>
              </a:buClr>
              <a:buSzPts val="2800"/>
              <a:buFont typeface="MS PGothic"/>
              <a:buChar char="*"/>
            </a:pPr>
            <a:r>
              <a:rPr lang="en-US" sz="2800" b="0" i="0" u="none" strike="noStrike" cap="none" dirty="0">
                <a:solidFill>
                  <a:srgbClr val="073E87"/>
                </a:solidFill>
                <a:latin typeface="Candara"/>
                <a:ea typeface="Candara"/>
                <a:cs typeface="Candara"/>
                <a:sym typeface="Candara"/>
              </a:rPr>
              <a:t>Wrote exam but </a:t>
            </a:r>
            <a:r>
              <a:rPr lang="en-US" sz="2800" b="1" i="0" u="none" strike="noStrike" cap="none" dirty="0">
                <a:solidFill>
                  <a:srgbClr val="073E87"/>
                </a:solidFill>
                <a:latin typeface="Candara"/>
                <a:ea typeface="Candara"/>
                <a:cs typeface="Candara"/>
                <a:sym typeface="Candara"/>
              </a:rPr>
              <a:t>d</a:t>
            </a:r>
            <a:r>
              <a:rPr lang="en-US" sz="2800" b="1" i="0" u="none" strike="noStrike" cap="none" dirty="0">
                <a:solidFill>
                  <a:srgbClr val="005299"/>
                </a:solidFill>
                <a:latin typeface="Candara"/>
                <a:ea typeface="Candara"/>
                <a:cs typeface="Candara"/>
                <a:sym typeface="Candara"/>
              </a:rPr>
              <a:t>on’t w</a:t>
            </a:r>
            <a:r>
              <a:rPr lang="en-US" sz="2800" b="1" i="0" u="none" strike="noStrike" cap="none" dirty="0">
                <a:solidFill>
                  <a:srgbClr val="073E87"/>
                </a:solidFill>
                <a:latin typeface="Candara"/>
                <a:ea typeface="Candara"/>
                <a:cs typeface="Candara"/>
                <a:sym typeface="Candara"/>
              </a:rPr>
              <a:t>a</a:t>
            </a:r>
            <a:r>
              <a:rPr lang="en-US" sz="2800" b="1" i="0" u="none" strike="noStrike" cap="none" dirty="0">
                <a:solidFill>
                  <a:srgbClr val="005299"/>
                </a:solidFill>
                <a:latin typeface="Candara"/>
                <a:ea typeface="Candara"/>
                <a:cs typeface="Candara"/>
                <a:sym typeface="Candara"/>
              </a:rPr>
              <a:t>nt it </a:t>
            </a:r>
            <a:r>
              <a:rPr lang="en-US" sz="2800" b="0" i="0" u="none" strike="noStrike" cap="none" dirty="0">
                <a:solidFill>
                  <a:srgbClr val="073E87"/>
                </a:solidFill>
                <a:latin typeface="Candara"/>
                <a:ea typeface="Candara"/>
                <a:cs typeface="Candara"/>
                <a:sym typeface="Candara"/>
              </a:rPr>
              <a:t>to be </a:t>
            </a:r>
            <a:r>
              <a:rPr lang="en-US" sz="2800" b="1" i="0" u="none" strike="noStrike" cap="none" dirty="0">
                <a:solidFill>
                  <a:srgbClr val="073E87"/>
                </a:solidFill>
                <a:latin typeface="Candara"/>
                <a:ea typeface="Candara"/>
                <a:cs typeface="Candara"/>
                <a:sym typeface="Candara"/>
              </a:rPr>
              <a:t>marked</a:t>
            </a:r>
            <a:endParaRPr sz="2800" b="0" i="0" u="none" strike="noStrike" cap="none" dirty="0">
              <a:solidFill>
                <a:schemeClr val="dk1"/>
              </a:solidFill>
              <a:latin typeface="Candara"/>
              <a:ea typeface="Candara"/>
              <a:cs typeface="Candara"/>
              <a:sym typeface="Candara"/>
            </a:endParaRPr>
          </a:p>
          <a:p>
            <a:pPr marL="584200" marR="0" lvl="1" indent="-279400" algn="l" rtl="0">
              <a:lnSpc>
                <a:spcPct val="100000"/>
              </a:lnSpc>
              <a:spcBef>
                <a:spcPts val="650"/>
              </a:spcBef>
              <a:spcAft>
                <a:spcPts val="0"/>
              </a:spcAft>
              <a:buClr>
                <a:srgbClr val="31B6FD"/>
              </a:buClr>
              <a:buSzPts val="2800"/>
              <a:buFont typeface="MS PGothic"/>
              <a:buChar char="*"/>
            </a:pPr>
            <a:r>
              <a:rPr lang="en-US" sz="2800" b="0" i="0" u="none" strike="noStrike" cap="none" dirty="0">
                <a:solidFill>
                  <a:srgbClr val="073E87"/>
                </a:solidFill>
                <a:latin typeface="Candara"/>
                <a:ea typeface="Candara"/>
                <a:cs typeface="Candara"/>
                <a:sym typeface="Candara"/>
              </a:rPr>
              <a:t>This option given at the end of the exam</a:t>
            </a:r>
            <a:endParaRPr sz="2800" b="0" i="0" u="none" strike="noStrike" cap="none" dirty="0">
              <a:solidFill>
                <a:srgbClr val="073E87"/>
              </a:solidFill>
              <a:latin typeface="Candara"/>
              <a:ea typeface="Candara"/>
              <a:cs typeface="Candara"/>
              <a:sym typeface="Candara"/>
            </a:endParaRPr>
          </a:p>
          <a:p>
            <a:pPr marL="584200" marR="0" lvl="1" indent="-279400" algn="l" rtl="0">
              <a:lnSpc>
                <a:spcPct val="100000"/>
              </a:lnSpc>
              <a:spcBef>
                <a:spcPts val="650"/>
              </a:spcBef>
              <a:spcAft>
                <a:spcPts val="0"/>
              </a:spcAft>
              <a:buClr>
                <a:srgbClr val="31B6FD"/>
              </a:buClr>
              <a:buSzPts val="2800"/>
              <a:buFont typeface="MS PGothic"/>
              <a:buChar char="*"/>
            </a:pPr>
            <a:r>
              <a:rPr lang="en-US" sz="2800" b="0" i="0" u="none" strike="noStrike" cap="none" dirty="0">
                <a:solidFill>
                  <a:srgbClr val="073E87"/>
                </a:solidFill>
                <a:latin typeface="Candara"/>
                <a:ea typeface="Candara"/>
                <a:cs typeface="Candara"/>
                <a:sym typeface="Candara"/>
              </a:rPr>
              <a:t>Not visible to schools</a:t>
            </a:r>
            <a:endParaRPr sz="2800" b="0" i="0" u="none" strike="noStrike" cap="none" dirty="0">
              <a:solidFill>
                <a:schemeClr val="dk1"/>
              </a:solidFill>
              <a:latin typeface="Candara"/>
              <a:ea typeface="Candara"/>
              <a:cs typeface="Candara"/>
              <a:sym typeface="Candara"/>
            </a:endParaRPr>
          </a:p>
          <a:p>
            <a:pPr marL="584200" marR="0" lvl="1" indent="-279400" algn="l" rtl="0">
              <a:lnSpc>
                <a:spcPct val="100000"/>
              </a:lnSpc>
              <a:spcBef>
                <a:spcPts val="740"/>
              </a:spcBef>
              <a:spcAft>
                <a:spcPts val="0"/>
              </a:spcAft>
              <a:buClr>
                <a:srgbClr val="31B6FD"/>
              </a:buClr>
              <a:buSzPts val="2800"/>
              <a:buFont typeface="MS PGothic"/>
              <a:buChar char="*"/>
            </a:pPr>
            <a:r>
              <a:rPr lang="en-US" sz="2800" b="1" i="0" u="none" strike="noStrike" cap="none" dirty="0">
                <a:solidFill>
                  <a:srgbClr val="073E87"/>
                </a:solidFill>
                <a:latin typeface="Candara"/>
                <a:ea typeface="Candara"/>
                <a:cs typeface="Candara"/>
                <a:sym typeface="Candara"/>
              </a:rPr>
              <a:t>No refund</a:t>
            </a:r>
            <a:endParaRPr sz="2800" b="1" i="0" u="none" strike="noStrike" cap="none" dirty="0">
              <a:solidFill>
                <a:srgbClr val="073E87"/>
              </a:solidFill>
              <a:latin typeface="Candara"/>
              <a:ea typeface="Candara"/>
              <a:cs typeface="Candara"/>
              <a:sym typeface="Candara"/>
            </a:endParaRPr>
          </a:p>
          <a:p>
            <a:pPr marL="584200" marR="0" lvl="1" indent="-279400" algn="l" rtl="0">
              <a:lnSpc>
                <a:spcPct val="100000"/>
              </a:lnSpc>
              <a:spcBef>
                <a:spcPts val="740"/>
              </a:spcBef>
              <a:spcAft>
                <a:spcPts val="0"/>
              </a:spcAft>
              <a:buClr>
                <a:srgbClr val="31B6FD"/>
              </a:buClr>
              <a:buSzPts val="2800"/>
              <a:buFont typeface="MS PGothic"/>
              <a:buChar char="*"/>
            </a:pPr>
            <a:r>
              <a:rPr lang="en-US" sz="2800" b="1" i="0" u="none" strike="noStrike" cap="none" dirty="0">
                <a:solidFill>
                  <a:srgbClr val="073E87"/>
                </a:solidFill>
                <a:latin typeface="Candara"/>
                <a:ea typeface="Candara"/>
                <a:cs typeface="Candara"/>
                <a:sym typeface="Candara"/>
              </a:rPr>
              <a:t>Still considered an attempt </a:t>
            </a:r>
            <a:r>
              <a:rPr lang="en-US" sz="2800" dirty="0">
                <a:solidFill>
                  <a:srgbClr val="073E87"/>
                </a:solidFill>
                <a:latin typeface="Candara"/>
                <a:ea typeface="Candara"/>
                <a:cs typeface="Candara"/>
                <a:sym typeface="Candara"/>
              </a:rPr>
              <a:t>(out of 7 lifetime attempts)</a:t>
            </a:r>
            <a:endParaRPr sz="2800" i="0" u="none" strike="noStrike" cap="none" dirty="0">
              <a:solidFill>
                <a:srgbClr val="073E87"/>
              </a:solidFill>
              <a:latin typeface="Candara"/>
              <a:ea typeface="Candara"/>
              <a:cs typeface="Candara"/>
              <a:sym typeface="Candara"/>
            </a:endParaRPr>
          </a:p>
        </p:txBody>
      </p:sp>
      <p:sp>
        <p:nvSpPr>
          <p:cNvPr id="262" name="Google Shape;262;p30"/>
          <p:cNvSpPr txBox="1">
            <a:spLocks noGrp="1"/>
          </p:cNvSpPr>
          <p:nvPr>
            <p:ph type="title"/>
          </p:nvPr>
        </p:nvSpPr>
        <p:spPr>
          <a:xfrm>
            <a:off x="581192" y="649983"/>
            <a:ext cx="7989752" cy="112082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3600"/>
              <a:buFont typeface="Cabin"/>
              <a:buNone/>
            </a:pPr>
            <a:r>
              <a:rPr lang="en-US" sz="3600"/>
              <a:t>MCAT: FREQUENTLY ASKED QUESTIONS</a:t>
            </a:r>
            <a:endParaRPr sz="3600"/>
          </a:p>
        </p:txBody>
      </p:sp>
      <p:sp>
        <p:nvSpPr>
          <p:cNvPr id="263" name="Google Shape;263;p30"/>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p:nvPr/>
        </p:nvSpPr>
        <p:spPr>
          <a:xfrm>
            <a:off x="383540" y="2137684"/>
            <a:ext cx="7465200" cy="1797318"/>
          </a:xfrm>
          <a:prstGeom prst="rect">
            <a:avLst/>
          </a:prstGeom>
          <a:noFill/>
          <a:ln>
            <a:noFill/>
          </a:ln>
        </p:spPr>
        <p:txBody>
          <a:bodyPr spcFirstLastPara="1" wrap="square" lIns="0" tIns="65400" rIns="0" bIns="0" anchor="t" anchorCtr="0">
            <a:noAutofit/>
          </a:bodyPr>
          <a:lstStyle/>
          <a:p>
            <a:pPr marL="12700" marR="0" lvl="0" indent="0" algn="l" rtl="0">
              <a:lnSpc>
                <a:spcPct val="100000"/>
              </a:lnSpc>
              <a:spcBef>
                <a:spcPts val="0"/>
              </a:spcBef>
              <a:spcAft>
                <a:spcPts val="0"/>
              </a:spcAft>
              <a:buNone/>
            </a:pPr>
            <a:r>
              <a:rPr lang="en-US" sz="2400" dirty="0">
                <a:solidFill>
                  <a:srgbClr val="31B6FD"/>
                </a:solidFill>
                <a:latin typeface="Candara"/>
                <a:ea typeface="Candara"/>
                <a:cs typeface="Candara"/>
                <a:sym typeface="Candara"/>
              </a:rPr>
              <a:t>*  </a:t>
            </a:r>
            <a:r>
              <a:rPr lang="en-US" sz="2400" dirty="0">
                <a:solidFill>
                  <a:srgbClr val="073E87"/>
                </a:solidFill>
                <a:latin typeface="Candara"/>
                <a:ea typeface="Candara"/>
                <a:cs typeface="Candara"/>
                <a:sym typeface="Candara"/>
              </a:rPr>
              <a:t>Ontario Medical School Application Service</a:t>
            </a:r>
            <a:endParaRPr sz="2400" dirty="0">
              <a:solidFill>
                <a:schemeClr val="dk1"/>
              </a:solidFill>
              <a:latin typeface="Candara"/>
              <a:ea typeface="Candara"/>
              <a:cs typeface="Candara"/>
              <a:sym typeface="Candara"/>
            </a:endParaRPr>
          </a:p>
          <a:p>
            <a:pPr marL="457200" marR="0" lvl="0" indent="0" algn="l" rtl="0">
              <a:lnSpc>
                <a:spcPct val="100000"/>
              </a:lnSpc>
              <a:spcBef>
                <a:spcPts val="414"/>
              </a:spcBef>
              <a:spcAft>
                <a:spcPts val="0"/>
              </a:spcAft>
              <a:buNone/>
            </a:pPr>
            <a:r>
              <a:rPr lang="en-US" sz="2400" dirty="0">
                <a:solidFill>
                  <a:srgbClr val="31B6FD"/>
                </a:solidFill>
                <a:latin typeface="Candara"/>
                <a:ea typeface="Candara"/>
                <a:cs typeface="Candara"/>
                <a:sym typeface="Candara"/>
              </a:rPr>
              <a:t>*	</a:t>
            </a:r>
            <a:r>
              <a:rPr lang="en-US" sz="2400" dirty="0">
                <a:solidFill>
                  <a:srgbClr val="073E87"/>
                </a:solidFill>
                <a:latin typeface="Candara"/>
                <a:ea typeface="Candara"/>
                <a:cs typeface="Candara"/>
                <a:sym typeface="Candara"/>
              </a:rPr>
              <a:t>Application Service Fee: $220</a:t>
            </a:r>
            <a:endParaRPr sz="2400" dirty="0">
              <a:solidFill>
                <a:schemeClr val="dk1"/>
              </a:solidFill>
              <a:latin typeface="Candara"/>
              <a:ea typeface="Candara"/>
              <a:cs typeface="Candara"/>
              <a:sym typeface="Candara"/>
            </a:endParaRPr>
          </a:p>
          <a:p>
            <a:pPr marL="393700" marR="0" lvl="0" indent="0" algn="l" rtl="0">
              <a:lnSpc>
                <a:spcPct val="100000"/>
              </a:lnSpc>
              <a:spcBef>
                <a:spcPts val="645"/>
              </a:spcBef>
              <a:spcAft>
                <a:spcPts val="0"/>
              </a:spcAft>
              <a:buNone/>
            </a:pPr>
            <a:r>
              <a:rPr lang="en-US" sz="2400" dirty="0">
                <a:solidFill>
                  <a:srgbClr val="31B6FD"/>
                </a:solidFill>
                <a:latin typeface="Candara"/>
                <a:ea typeface="Candara"/>
                <a:cs typeface="Candara"/>
                <a:sym typeface="Candara"/>
              </a:rPr>
              <a:t>*	</a:t>
            </a:r>
            <a:r>
              <a:rPr lang="en-US" sz="2400" u="sng" dirty="0">
                <a:solidFill>
                  <a:srgbClr val="073E87"/>
                </a:solidFill>
                <a:latin typeface="Candara"/>
                <a:ea typeface="Candara"/>
                <a:cs typeface="Candara"/>
                <a:sym typeface="Candara"/>
              </a:rPr>
              <a:t>Add</a:t>
            </a:r>
            <a:r>
              <a:rPr lang="en-US" sz="2400" u="sng" dirty="0">
                <a:solidFill>
                  <a:srgbClr val="005299"/>
                </a:solidFill>
                <a:latin typeface="Candara"/>
                <a:ea typeface="Candara"/>
                <a:cs typeface="Candara"/>
                <a:sym typeface="Candara"/>
              </a:rPr>
              <a:t>itional institutiona</a:t>
            </a:r>
            <a:r>
              <a:rPr lang="en-US" sz="2400" u="sng" dirty="0">
                <a:solidFill>
                  <a:srgbClr val="073E87"/>
                </a:solidFill>
                <a:latin typeface="Candara"/>
                <a:ea typeface="Candara"/>
                <a:cs typeface="Candara"/>
                <a:sym typeface="Candara"/>
              </a:rPr>
              <a:t>l </a:t>
            </a:r>
            <a:r>
              <a:rPr lang="en-US" sz="2400" u="sng" dirty="0">
                <a:solidFill>
                  <a:srgbClr val="005299"/>
                </a:solidFill>
                <a:latin typeface="Candara"/>
                <a:ea typeface="Candara"/>
                <a:cs typeface="Candara"/>
                <a:sym typeface="Candara"/>
              </a:rPr>
              <a:t>f</a:t>
            </a:r>
            <a:r>
              <a:rPr lang="en-US" sz="2400" u="sng" dirty="0">
                <a:solidFill>
                  <a:srgbClr val="073E87"/>
                </a:solidFill>
                <a:latin typeface="Candara"/>
                <a:ea typeface="Candara"/>
                <a:cs typeface="Candara"/>
                <a:sym typeface="Candara"/>
              </a:rPr>
              <a:t>ee</a:t>
            </a:r>
            <a:r>
              <a:rPr lang="en-US" sz="2400" u="sng" dirty="0">
                <a:solidFill>
                  <a:srgbClr val="005299"/>
                </a:solidFill>
                <a:latin typeface="Candara"/>
                <a:ea typeface="Candara"/>
                <a:cs typeface="Candara"/>
                <a:sym typeface="Candara"/>
              </a:rPr>
              <a:t>s apply</a:t>
            </a:r>
            <a:r>
              <a:rPr lang="en-US" sz="2400" dirty="0">
                <a:solidFill>
                  <a:srgbClr val="005299"/>
                </a:solidFill>
                <a:latin typeface="Candara"/>
                <a:ea typeface="Candara"/>
                <a:cs typeface="Candara"/>
                <a:sym typeface="Candara"/>
              </a:rPr>
              <a:t> </a:t>
            </a:r>
            <a:r>
              <a:rPr lang="en-US" sz="2400" dirty="0">
                <a:solidFill>
                  <a:srgbClr val="073E87"/>
                </a:solidFill>
                <a:latin typeface="Candara"/>
                <a:ea typeface="Candara"/>
                <a:cs typeface="Candara"/>
                <a:sym typeface="Candara"/>
              </a:rPr>
              <a:t>(University fee, </a:t>
            </a:r>
          </a:p>
          <a:p>
            <a:pPr marL="393700" marR="0" lvl="0" indent="0" algn="l" rtl="0">
              <a:lnSpc>
                <a:spcPct val="100000"/>
              </a:lnSpc>
              <a:spcBef>
                <a:spcPts val="645"/>
              </a:spcBef>
              <a:spcAft>
                <a:spcPts val="0"/>
              </a:spcAft>
              <a:buNone/>
            </a:pPr>
            <a:r>
              <a:rPr lang="en-US" sz="2400" dirty="0">
                <a:solidFill>
                  <a:srgbClr val="073E87"/>
                </a:solidFill>
                <a:latin typeface="Candara"/>
                <a:ea typeface="Candara"/>
                <a:cs typeface="Candara"/>
                <a:sym typeface="Candara"/>
              </a:rPr>
              <a:t>     $12 per transcript)</a:t>
            </a:r>
            <a:endParaRPr sz="2400" dirty="0">
              <a:solidFill>
                <a:schemeClr val="dk1"/>
              </a:solidFill>
              <a:latin typeface="Candara"/>
              <a:ea typeface="Candara"/>
              <a:cs typeface="Candara"/>
              <a:sym typeface="Candara"/>
            </a:endParaRPr>
          </a:p>
        </p:txBody>
      </p:sp>
      <p:sp>
        <p:nvSpPr>
          <p:cNvPr id="270" name="Google Shape;270;p31"/>
          <p:cNvSpPr txBox="1"/>
          <p:nvPr/>
        </p:nvSpPr>
        <p:spPr>
          <a:xfrm>
            <a:off x="383550" y="3759450"/>
            <a:ext cx="7233000" cy="2729400"/>
          </a:xfrm>
          <a:prstGeom prst="rect">
            <a:avLst/>
          </a:prstGeom>
          <a:noFill/>
          <a:ln>
            <a:noFill/>
          </a:ln>
        </p:spPr>
        <p:txBody>
          <a:bodyPr spcFirstLastPara="1" wrap="square" lIns="0" tIns="93975" rIns="0" bIns="0" anchor="t" anchorCtr="0">
            <a:noAutofit/>
          </a:bodyPr>
          <a:lstStyle/>
          <a:p>
            <a:pPr marL="355600" marR="0" lvl="0" indent="-342900" algn="l" rtl="0">
              <a:lnSpc>
                <a:spcPct val="100000"/>
              </a:lnSpc>
              <a:spcBef>
                <a:spcPts val="0"/>
              </a:spcBef>
              <a:spcAft>
                <a:spcPts val="0"/>
              </a:spcAft>
              <a:buClr>
                <a:srgbClr val="31B6FD"/>
              </a:buClr>
              <a:buSzPts val="2400"/>
              <a:buFont typeface="Candara"/>
              <a:buChar char="*"/>
            </a:pPr>
            <a:r>
              <a:rPr lang="en-US" sz="2400" dirty="0">
                <a:solidFill>
                  <a:srgbClr val="073E87"/>
                </a:solidFill>
                <a:latin typeface="Candara"/>
                <a:ea typeface="Candara"/>
                <a:cs typeface="Candara"/>
                <a:sym typeface="Candara"/>
              </a:rPr>
              <a:t>Deadlines:</a:t>
            </a:r>
            <a:endParaRPr sz="2400" dirty="0">
              <a:solidFill>
                <a:schemeClr val="dk1"/>
              </a:solidFill>
              <a:latin typeface="Candara"/>
              <a:ea typeface="Candara"/>
              <a:cs typeface="Candara"/>
              <a:sym typeface="Candara"/>
            </a:endParaRPr>
          </a:p>
          <a:p>
            <a:pPr marL="1212850" marR="0" lvl="1" indent="-285750" algn="l" rtl="0">
              <a:lnSpc>
                <a:spcPct val="100000"/>
              </a:lnSpc>
              <a:spcBef>
                <a:spcPts val="640"/>
              </a:spcBef>
              <a:spcAft>
                <a:spcPts val="0"/>
              </a:spcAft>
              <a:buClr>
                <a:srgbClr val="31B6FD"/>
              </a:buClr>
              <a:buSzPts val="2400"/>
              <a:buFont typeface="Candara"/>
              <a:buChar char="*"/>
            </a:pPr>
            <a:r>
              <a:rPr lang="en-US" sz="2400" b="0" i="0" u="none" strike="noStrike" cap="none" dirty="0">
                <a:solidFill>
                  <a:srgbClr val="073E87"/>
                </a:solidFill>
                <a:latin typeface="Candara"/>
                <a:ea typeface="Candara"/>
                <a:cs typeface="Candara"/>
                <a:sym typeface="Candara"/>
              </a:rPr>
              <a:t>Applications opened: July 2019 </a:t>
            </a:r>
            <a:endParaRPr sz="2400" b="0" i="0" u="none" strike="noStrike" cap="none" dirty="0">
              <a:solidFill>
                <a:schemeClr val="dk1"/>
              </a:solidFill>
              <a:latin typeface="Candara"/>
              <a:ea typeface="Candara"/>
              <a:cs typeface="Candara"/>
              <a:sym typeface="Candara"/>
            </a:endParaRPr>
          </a:p>
          <a:p>
            <a:pPr marL="1212850" marR="0" lvl="1" indent="-285750" algn="l" rtl="0">
              <a:lnSpc>
                <a:spcPct val="100000"/>
              </a:lnSpc>
              <a:spcBef>
                <a:spcPts val="620"/>
              </a:spcBef>
              <a:spcAft>
                <a:spcPts val="0"/>
              </a:spcAft>
              <a:buClr>
                <a:srgbClr val="31B6FD"/>
              </a:buClr>
              <a:buSzPts val="2400"/>
              <a:buFont typeface="Candara"/>
              <a:buChar char="*"/>
            </a:pPr>
            <a:r>
              <a:rPr lang="en-US" sz="2400" b="0" i="0" u="none" strike="noStrike" cap="none" dirty="0">
                <a:solidFill>
                  <a:srgbClr val="073E87"/>
                </a:solidFill>
                <a:latin typeface="Candara"/>
                <a:ea typeface="Candara"/>
                <a:cs typeface="Candara"/>
                <a:sym typeface="Candara"/>
              </a:rPr>
              <a:t>Registration Deadline: </a:t>
            </a:r>
            <a:r>
              <a:rPr lang="en-US" sz="2400" b="1" i="0" u="none" strike="noStrike" cap="none" dirty="0">
                <a:solidFill>
                  <a:srgbClr val="005299"/>
                </a:solidFill>
                <a:latin typeface="Candara"/>
                <a:ea typeface="Candara"/>
                <a:cs typeface="Candara"/>
                <a:sym typeface="Candara"/>
              </a:rPr>
              <a:t>Sept 15 *2019</a:t>
            </a:r>
            <a:endParaRPr sz="2400" b="1" dirty="0">
              <a:solidFill>
                <a:srgbClr val="005299"/>
              </a:solidFill>
              <a:latin typeface="Candara"/>
              <a:ea typeface="Candara"/>
              <a:cs typeface="Candara"/>
              <a:sym typeface="Candara"/>
            </a:endParaRPr>
          </a:p>
          <a:p>
            <a:pPr marL="1212850" marR="0" lvl="1" indent="-285750" algn="l" rtl="0">
              <a:lnSpc>
                <a:spcPct val="100000"/>
              </a:lnSpc>
              <a:spcBef>
                <a:spcPts val="620"/>
              </a:spcBef>
              <a:spcAft>
                <a:spcPts val="0"/>
              </a:spcAft>
              <a:buClr>
                <a:srgbClr val="31B6FD"/>
              </a:buClr>
              <a:buSzPts val="2400"/>
              <a:buFont typeface="Candara"/>
              <a:buChar char="*"/>
            </a:pPr>
            <a:r>
              <a:rPr lang="en-US" sz="2400" b="0" i="0" u="none" strike="noStrike" cap="none" dirty="0">
                <a:solidFill>
                  <a:srgbClr val="073E87"/>
                </a:solidFill>
                <a:latin typeface="Candara"/>
                <a:ea typeface="Candara"/>
                <a:cs typeface="Candara"/>
                <a:sym typeface="Candara"/>
              </a:rPr>
              <a:t>Application </a:t>
            </a:r>
            <a:r>
              <a:rPr lang="en-US" sz="2400" dirty="0">
                <a:solidFill>
                  <a:srgbClr val="073E87"/>
                </a:solidFill>
                <a:latin typeface="Candara"/>
                <a:ea typeface="Candara"/>
                <a:cs typeface="Candara"/>
                <a:sym typeface="Candara"/>
              </a:rPr>
              <a:t>Submission</a:t>
            </a:r>
            <a:r>
              <a:rPr lang="en-US" sz="2400" b="0" i="0" u="none" strike="noStrike" cap="none" dirty="0">
                <a:solidFill>
                  <a:srgbClr val="073E87"/>
                </a:solidFill>
                <a:latin typeface="Candara"/>
                <a:ea typeface="Candara"/>
                <a:cs typeface="Candara"/>
                <a:sym typeface="Candara"/>
              </a:rPr>
              <a:t> Deadline: </a:t>
            </a:r>
            <a:r>
              <a:rPr lang="en-US" sz="2400" b="1" i="0" u="none" strike="noStrike" cap="none" dirty="0">
                <a:solidFill>
                  <a:srgbClr val="005299"/>
                </a:solidFill>
                <a:latin typeface="Candara"/>
                <a:ea typeface="Candara"/>
                <a:cs typeface="Candara"/>
                <a:sym typeface="Candara"/>
              </a:rPr>
              <a:t>Oc</a:t>
            </a:r>
            <a:r>
              <a:rPr lang="en-US" sz="2400" b="1" i="0" u="none" strike="noStrike" cap="none" dirty="0">
                <a:solidFill>
                  <a:srgbClr val="0067AA"/>
                </a:solidFill>
                <a:latin typeface="Candara"/>
                <a:ea typeface="Candara"/>
                <a:cs typeface="Candara"/>
                <a:sym typeface="Candara"/>
              </a:rPr>
              <a:t>t </a:t>
            </a:r>
            <a:r>
              <a:rPr lang="en-US" sz="2400" b="1" i="0" u="none" strike="noStrike" cap="none" dirty="0">
                <a:solidFill>
                  <a:srgbClr val="005299"/>
                </a:solidFill>
                <a:latin typeface="Candara"/>
                <a:ea typeface="Candara"/>
                <a:cs typeface="Candara"/>
                <a:sym typeface="Candara"/>
              </a:rPr>
              <a:t>1 *2019 </a:t>
            </a:r>
            <a:endParaRPr lang="en-US" sz="2400" b="1" dirty="0">
              <a:solidFill>
                <a:srgbClr val="005299"/>
              </a:solidFill>
              <a:latin typeface="Candara"/>
              <a:ea typeface="Candara"/>
              <a:cs typeface="Candara"/>
              <a:sym typeface="Candara"/>
            </a:endParaRPr>
          </a:p>
          <a:p>
            <a:pPr marL="1212850" marR="0" lvl="1" indent="-285750" algn="l" rtl="0">
              <a:lnSpc>
                <a:spcPct val="100000"/>
              </a:lnSpc>
              <a:spcBef>
                <a:spcPts val="620"/>
              </a:spcBef>
              <a:spcAft>
                <a:spcPts val="0"/>
              </a:spcAft>
              <a:buClr>
                <a:srgbClr val="31B6FD"/>
              </a:buClr>
              <a:buSzPts val="2400"/>
              <a:buFont typeface="Candara"/>
              <a:buChar char="*"/>
            </a:pPr>
            <a:r>
              <a:rPr lang="en-US" sz="2400" b="0" i="0" u="none" strike="noStrike" cap="none" dirty="0">
                <a:solidFill>
                  <a:srgbClr val="073E87"/>
                </a:solidFill>
                <a:latin typeface="Candara"/>
                <a:ea typeface="Candara"/>
                <a:cs typeface="Candara"/>
                <a:sym typeface="Candara"/>
              </a:rPr>
              <a:t>Interview: Late Feb to Late Mar</a:t>
            </a:r>
            <a:endParaRPr lang="en-US" sz="2400" b="0" i="0" u="none" strike="noStrike" cap="none" dirty="0">
              <a:solidFill>
                <a:schemeClr val="dk1"/>
              </a:solidFill>
              <a:latin typeface="Candara"/>
              <a:ea typeface="Candara"/>
              <a:cs typeface="Candara"/>
              <a:sym typeface="Candara"/>
            </a:endParaRPr>
          </a:p>
          <a:p>
            <a:pPr marL="755650" marR="0" lvl="0" indent="-285750" algn="l" rtl="0">
              <a:lnSpc>
                <a:spcPct val="100000"/>
              </a:lnSpc>
              <a:spcBef>
                <a:spcPts val="520"/>
              </a:spcBef>
              <a:spcAft>
                <a:spcPts val="0"/>
              </a:spcAft>
              <a:buClr>
                <a:srgbClr val="31B6FD"/>
              </a:buClr>
              <a:buSzPts val="2400"/>
              <a:buFont typeface="Candara"/>
              <a:buChar char="*"/>
            </a:pPr>
            <a:r>
              <a:rPr lang="en-US" sz="2400" dirty="0">
                <a:solidFill>
                  <a:srgbClr val="073E87"/>
                </a:solidFill>
                <a:latin typeface="Candara"/>
                <a:ea typeface="Candara"/>
                <a:cs typeface="Candara"/>
                <a:sym typeface="Candara"/>
              </a:rPr>
              <a:t>Oﬀers of Admission around May</a:t>
            </a:r>
            <a:endParaRPr sz="2400" dirty="0">
              <a:solidFill>
                <a:schemeClr val="dk1"/>
              </a:solidFill>
              <a:latin typeface="Candara"/>
              <a:ea typeface="Candara"/>
              <a:cs typeface="Candara"/>
              <a:sym typeface="Candara"/>
            </a:endParaRPr>
          </a:p>
        </p:txBody>
      </p:sp>
      <p:sp>
        <p:nvSpPr>
          <p:cNvPr id="271" name="Google Shape;271;p31"/>
          <p:cNvSpPr txBox="1">
            <a:spLocks noGrp="1"/>
          </p:cNvSpPr>
          <p:nvPr>
            <p:ph type="title"/>
          </p:nvPr>
        </p:nvSpPr>
        <p:spPr>
          <a:xfrm>
            <a:off x="3331053" y="830275"/>
            <a:ext cx="2481900" cy="6960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OMSAS</a:t>
            </a:r>
            <a:endParaRPr sz="4400"/>
          </a:p>
        </p:txBody>
      </p:sp>
      <p:sp>
        <p:nvSpPr>
          <p:cNvPr id="272" name="Google Shape;272;p31"/>
          <p:cNvSpPr/>
          <p:nvPr/>
        </p:nvSpPr>
        <p:spPr>
          <a:xfrm>
            <a:off x="7401300" y="3509275"/>
            <a:ext cx="1603500" cy="1688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273" name="Google Shape;273;p31"/>
          <p:cNvSpPr txBox="1"/>
          <p:nvPr/>
        </p:nvSpPr>
        <p:spPr>
          <a:xfrm>
            <a:off x="8447455" y="6365240"/>
            <a:ext cx="257810"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a:solidFill>
                  <a:srgbClr val="898989"/>
                </a:solidFill>
                <a:latin typeface="Calibri"/>
                <a:ea typeface="Calibri"/>
                <a:cs typeface="Calibri"/>
                <a:sym typeface="Calibri"/>
              </a:rPr>
              <a:t>22</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584510" y="487693"/>
            <a:ext cx="7989752" cy="1367041"/>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HOW TO GET INTO MEDICAL SCHOOL SEMINAR</a:t>
            </a:r>
            <a:endParaRPr sz="4400"/>
          </a:p>
        </p:txBody>
      </p:sp>
      <p:sp>
        <p:nvSpPr>
          <p:cNvPr id="112" name="Google Shape;112;p14"/>
          <p:cNvSpPr txBox="1"/>
          <p:nvPr/>
        </p:nvSpPr>
        <p:spPr>
          <a:xfrm>
            <a:off x="8550617" y="6376179"/>
            <a:ext cx="167005" cy="304800"/>
          </a:xfrm>
          <a:prstGeom prst="rect">
            <a:avLst/>
          </a:prstGeom>
          <a:noFill/>
          <a:ln>
            <a:noFill/>
          </a:ln>
        </p:spPr>
        <p:txBody>
          <a:bodyPr spcFirstLastPara="1" wrap="square" lIns="0" tIns="12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1800">
                <a:solidFill>
                  <a:srgbClr val="898989"/>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sp>
        <p:nvSpPr>
          <p:cNvPr id="113" name="Google Shape;113;p14"/>
          <p:cNvSpPr txBox="1"/>
          <p:nvPr/>
        </p:nvSpPr>
        <p:spPr>
          <a:xfrm>
            <a:off x="690904" y="2819950"/>
            <a:ext cx="7943215" cy="3050761"/>
          </a:xfrm>
          <a:prstGeom prst="rect">
            <a:avLst/>
          </a:prstGeom>
          <a:noFill/>
          <a:ln>
            <a:noFill/>
          </a:ln>
        </p:spPr>
        <p:txBody>
          <a:bodyPr spcFirstLastPara="1" wrap="square" lIns="0" tIns="14600" rIns="0" bIns="0" anchor="t" anchorCtr="0">
            <a:noAutofit/>
          </a:bodyPr>
          <a:lstStyle/>
          <a:p>
            <a:pPr marL="12700" marR="5080" lvl="0" indent="-5715" algn="ctr" rtl="0">
              <a:lnSpc>
                <a:spcPct val="99500"/>
              </a:lnSpc>
              <a:spcBef>
                <a:spcPts val="0"/>
              </a:spcBef>
              <a:spcAft>
                <a:spcPts val="0"/>
              </a:spcAft>
              <a:buNone/>
            </a:pPr>
            <a:r>
              <a:rPr lang="en-US" sz="2400" dirty="0">
                <a:solidFill>
                  <a:srgbClr val="073E87"/>
                </a:solidFill>
                <a:latin typeface="Candara"/>
                <a:ea typeface="Candara"/>
                <a:cs typeface="Candara"/>
                <a:sym typeface="Candara"/>
              </a:rPr>
              <a:t>The information provided in this seminar gives some</a:t>
            </a:r>
          </a:p>
          <a:p>
            <a:pPr marL="12700" marR="5080" lvl="0" indent="-5715" algn="ctr" rtl="0">
              <a:lnSpc>
                <a:spcPct val="99500"/>
              </a:lnSpc>
              <a:spcBef>
                <a:spcPts val="0"/>
              </a:spcBef>
              <a:spcAft>
                <a:spcPts val="0"/>
              </a:spcAft>
              <a:buNone/>
            </a:pPr>
            <a:r>
              <a:rPr lang="en-US" sz="2400" dirty="0">
                <a:solidFill>
                  <a:srgbClr val="073E87"/>
                </a:solidFill>
                <a:latin typeface="Candara"/>
                <a:ea typeface="Candara"/>
                <a:cs typeface="Candara"/>
                <a:sym typeface="Candara"/>
              </a:rPr>
              <a:t>background information about the medical school application  process. This is based on information provided by the medical school websites, OMSAS, and the AAMC. Any experiences  given by the presenters or guest speaker may not reﬂect  experiences shared by others. They are here to deliver the  presentation, answer any questions, and provide support.</a:t>
            </a:r>
            <a:endParaRPr sz="2400" dirty="0">
              <a:solidFill>
                <a:schemeClr val="dk1"/>
              </a:solidFill>
              <a:latin typeface="Candara"/>
              <a:ea typeface="Candara"/>
              <a:cs typeface="Candara"/>
              <a:sym typeface="Candara"/>
            </a:endParaRPr>
          </a:p>
        </p:txBody>
      </p:sp>
      <p:sp>
        <p:nvSpPr>
          <p:cNvPr id="114" name="Google Shape;114;p14"/>
          <p:cNvSpPr txBox="1"/>
          <p:nvPr/>
        </p:nvSpPr>
        <p:spPr>
          <a:xfrm>
            <a:off x="560865" y="1992376"/>
            <a:ext cx="7989752" cy="689932"/>
          </a:xfrm>
          <a:prstGeom prst="rect">
            <a:avLst/>
          </a:prstGeom>
          <a:noFill/>
          <a:ln>
            <a:noFill/>
          </a:ln>
        </p:spPr>
        <p:txBody>
          <a:bodyPr spcFirstLastPara="1" wrap="square" lIns="0" tIns="12700" rIns="0" bIns="0" anchor="b" anchorCtr="0">
            <a:noAutofit/>
          </a:bodyPr>
          <a:lstStyle/>
          <a:p>
            <a:pPr marL="12700" marR="0" lvl="0" indent="0" algn="ctr" rtl="0">
              <a:spcBef>
                <a:spcPts val="0"/>
              </a:spcBef>
              <a:spcAft>
                <a:spcPts val="0"/>
              </a:spcAft>
              <a:buClr>
                <a:srgbClr val="265685"/>
              </a:buClr>
              <a:buSzPts val="4400"/>
              <a:buFont typeface="Cabin"/>
              <a:buNone/>
            </a:pPr>
            <a:r>
              <a:rPr lang="en-US" sz="4400" b="0" cap="none" dirty="0">
                <a:solidFill>
                  <a:srgbClr val="265685"/>
                </a:solidFill>
                <a:latin typeface="Cabin"/>
                <a:ea typeface="Cabin"/>
                <a:cs typeface="Cabin"/>
                <a:sym typeface="Cabin"/>
              </a:rPr>
              <a:t>DISCLAIMER</a:t>
            </a:r>
            <a:endParaRPr sz="4400" b="0" cap="none" dirty="0">
              <a:solidFill>
                <a:srgbClr val="265685"/>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p:nvPr/>
        </p:nvSpPr>
        <p:spPr>
          <a:xfrm>
            <a:off x="872488" y="2537333"/>
            <a:ext cx="7519670" cy="4047903"/>
          </a:xfrm>
          <a:prstGeom prst="rect">
            <a:avLst/>
          </a:prstGeom>
          <a:noFill/>
          <a:ln>
            <a:noFill/>
          </a:ln>
        </p:spPr>
        <p:txBody>
          <a:bodyPr spcFirstLastPara="1" wrap="square" lIns="0" tIns="99675" rIns="0" bIns="0" anchor="t" anchorCtr="0">
            <a:noAutofit/>
          </a:bodyPr>
          <a:lstStyle/>
          <a:p>
            <a:pPr marL="355600" marR="0" lvl="0" indent="-342900" algn="l" rtl="0">
              <a:lnSpc>
                <a:spcPct val="100000"/>
              </a:lnSpc>
              <a:spcBef>
                <a:spcPts val="0"/>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McMaster University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$125</a:t>
            </a:r>
            <a:endParaRPr sz="3200" dirty="0">
              <a:solidFill>
                <a:schemeClr val="dk1"/>
              </a:solidFill>
              <a:latin typeface="Candara"/>
              <a:ea typeface="Candara"/>
              <a:cs typeface="Candara"/>
              <a:sym typeface="Candara"/>
            </a:endParaRPr>
          </a:p>
          <a:p>
            <a:pPr marL="355600" marR="0" lvl="0" indent="-342900" algn="l" rtl="0">
              <a:lnSpc>
                <a:spcPct val="100000"/>
              </a:lnSpc>
              <a:spcBef>
                <a:spcPts val="685"/>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University of </a:t>
            </a:r>
            <a:r>
              <a:rPr lang="en-US" sz="3200" dirty="0">
                <a:solidFill>
                  <a:srgbClr val="005299"/>
                </a:solidFill>
                <a:latin typeface="Candara"/>
                <a:ea typeface="Candara"/>
                <a:cs typeface="Candara"/>
                <a:sym typeface="Candara"/>
              </a:rPr>
              <a:t>T</a:t>
            </a:r>
            <a:r>
              <a:rPr lang="en-US" sz="3200" dirty="0">
                <a:solidFill>
                  <a:srgbClr val="073E87"/>
                </a:solidFill>
                <a:latin typeface="Candara"/>
                <a:ea typeface="Candara"/>
                <a:cs typeface="Candara"/>
                <a:sym typeface="Candara"/>
              </a:rPr>
              <a:t>oronto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$130</a:t>
            </a:r>
            <a:endParaRPr sz="3200" dirty="0">
              <a:solidFill>
                <a:schemeClr val="dk1"/>
              </a:solidFill>
              <a:latin typeface="Candara"/>
              <a:ea typeface="Candara"/>
              <a:cs typeface="Candara"/>
              <a:sym typeface="Candara"/>
            </a:endParaRPr>
          </a:p>
          <a:p>
            <a:pPr marL="355600" marR="0" lvl="0" indent="-342900" algn="l" rtl="0">
              <a:lnSpc>
                <a:spcPct val="100000"/>
              </a:lnSpc>
              <a:spcBef>
                <a:spcPts val="795"/>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University of Western Ontario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$125</a:t>
            </a:r>
            <a:endParaRPr sz="3200" dirty="0">
              <a:solidFill>
                <a:schemeClr val="dk1"/>
              </a:solidFill>
              <a:latin typeface="Candara"/>
              <a:ea typeface="Candara"/>
              <a:cs typeface="Candara"/>
              <a:sym typeface="Candara"/>
            </a:endParaRPr>
          </a:p>
          <a:p>
            <a:pPr marL="355600" marR="0" lvl="0" indent="-342900" algn="l" rtl="0">
              <a:lnSpc>
                <a:spcPct val="100000"/>
              </a:lnSpc>
              <a:spcBef>
                <a:spcPts val="760"/>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Northern Ontario School of Medicine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$100</a:t>
            </a:r>
            <a:endParaRPr sz="3200" dirty="0">
              <a:solidFill>
                <a:schemeClr val="dk1"/>
              </a:solidFill>
              <a:latin typeface="Candara"/>
              <a:ea typeface="Candara"/>
              <a:cs typeface="Candara"/>
              <a:sym typeface="Candara"/>
            </a:endParaRPr>
          </a:p>
          <a:p>
            <a:pPr marL="355600" marR="0" lvl="0" indent="-342900" algn="l" rtl="0">
              <a:lnSpc>
                <a:spcPct val="100000"/>
              </a:lnSpc>
              <a:spcBef>
                <a:spcPts val="760"/>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University of Ottawa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$125</a:t>
            </a:r>
            <a:endParaRPr sz="3200" dirty="0">
              <a:solidFill>
                <a:schemeClr val="dk1"/>
              </a:solidFill>
              <a:latin typeface="Candara"/>
              <a:ea typeface="Candara"/>
              <a:cs typeface="Candara"/>
              <a:sym typeface="Candara"/>
            </a:endParaRPr>
          </a:p>
          <a:p>
            <a:pPr marL="355600" marR="0" lvl="0" indent="-342900" algn="l" rtl="0">
              <a:lnSpc>
                <a:spcPct val="100000"/>
              </a:lnSpc>
              <a:spcBef>
                <a:spcPts val="760"/>
              </a:spcBef>
              <a:spcAft>
                <a:spcPts val="0"/>
              </a:spcAft>
              <a:buClr>
                <a:srgbClr val="31B6FD"/>
              </a:buClr>
              <a:buSzPts val="3200"/>
              <a:buFont typeface="Candara"/>
              <a:buChar char="*"/>
            </a:pPr>
            <a:r>
              <a:rPr lang="en-US" sz="3200" dirty="0">
                <a:solidFill>
                  <a:srgbClr val="073E87"/>
                </a:solidFill>
                <a:latin typeface="Candara"/>
                <a:ea typeface="Candara"/>
                <a:cs typeface="Candara"/>
                <a:sym typeface="Candara"/>
              </a:rPr>
              <a:t>Queen’s University </a:t>
            </a:r>
            <a:r>
              <a:rPr lang="en-US" sz="3200" dirty="0">
                <a:solidFill>
                  <a:srgbClr val="005299"/>
                </a:solidFill>
                <a:latin typeface="Candara"/>
                <a:ea typeface="Candara"/>
                <a:cs typeface="Candara"/>
                <a:sym typeface="Candara"/>
              </a:rPr>
              <a:t>-­‐-­‐-­‐ </a:t>
            </a:r>
            <a:r>
              <a:rPr lang="en-US" sz="3200" dirty="0">
                <a:solidFill>
                  <a:srgbClr val="073E87"/>
                </a:solidFill>
                <a:latin typeface="Candara"/>
                <a:ea typeface="Candara"/>
                <a:cs typeface="Candara"/>
                <a:sym typeface="Candara"/>
              </a:rPr>
              <a:t>$125</a:t>
            </a:r>
            <a:endParaRPr sz="3200" dirty="0">
              <a:solidFill>
                <a:schemeClr val="dk1"/>
              </a:solidFill>
              <a:latin typeface="Candara"/>
              <a:ea typeface="Candara"/>
              <a:cs typeface="Candara"/>
              <a:sym typeface="Candara"/>
            </a:endParaRPr>
          </a:p>
        </p:txBody>
      </p:sp>
      <p:sp>
        <p:nvSpPr>
          <p:cNvPr id="280" name="Google Shape;280;p32"/>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SCHOOLS IN ONTARIO</a:t>
            </a:r>
            <a:endParaRPr sz="4400"/>
          </a:p>
        </p:txBody>
      </p:sp>
      <p:sp>
        <p:nvSpPr>
          <p:cNvPr id="281" name="Google Shape;281;p32"/>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OMSAS</a:t>
            </a:r>
            <a:endParaRPr sz="4400"/>
          </a:p>
        </p:txBody>
      </p:sp>
      <p:sp>
        <p:nvSpPr>
          <p:cNvPr id="288" name="Google Shape;288;p33"/>
          <p:cNvSpPr txBox="1"/>
          <p:nvPr/>
        </p:nvSpPr>
        <p:spPr>
          <a:xfrm>
            <a:off x="945424" y="2060325"/>
            <a:ext cx="5606400" cy="4565100"/>
          </a:xfrm>
          <a:prstGeom prst="rect">
            <a:avLst/>
          </a:prstGeom>
          <a:noFill/>
          <a:ln>
            <a:noFill/>
          </a:ln>
        </p:spPr>
        <p:txBody>
          <a:bodyPr spcFirstLastPara="1" wrap="square" lIns="0" tIns="80000" rIns="0" bIns="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Autobiographical Sketch</a:t>
            </a:r>
            <a:endParaRPr sz="2800">
              <a:solidFill>
                <a:schemeClr val="dk1"/>
              </a:solidFill>
              <a:latin typeface="Candara"/>
              <a:ea typeface="Candara"/>
              <a:cs typeface="Candara"/>
              <a:sym typeface="Candara"/>
            </a:endParaRPr>
          </a:p>
          <a:p>
            <a:pPr marL="720090" marR="0" lvl="1" indent="-278130" algn="l" rtl="0">
              <a:lnSpc>
                <a:spcPct val="100000"/>
              </a:lnSpc>
              <a:spcBef>
                <a:spcPts val="455"/>
              </a:spcBef>
              <a:spcAft>
                <a:spcPts val="0"/>
              </a:spcAft>
              <a:buClr>
                <a:srgbClr val="31B6FD"/>
              </a:buClr>
              <a:buSzPts val="2400"/>
              <a:buFont typeface="MS PGothic"/>
              <a:buChar char="*"/>
            </a:pPr>
            <a:r>
              <a:rPr lang="en-US" sz="2400" b="1" i="0" u="none" strike="noStrike" cap="none">
                <a:solidFill>
                  <a:srgbClr val="073E87"/>
                </a:solidFill>
                <a:latin typeface="Candara"/>
                <a:ea typeface="Candara"/>
                <a:cs typeface="Candara"/>
                <a:sym typeface="Candara"/>
              </a:rPr>
              <a:t>Who are you?</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5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Employment</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6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Volunteer activities</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5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Extracurricular activities</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6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Awards and accomplishments</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5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Research</a:t>
            </a:r>
            <a:endParaRPr sz="2400" b="0" i="0" u="none" strike="noStrike" cap="none">
              <a:solidFill>
                <a:schemeClr val="dk1"/>
              </a:solidFill>
              <a:latin typeface="Candara"/>
              <a:ea typeface="Candara"/>
              <a:cs typeface="Candara"/>
              <a:sym typeface="Candara"/>
            </a:endParaRPr>
          </a:p>
          <a:p>
            <a:pPr marL="840105" marR="0" lvl="2" indent="-233679" algn="l" rtl="0">
              <a:lnSpc>
                <a:spcPct val="100000"/>
              </a:lnSpc>
              <a:spcBef>
                <a:spcPts val="6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Other</a:t>
            </a:r>
            <a:endParaRPr sz="2400" b="0" i="0" u="none" strike="noStrike" cap="none">
              <a:solidFill>
                <a:schemeClr val="dk1"/>
              </a:solidFill>
              <a:latin typeface="Candara"/>
              <a:ea typeface="Candara"/>
              <a:cs typeface="Candara"/>
              <a:sym typeface="Candara"/>
            </a:endParaRPr>
          </a:p>
          <a:p>
            <a:pPr marL="898525" marR="0" lvl="0" indent="0" algn="l" rtl="0">
              <a:lnSpc>
                <a:spcPct val="100000"/>
              </a:lnSpc>
              <a:spcBef>
                <a:spcPts val="1670"/>
              </a:spcBef>
              <a:spcAft>
                <a:spcPts val="0"/>
              </a:spcAft>
              <a:buNone/>
            </a:pPr>
            <a:r>
              <a:rPr lang="en-US" sz="2200">
                <a:solidFill>
                  <a:srgbClr val="31B6FD"/>
                </a:solidFill>
                <a:latin typeface="MS PGothic"/>
                <a:ea typeface="MS PGothic"/>
                <a:cs typeface="MS PGothic"/>
                <a:sym typeface="MS PGothic"/>
              </a:rPr>
              <a:t>*</a:t>
            </a:r>
            <a:r>
              <a:rPr lang="en-US" sz="2200">
                <a:solidFill>
                  <a:srgbClr val="073E87"/>
                </a:solidFill>
                <a:latin typeface="MS PGothic"/>
                <a:ea typeface="MS PGothic"/>
                <a:cs typeface="MS PGothic"/>
                <a:sym typeface="MS PGothic"/>
              </a:rPr>
              <a:t> </a:t>
            </a:r>
            <a:r>
              <a:rPr lang="en-US" sz="2200" u="sng">
                <a:solidFill>
                  <a:srgbClr val="073E87"/>
                </a:solidFill>
                <a:latin typeface="Candara"/>
                <a:ea typeface="Candara"/>
                <a:cs typeface="Candara"/>
                <a:sym typeface="Candara"/>
              </a:rPr>
              <a:t>No</a:t>
            </a:r>
            <a:r>
              <a:rPr lang="en-US" sz="2200" u="sng">
                <a:solidFill>
                  <a:srgbClr val="005299"/>
                </a:solidFill>
                <a:latin typeface="Candara"/>
                <a:ea typeface="Candara"/>
                <a:cs typeface="Candara"/>
                <a:sym typeface="Candara"/>
              </a:rPr>
              <a:t>te: O</a:t>
            </a:r>
            <a:r>
              <a:rPr lang="en-US" sz="2200" u="sng">
                <a:solidFill>
                  <a:srgbClr val="073E87"/>
                </a:solidFill>
                <a:latin typeface="Candara"/>
                <a:ea typeface="Candara"/>
                <a:cs typeface="Candara"/>
                <a:sym typeface="Candara"/>
              </a:rPr>
              <a:t>n</a:t>
            </a:r>
            <a:r>
              <a:rPr lang="en-US" sz="2200" u="sng">
                <a:solidFill>
                  <a:srgbClr val="005299"/>
                </a:solidFill>
                <a:latin typeface="Candara"/>
                <a:ea typeface="Candara"/>
                <a:cs typeface="Candara"/>
                <a:sym typeface="Candara"/>
              </a:rPr>
              <a:t>ly Activities Fr</a:t>
            </a:r>
            <a:r>
              <a:rPr lang="en-US" sz="2200" u="sng">
                <a:solidFill>
                  <a:srgbClr val="073E87"/>
                </a:solidFill>
                <a:latin typeface="Candara"/>
                <a:ea typeface="Candara"/>
                <a:cs typeface="Candara"/>
                <a:sym typeface="Candara"/>
              </a:rPr>
              <a:t>o</a:t>
            </a:r>
            <a:r>
              <a:rPr lang="en-US" sz="2200" u="sng">
                <a:solidFill>
                  <a:srgbClr val="005299"/>
                </a:solidFill>
                <a:latin typeface="Candara"/>
                <a:ea typeface="Candara"/>
                <a:cs typeface="Candara"/>
                <a:sym typeface="Candara"/>
              </a:rPr>
              <a:t>m</a:t>
            </a:r>
            <a:r>
              <a:rPr lang="en-US" sz="2200">
                <a:solidFill>
                  <a:srgbClr val="005299"/>
                </a:solidFill>
                <a:latin typeface="Candara"/>
                <a:ea typeface="Candara"/>
                <a:cs typeface="Candara"/>
                <a:sym typeface="Candara"/>
              </a:rPr>
              <a:t> </a:t>
            </a:r>
            <a:r>
              <a:rPr lang="en-US" sz="2200" b="1" u="sng">
                <a:solidFill>
                  <a:srgbClr val="005299"/>
                </a:solidFill>
                <a:latin typeface="Candara"/>
                <a:ea typeface="Candara"/>
                <a:cs typeface="Candara"/>
                <a:sym typeface="Candara"/>
              </a:rPr>
              <a:t>Age </a:t>
            </a:r>
            <a:r>
              <a:rPr lang="en-US" sz="2200" b="1" u="sng">
                <a:solidFill>
                  <a:srgbClr val="0067AA"/>
                </a:solidFill>
                <a:latin typeface="Candara"/>
                <a:ea typeface="Candara"/>
                <a:cs typeface="Candara"/>
                <a:sym typeface="Candara"/>
              </a:rPr>
              <a:t>16+</a:t>
            </a:r>
            <a:endParaRPr sz="2200">
              <a:solidFill>
                <a:schemeClr val="dk1"/>
              </a:solidFill>
              <a:latin typeface="Candara"/>
              <a:ea typeface="Candara"/>
              <a:cs typeface="Candara"/>
              <a:sym typeface="Candara"/>
            </a:endParaRPr>
          </a:p>
        </p:txBody>
      </p:sp>
      <p:sp>
        <p:nvSpPr>
          <p:cNvPr id="289" name="Google Shape;289;p33"/>
          <p:cNvSpPr txBox="1"/>
          <p:nvPr/>
        </p:nvSpPr>
        <p:spPr>
          <a:xfrm>
            <a:off x="8447455" y="6365240"/>
            <a:ext cx="257810"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a:solidFill>
                  <a:srgbClr val="898989"/>
                </a:solidFill>
                <a:latin typeface="Calibri"/>
                <a:ea typeface="Calibri"/>
                <a:cs typeface="Calibri"/>
                <a:sym typeface="Calibri"/>
              </a:rPr>
              <a:t>23</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OMSAS</a:t>
            </a:r>
            <a:endParaRPr/>
          </a:p>
        </p:txBody>
      </p:sp>
      <p:sp>
        <p:nvSpPr>
          <p:cNvPr id="296" name="Google Shape;296;p34"/>
          <p:cNvSpPr txBox="1"/>
          <p:nvPr/>
        </p:nvSpPr>
        <p:spPr>
          <a:xfrm>
            <a:off x="685800" y="2438400"/>
            <a:ext cx="7086599" cy="1892826"/>
          </a:xfrm>
          <a:prstGeom prst="rect">
            <a:avLst/>
          </a:prstGeom>
          <a:noFill/>
          <a:ln>
            <a:noFill/>
          </a:ln>
        </p:spPr>
        <p:txBody>
          <a:bodyPr spcFirstLastPara="1" wrap="square" lIns="91425" tIns="45700" rIns="91425" bIns="4570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3 confidential forms/references needed for applications to all Ontario medical schools.</a:t>
            </a:r>
            <a:endParaRPr/>
          </a:p>
          <a:p>
            <a:pPr marL="292100" marR="0" lvl="0" indent="-279400" algn="l" rtl="0">
              <a:lnSpc>
                <a:spcPct val="100000"/>
              </a:lnSpc>
              <a:spcBef>
                <a:spcPts val="63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Only need to be submitted once per application cycle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35"/>
          <p:cNvSpPr txBox="1"/>
          <p:nvPr/>
        </p:nvSpPr>
        <p:spPr>
          <a:xfrm>
            <a:off x="208213" y="3870"/>
            <a:ext cx="2088000" cy="365700"/>
          </a:xfrm>
          <a:prstGeom prst="rect">
            <a:avLst/>
          </a:prstGeom>
          <a:noFill/>
          <a:ln>
            <a:noFill/>
          </a:ln>
        </p:spPr>
        <p:txBody>
          <a:bodyPr spcFirstLastPara="1" wrap="square" lIns="0" tIns="26650" rIns="0" bIns="0" anchor="t" anchorCtr="0">
            <a:noAutofit/>
          </a:bodyPr>
          <a:lstStyle/>
          <a:p>
            <a:pPr marL="12700" marR="5080" lvl="0" indent="0" algn="l" rtl="0">
              <a:lnSpc>
                <a:spcPct val="113043"/>
              </a:lnSpc>
              <a:spcBef>
                <a:spcPts val="0"/>
              </a:spcBef>
              <a:spcAft>
                <a:spcPts val="0"/>
              </a:spcAft>
              <a:buNone/>
            </a:pPr>
            <a:r>
              <a:rPr lang="en-US" sz="1150">
                <a:solidFill>
                  <a:srgbClr val="524F54"/>
                </a:solidFill>
                <a:latin typeface="Arial"/>
                <a:ea typeface="Arial"/>
                <a:cs typeface="Arial"/>
                <a:sym typeface="Arial"/>
              </a:rPr>
              <a:t>Undergraduate </a:t>
            </a:r>
            <a:r>
              <a:rPr lang="en-US" sz="1150">
                <a:solidFill>
                  <a:srgbClr val="646267"/>
                </a:solidFill>
                <a:latin typeface="Arial"/>
                <a:ea typeface="Arial"/>
                <a:cs typeface="Arial"/>
                <a:sym typeface="Arial"/>
              </a:rPr>
              <a:t>Grading System  </a:t>
            </a:r>
            <a:r>
              <a:rPr lang="en-US" sz="1150">
                <a:solidFill>
                  <a:srgbClr val="524F54"/>
                </a:solidFill>
                <a:latin typeface="Arial"/>
                <a:ea typeface="Arial"/>
                <a:cs typeface="Arial"/>
                <a:sym typeface="Arial"/>
              </a:rPr>
              <a:t>Conversio</a:t>
            </a:r>
            <a:r>
              <a:rPr lang="en-US" sz="1150">
                <a:solidFill>
                  <a:srgbClr val="724D42"/>
                </a:solidFill>
                <a:latin typeface="Arial"/>
                <a:ea typeface="Arial"/>
                <a:cs typeface="Arial"/>
                <a:sym typeface="Arial"/>
              </a:rPr>
              <a:t>n </a:t>
            </a:r>
            <a:r>
              <a:rPr lang="en-US" sz="1150">
                <a:solidFill>
                  <a:srgbClr val="524F54"/>
                </a:solidFill>
                <a:latin typeface="Arial"/>
                <a:ea typeface="Arial"/>
                <a:cs typeface="Arial"/>
                <a:sym typeface="Arial"/>
              </a:rPr>
              <a:t>Table</a:t>
            </a:r>
            <a:endParaRPr sz="1150">
              <a:solidFill>
                <a:schemeClr val="dk1"/>
              </a:solidFill>
              <a:latin typeface="Arial"/>
              <a:ea typeface="Arial"/>
              <a:cs typeface="Arial"/>
              <a:sym typeface="Arial"/>
            </a:endParaRPr>
          </a:p>
        </p:txBody>
      </p:sp>
      <p:sp>
        <p:nvSpPr>
          <p:cNvPr id="303" name="Google Shape;303;p35"/>
          <p:cNvSpPr txBox="1"/>
          <p:nvPr/>
        </p:nvSpPr>
        <p:spPr>
          <a:xfrm>
            <a:off x="7460995" y="-11"/>
            <a:ext cx="1488300" cy="373500"/>
          </a:xfrm>
          <a:prstGeom prst="rect">
            <a:avLst/>
          </a:prstGeom>
          <a:noFill/>
          <a:ln>
            <a:noFill/>
          </a:ln>
        </p:spPr>
        <p:txBody>
          <a:bodyPr spcFirstLastPara="1" wrap="square" lIns="0" tIns="33000" rIns="0" bIns="0" anchor="t" anchorCtr="0">
            <a:noAutofit/>
          </a:bodyPr>
          <a:lstStyle/>
          <a:p>
            <a:pPr marL="279400" marR="5080" lvl="0" indent="-266700" algn="l" rtl="0">
              <a:lnSpc>
                <a:spcPct val="108333"/>
              </a:lnSpc>
              <a:spcBef>
                <a:spcPts val="0"/>
              </a:spcBef>
              <a:spcAft>
                <a:spcPts val="0"/>
              </a:spcAft>
              <a:buNone/>
            </a:pPr>
            <a:r>
              <a:rPr lang="en-US" sz="1200" i="1">
                <a:solidFill>
                  <a:srgbClr val="646267"/>
                </a:solidFill>
                <a:latin typeface="Arial"/>
                <a:ea typeface="Arial"/>
                <a:cs typeface="Arial"/>
                <a:sym typeface="Arial"/>
              </a:rPr>
              <a:t>E</a:t>
            </a:r>
            <a:r>
              <a:rPr lang="en-US" sz="1200" i="1">
                <a:solidFill>
                  <a:srgbClr val="77757A"/>
                </a:solidFill>
                <a:latin typeface="Arial"/>
                <a:ea typeface="Arial"/>
                <a:cs typeface="Arial"/>
                <a:sym typeface="Arial"/>
              </a:rPr>
              <a:t>che/les </a:t>
            </a:r>
            <a:r>
              <a:rPr lang="en-US" sz="1200" i="1">
                <a:solidFill>
                  <a:srgbClr val="524F54"/>
                </a:solidFill>
                <a:latin typeface="Arial"/>
                <a:ea typeface="Arial"/>
                <a:cs typeface="Arial"/>
                <a:sym typeface="Arial"/>
              </a:rPr>
              <a:t>de </a:t>
            </a:r>
            <a:r>
              <a:rPr lang="en-US" sz="1200" i="1">
                <a:solidFill>
                  <a:srgbClr val="646267"/>
                </a:solidFill>
                <a:latin typeface="Arial"/>
                <a:ea typeface="Arial"/>
                <a:cs typeface="Arial"/>
                <a:sym typeface="Arial"/>
              </a:rPr>
              <a:t>notatio.n  au </a:t>
            </a:r>
            <a:r>
              <a:rPr lang="en-US" sz="1200" i="1">
                <a:solidFill>
                  <a:srgbClr val="524F54"/>
                </a:solidFill>
                <a:latin typeface="Arial"/>
                <a:ea typeface="Arial"/>
                <a:cs typeface="Arial"/>
                <a:sym typeface="Arial"/>
              </a:rPr>
              <a:t>premier </a:t>
            </a:r>
            <a:r>
              <a:rPr lang="en-US" sz="1200" i="1">
                <a:solidFill>
                  <a:srgbClr val="656267"/>
                </a:solidFill>
                <a:latin typeface="Arial"/>
                <a:ea typeface="Arial"/>
                <a:cs typeface="Arial"/>
                <a:sym typeface="Arial"/>
              </a:rPr>
              <a:t>cycle</a:t>
            </a:r>
            <a:endParaRPr sz="1200">
              <a:solidFill>
                <a:schemeClr val="dk1"/>
              </a:solidFill>
              <a:latin typeface="Arial"/>
              <a:ea typeface="Arial"/>
              <a:cs typeface="Arial"/>
              <a:sym typeface="Arial"/>
            </a:endParaRPr>
          </a:p>
        </p:txBody>
      </p:sp>
      <p:graphicFrame>
        <p:nvGraphicFramePr>
          <p:cNvPr id="304" name="Google Shape;304;p35"/>
          <p:cNvGraphicFramePr/>
          <p:nvPr/>
        </p:nvGraphicFramePr>
        <p:xfrm>
          <a:off x="-22" y="420077"/>
          <a:ext cx="9065500" cy="6331400"/>
        </p:xfrm>
        <a:graphic>
          <a:graphicData uri="http://schemas.openxmlformats.org/drawingml/2006/table">
            <a:tbl>
              <a:tblPr firstRow="1" bandRow="1">
                <a:noFill/>
                <a:tableStyleId>{ACE28AD4-7F47-4E2B-95CA-800E60DCF48B}</a:tableStyleId>
              </a:tblPr>
              <a:tblGrid>
                <a:gridCol w="925625">
                  <a:extLst>
                    <a:ext uri="{9D8B030D-6E8A-4147-A177-3AD203B41FA5}">
                      <a16:colId xmlns:a16="http://schemas.microsoft.com/office/drawing/2014/main" val="20000"/>
                    </a:ext>
                  </a:extLst>
                </a:gridCol>
                <a:gridCol w="729350">
                  <a:extLst>
                    <a:ext uri="{9D8B030D-6E8A-4147-A177-3AD203B41FA5}">
                      <a16:colId xmlns:a16="http://schemas.microsoft.com/office/drawing/2014/main" val="20001"/>
                    </a:ext>
                  </a:extLst>
                </a:gridCol>
                <a:gridCol w="695250">
                  <a:extLst>
                    <a:ext uri="{9D8B030D-6E8A-4147-A177-3AD203B41FA5}">
                      <a16:colId xmlns:a16="http://schemas.microsoft.com/office/drawing/2014/main" val="20002"/>
                    </a:ext>
                  </a:extLst>
                </a:gridCol>
                <a:gridCol w="707825">
                  <a:extLst>
                    <a:ext uri="{9D8B030D-6E8A-4147-A177-3AD203B41FA5}">
                      <a16:colId xmlns:a16="http://schemas.microsoft.com/office/drawing/2014/main" val="20003"/>
                    </a:ext>
                  </a:extLst>
                </a:gridCol>
                <a:gridCol w="385725">
                  <a:extLst>
                    <a:ext uri="{9D8B030D-6E8A-4147-A177-3AD203B41FA5}">
                      <a16:colId xmlns:a16="http://schemas.microsoft.com/office/drawing/2014/main" val="20004"/>
                    </a:ext>
                  </a:extLst>
                </a:gridCol>
                <a:gridCol w="596525">
                  <a:extLst>
                    <a:ext uri="{9D8B030D-6E8A-4147-A177-3AD203B41FA5}">
                      <a16:colId xmlns:a16="http://schemas.microsoft.com/office/drawing/2014/main" val="20005"/>
                    </a:ext>
                  </a:extLst>
                </a:gridCol>
                <a:gridCol w="707225">
                  <a:extLst>
                    <a:ext uri="{9D8B030D-6E8A-4147-A177-3AD203B41FA5}">
                      <a16:colId xmlns:a16="http://schemas.microsoft.com/office/drawing/2014/main" val="20006"/>
                    </a:ext>
                  </a:extLst>
                </a:gridCol>
                <a:gridCol w="476875">
                  <a:extLst>
                    <a:ext uri="{9D8B030D-6E8A-4147-A177-3AD203B41FA5}">
                      <a16:colId xmlns:a16="http://schemas.microsoft.com/office/drawing/2014/main" val="20007"/>
                    </a:ext>
                  </a:extLst>
                </a:gridCol>
                <a:gridCol w="385725">
                  <a:extLst>
                    <a:ext uri="{9D8B030D-6E8A-4147-A177-3AD203B41FA5}">
                      <a16:colId xmlns:a16="http://schemas.microsoft.com/office/drawing/2014/main" val="20008"/>
                    </a:ext>
                  </a:extLst>
                </a:gridCol>
                <a:gridCol w="715600">
                  <a:extLst>
                    <a:ext uri="{9D8B030D-6E8A-4147-A177-3AD203B41FA5}">
                      <a16:colId xmlns:a16="http://schemas.microsoft.com/office/drawing/2014/main" val="20009"/>
                    </a:ext>
                  </a:extLst>
                </a:gridCol>
                <a:gridCol w="385725">
                  <a:extLst>
                    <a:ext uri="{9D8B030D-6E8A-4147-A177-3AD203B41FA5}">
                      <a16:colId xmlns:a16="http://schemas.microsoft.com/office/drawing/2014/main" val="20010"/>
                    </a:ext>
                  </a:extLst>
                </a:gridCol>
                <a:gridCol w="474475">
                  <a:extLst>
                    <a:ext uri="{9D8B030D-6E8A-4147-A177-3AD203B41FA5}">
                      <a16:colId xmlns:a16="http://schemas.microsoft.com/office/drawing/2014/main" val="20011"/>
                    </a:ext>
                  </a:extLst>
                </a:gridCol>
                <a:gridCol w="719800">
                  <a:extLst>
                    <a:ext uri="{9D8B030D-6E8A-4147-A177-3AD203B41FA5}">
                      <a16:colId xmlns:a16="http://schemas.microsoft.com/office/drawing/2014/main" val="20012"/>
                    </a:ext>
                  </a:extLst>
                </a:gridCol>
                <a:gridCol w="385725">
                  <a:extLst>
                    <a:ext uri="{9D8B030D-6E8A-4147-A177-3AD203B41FA5}">
                      <a16:colId xmlns:a16="http://schemas.microsoft.com/office/drawing/2014/main" val="20013"/>
                    </a:ext>
                  </a:extLst>
                </a:gridCol>
                <a:gridCol w="388325">
                  <a:extLst>
                    <a:ext uri="{9D8B030D-6E8A-4147-A177-3AD203B41FA5}">
                      <a16:colId xmlns:a16="http://schemas.microsoft.com/office/drawing/2014/main" val="20014"/>
                    </a:ext>
                  </a:extLst>
                </a:gridCol>
                <a:gridCol w="385725">
                  <a:extLst>
                    <a:ext uri="{9D8B030D-6E8A-4147-A177-3AD203B41FA5}">
                      <a16:colId xmlns:a16="http://schemas.microsoft.com/office/drawing/2014/main" val="20015"/>
                    </a:ext>
                  </a:extLst>
                </a:gridCol>
              </a:tblGrid>
              <a:tr h="205475">
                <a:tc rowSpan="2">
                  <a:txBody>
                    <a:bodyPr/>
                    <a:lstStyle/>
                    <a:p>
                      <a:pPr marL="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        Type</a:t>
                      </a:r>
                      <a:endParaRPr sz="12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200">
                          <a:latin typeface="Times New Roman"/>
                          <a:ea typeface="Times New Roman"/>
                          <a:cs typeface="Times New Roman"/>
                          <a:sym typeface="Times New Roman"/>
                        </a:rPr>
                        <a:t>        Scale</a:t>
                      </a:r>
                      <a:endParaRPr sz="120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18745" marR="0" lvl="0" indent="0" algn="l" rtl="0">
                        <a:lnSpc>
                          <a:spcPct val="100000"/>
                        </a:lnSpc>
                        <a:spcBef>
                          <a:spcPts val="0"/>
                        </a:spcBef>
                        <a:spcAft>
                          <a:spcPts val="0"/>
                        </a:spcAft>
                        <a:buNone/>
                      </a:pPr>
                      <a:r>
                        <a:rPr lang="en-US" sz="950" b="1" i="1" u="none" strike="noStrike" cap="none">
                          <a:solidFill>
                            <a:srgbClr val="524F54"/>
                          </a:solidFill>
                          <a:latin typeface="Arial"/>
                          <a:ea typeface="Arial"/>
                          <a:cs typeface="Arial"/>
                          <a:sym typeface="Arial"/>
                        </a:rPr>
                        <a:t>Numeric/Numl5ri</a:t>
                      </a:r>
                      <a:r>
                        <a:rPr lang="en-US" sz="950" b="1" i="1" u="none" strike="noStrike" cap="none">
                          <a:solidFill>
                            <a:srgbClr val="656267"/>
                          </a:solidFill>
                          <a:latin typeface="Arial"/>
                          <a:ea typeface="Arial"/>
                          <a:cs typeface="Arial"/>
                          <a:sym typeface="Arial"/>
                        </a:rPr>
                        <a:t>q</a:t>
                      </a:r>
                      <a:r>
                        <a:rPr lang="en-US" sz="950" b="1" i="1" u="none" strike="noStrike" cap="none">
                          <a:solidFill>
                            <a:srgbClr val="524F54"/>
                          </a:solidFill>
                          <a:latin typeface="Arial"/>
                          <a:ea typeface="Arial"/>
                          <a:cs typeface="Arial"/>
                          <a:sym typeface="Arial"/>
                        </a:rPr>
                        <a:t>ue</a:t>
                      </a:r>
                      <a:endParaRPr sz="950" u="none" strike="noStrike" cap="none">
                        <a:latin typeface="Arial"/>
                        <a:ea typeface="Arial"/>
                        <a:cs typeface="Arial"/>
                        <a:sym typeface="Arial"/>
                      </a:endParaRPr>
                    </a:p>
                  </a:txBody>
                  <a:tcPr marL="0" marR="0" marT="0" marB="0">
                    <a:lnL w="9525" cap="flat" cmpd="sng">
                      <a:solidFill>
                        <a:srgbClr val="4F4F4F"/>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646464"/>
                      </a:solidFill>
                      <a:prstDash val="solid"/>
                      <a:round/>
                      <a:headEnd type="none" w="sm" len="sm"/>
                      <a:tailEnd type="none" w="sm" len="sm"/>
                    </a:lnB>
                  </a:tcPr>
                </a:tc>
                <a:tc hMerge="1">
                  <a:txBody>
                    <a:bodyPr/>
                    <a:lstStyle/>
                    <a:p>
                      <a:endParaRPr lang="en-US"/>
                    </a:p>
                  </a:txBody>
                  <a:tcPr/>
                </a:tc>
                <a:tc gridSpan="6">
                  <a:txBody>
                    <a:bodyPr/>
                    <a:lstStyle/>
                    <a:p>
                      <a:pPr marL="741045" marR="0" lvl="0" indent="0" algn="l" rtl="0">
                        <a:lnSpc>
                          <a:spcPct val="100000"/>
                        </a:lnSpc>
                        <a:spcBef>
                          <a:spcPts val="0"/>
                        </a:spcBef>
                        <a:spcAft>
                          <a:spcPts val="0"/>
                        </a:spcAft>
                        <a:buNone/>
                      </a:pPr>
                      <a:r>
                        <a:rPr lang="en-US" sz="1000" b="1" u="none" strike="noStrike" cap="none">
                          <a:solidFill>
                            <a:srgbClr val="524F54"/>
                          </a:solidFill>
                          <a:latin typeface="Arial"/>
                          <a:ea typeface="Arial"/>
                          <a:cs typeface="Arial"/>
                          <a:sym typeface="Arial"/>
                        </a:rPr>
                        <a:t>P</a:t>
                      </a:r>
                      <a:r>
                        <a:rPr lang="en-US" sz="1000" b="1" u="none" strike="noStrike" cap="none">
                          <a:solidFill>
                            <a:srgbClr val="656267"/>
                          </a:solidFill>
                          <a:latin typeface="Arial"/>
                          <a:ea typeface="Arial"/>
                          <a:cs typeface="Arial"/>
                          <a:sym typeface="Arial"/>
                        </a:rPr>
                        <a:t>e</a:t>
                      </a:r>
                      <a:r>
                        <a:rPr lang="en-US" sz="1000" b="1" u="none" strike="noStrike" cap="none">
                          <a:solidFill>
                            <a:srgbClr val="724D42"/>
                          </a:solidFill>
                          <a:latin typeface="Arial"/>
                          <a:ea typeface="Arial"/>
                          <a:cs typeface="Arial"/>
                          <a:sym typeface="Arial"/>
                        </a:rPr>
                        <a:t>r</a:t>
                      </a:r>
                      <a:r>
                        <a:rPr lang="en-US" sz="1000" b="1" u="none" strike="noStrike" cap="none">
                          <a:solidFill>
                            <a:srgbClr val="524F54"/>
                          </a:solidFill>
                          <a:latin typeface="Arial"/>
                          <a:ea typeface="Arial"/>
                          <a:cs typeface="Arial"/>
                          <a:sym typeface="Arial"/>
                        </a:rPr>
                        <a:t>centag</a:t>
                      </a:r>
                      <a:r>
                        <a:rPr lang="en-US" sz="1000" b="1" u="none" strike="noStrike" cap="none">
                          <a:solidFill>
                            <a:srgbClr val="656267"/>
                          </a:solidFill>
                          <a:latin typeface="Arial"/>
                          <a:ea typeface="Arial"/>
                          <a:cs typeface="Arial"/>
                          <a:sym typeface="Arial"/>
                        </a:rPr>
                        <a:t>e/</a:t>
                      </a:r>
                      <a:r>
                        <a:rPr lang="en-US" sz="1000" b="1" u="none" strike="noStrike" cap="none">
                          <a:solidFill>
                            <a:srgbClr val="524F54"/>
                          </a:solidFill>
                          <a:latin typeface="Arial"/>
                          <a:ea typeface="Arial"/>
                          <a:cs typeface="Arial"/>
                          <a:sym typeface="Arial"/>
                        </a:rPr>
                        <a:t>P</a:t>
                      </a:r>
                      <a:r>
                        <a:rPr lang="en-US" sz="1000" b="1" u="none" strike="noStrike" cap="none">
                          <a:solidFill>
                            <a:srgbClr val="656267"/>
                          </a:solidFill>
                          <a:latin typeface="Arial"/>
                          <a:ea typeface="Arial"/>
                          <a:cs typeface="Arial"/>
                          <a:sym typeface="Arial"/>
                        </a:rPr>
                        <a:t>ou</a:t>
                      </a:r>
                      <a:r>
                        <a:rPr lang="en-US" sz="1000" b="1" u="none" strike="noStrike" cap="none">
                          <a:solidFill>
                            <a:srgbClr val="524F54"/>
                          </a:solidFill>
                          <a:latin typeface="Arial"/>
                          <a:ea typeface="Arial"/>
                          <a:cs typeface="Arial"/>
                          <a:sym typeface="Arial"/>
                        </a:rPr>
                        <a:t>rc</a:t>
                      </a:r>
                      <a:r>
                        <a:rPr lang="en-US" sz="1000" b="1" u="none" strike="noStrike" cap="none">
                          <a:solidFill>
                            <a:srgbClr val="656267"/>
                          </a:solidFill>
                          <a:latin typeface="Arial"/>
                          <a:ea typeface="Arial"/>
                          <a:cs typeface="Arial"/>
                          <a:sym typeface="Arial"/>
                        </a:rPr>
                        <a:t>e</a:t>
                      </a:r>
                      <a:r>
                        <a:rPr lang="en-US" sz="1000" b="1" u="none" strike="noStrike" cap="none">
                          <a:solidFill>
                            <a:srgbClr val="524F54"/>
                          </a:solidFill>
                          <a:latin typeface="Arial"/>
                          <a:ea typeface="Arial"/>
                          <a:cs typeface="Arial"/>
                          <a:sym typeface="Arial"/>
                        </a:rPr>
                        <a:t>nta</a:t>
                      </a:r>
                      <a:r>
                        <a:rPr lang="en-US" sz="1000" b="1" u="none" strike="noStrike" cap="none">
                          <a:solidFill>
                            <a:srgbClr val="656267"/>
                          </a:solidFill>
                          <a:latin typeface="Arial"/>
                          <a:ea typeface="Arial"/>
                          <a:cs typeface="Arial"/>
                          <a:sym typeface="Arial"/>
                        </a:rPr>
                        <a:t>g</a:t>
                      </a:r>
                      <a:r>
                        <a:rPr lang="en-US" sz="1000" b="1" u="none" strike="noStrike" cap="none">
                          <a:solidFill>
                            <a:srgbClr val="524F54"/>
                          </a:solidFill>
                          <a:latin typeface="Arial"/>
                          <a:ea typeface="Arial"/>
                          <a:cs typeface="Arial"/>
                          <a:sym typeface="Arial"/>
                        </a:rPr>
                        <a:t>e</a:t>
                      </a:r>
                      <a:endParaRPr sz="1000" u="none" strike="noStrike" cap="none">
                        <a:latin typeface="Arial"/>
                        <a:ea typeface="Arial"/>
                        <a:cs typeface="Arial"/>
                        <a:sym typeface="Arial"/>
                      </a:endParaRPr>
                    </a:p>
                  </a:txBody>
                  <a:tcPr marL="0" marR="0" marT="0" marB="0">
                    <a:lnL w="9525" cap="flat" cmpd="sng">
                      <a:solidFill>
                        <a:srgbClr val="575454"/>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646464"/>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744855" marR="0" lvl="0" indent="0" algn="l" rtl="0">
                        <a:lnSpc>
                          <a:spcPct val="100000"/>
                        </a:lnSpc>
                        <a:spcBef>
                          <a:spcPts val="0"/>
                        </a:spcBef>
                        <a:spcAft>
                          <a:spcPts val="0"/>
                        </a:spcAft>
                        <a:buNone/>
                      </a:pPr>
                      <a:r>
                        <a:rPr lang="en-US" sz="1000" b="1" u="none" strike="noStrike" cap="none">
                          <a:solidFill>
                            <a:srgbClr val="3D3B3F"/>
                          </a:solidFill>
                          <a:latin typeface="Arial"/>
                          <a:ea typeface="Arial"/>
                          <a:cs typeface="Arial"/>
                          <a:sym typeface="Arial"/>
                        </a:rPr>
                        <a:t>A</a:t>
                      </a:r>
                      <a:r>
                        <a:rPr lang="en-US" sz="1000" b="1" u="none" strike="noStrike" cap="none">
                          <a:solidFill>
                            <a:srgbClr val="424964"/>
                          </a:solidFill>
                          <a:latin typeface="Arial"/>
                          <a:ea typeface="Arial"/>
                          <a:cs typeface="Arial"/>
                          <a:sym typeface="Arial"/>
                        </a:rPr>
                        <a:t>l</a:t>
                      </a:r>
                      <a:r>
                        <a:rPr lang="en-US" sz="1000" b="1" u="none" strike="noStrike" cap="none">
                          <a:solidFill>
                            <a:srgbClr val="535C77"/>
                          </a:solidFill>
                          <a:latin typeface="Arial"/>
                          <a:ea typeface="Arial"/>
                          <a:cs typeface="Arial"/>
                          <a:sym typeface="Arial"/>
                        </a:rPr>
                        <a:t>pha/</a:t>
                      </a:r>
                      <a:r>
                        <a:rPr lang="en-US" sz="1000" b="1" u="none" strike="noStrike" cap="none">
                          <a:solidFill>
                            <a:srgbClr val="3D3B3F"/>
                          </a:solidFill>
                          <a:latin typeface="Arial"/>
                          <a:ea typeface="Arial"/>
                          <a:cs typeface="Arial"/>
                          <a:sym typeface="Arial"/>
                        </a:rPr>
                        <a:t>A</a:t>
                      </a:r>
                      <a:r>
                        <a:rPr lang="en-US" sz="1000" b="1" u="none" strike="noStrike" cap="none">
                          <a:solidFill>
                            <a:srgbClr val="4E4C50"/>
                          </a:solidFill>
                          <a:latin typeface="Arial"/>
                          <a:ea typeface="Arial"/>
                          <a:cs typeface="Arial"/>
                          <a:sym typeface="Arial"/>
                        </a:rPr>
                        <a:t>lph</a:t>
                      </a:r>
                      <a:r>
                        <a:rPr lang="en-US" sz="1000" b="1" u="none" strike="noStrike" cap="none">
                          <a:solidFill>
                            <a:srgbClr val="3D3B3F"/>
                          </a:solidFill>
                          <a:latin typeface="Arial"/>
                          <a:ea typeface="Arial"/>
                          <a:cs typeface="Arial"/>
                          <a:sym typeface="Arial"/>
                        </a:rPr>
                        <a:t>a</a:t>
                      </a:r>
                      <a:endParaRPr sz="100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646464"/>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B3838"/>
                      </a:solidFill>
                      <a:prstDash val="solid"/>
                      <a:round/>
                      <a:headEnd type="none" w="sm" len="sm"/>
                      <a:tailEnd type="none" w="sm" len="sm"/>
                    </a:lnB>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0"/>
                  </a:ext>
                </a:extLst>
              </a:tr>
              <a:tr h="344050">
                <a:tc vMerge="1">
                  <a:txBody>
                    <a:bodyPr/>
                    <a:lstStyle/>
                    <a:p>
                      <a:endParaRPr lang="en-US"/>
                    </a:p>
                  </a:txBody>
                  <a:tcPr/>
                </a:tc>
                <a:tc>
                  <a:txBody>
                    <a:bodyPr/>
                    <a:lstStyle/>
                    <a:p>
                      <a:pPr marL="349885" marR="0" lvl="0" indent="0" algn="l" rtl="0">
                        <a:lnSpc>
                          <a:spcPct val="100000"/>
                        </a:lnSpc>
                        <a:spcBef>
                          <a:spcPts val="0"/>
                        </a:spcBef>
                        <a:spcAft>
                          <a:spcPts val="0"/>
                        </a:spcAft>
                        <a:buNone/>
                      </a:pPr>
                      <a:r>
                        <a:rPr lang="en-US" sz="950" b="1" u="none" strike="noStrike" cap="none">
                          <a:solidFill>
                            <a:srgbClr val="3D3B3F"/>
                          </a:solidFill>
                          <a:latin typeface="Arial"/>
                          <a:ea typeface="Arial"/>
                          <a:cs typeface="Arial"/>
                          <a:sym typeface="Arial"/>
                        </a:rPr>
                        <a:t>1</a:t>
                      </a:r>
                      <a:endParaRPr sz="950" u="none" strike="noStrike" cap="none">
                        <a:latin typeface="Arial"/>
                        <a:ea typeface="Arial"/>
                        <a:cs typeface="Arial"/>
                        <a:sym typeface="Arial"/>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1270" lvl="0" indent="0" algn="ctr"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2</a:t>
                      </a: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14603" marR="0" lvl="0" indent="0" algn="ctr" rtl="0">
                        <a:lnSpc>
                          <a:spcPct val="100000"/>
                        </a:lnSpc>
                        <a:spcBef>
                          <a:spcPts val="0"/>
                        </a:spcBef>
                        <a:spcAft>
                          <a:spcPts val="0"/>
                        </a:spcAft>
                        <a:buNone/>
                      </a:pPr>
                      <a:r>
                        <a:rPr lang="en-US" sz="1000" b="1" u="none" strike="noStrike" cap="none">
                          <a:solidFill>
                            <a:srgbClr val="3D3B3F"/>
                          </a:solidFill>
                          <a:latin typeface="Times New Roman"/>
                          <a:ea typeface="Times New Roman"/>
                          <a:cs typeface="Times New Roman"/>
                          <a:sym typeface="Times New Roman"/>
                        </a:rPr>
                        <a:t>3</a:t>
                      </a:r>
                      <a:endParaRPr sz="100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3334" marR="0" lvl="0" indent="0" algn="ctr" rtl="0">
                        <a:lnSpc>
                          <a:spcPct val="100000"/>
                        </a:lnSpc>
                        <a:spcBef>
                          <a:spcPts val="0"/>
                        </a:spcBef>
                        <a:spcAft>
                          <a:spcPts val="0"/>
                        </a:spcAft>
                        <a:buNone/>
                      </a:pPr>
                      <a:r>
                        <a:rPr lang="en-US" sz="1000" b="1" u="none" strike="noStrike" cap="none">
                          <a:solidFill>
                            <a:srgbClr val="3D3B3F"/>
                          </a:solidFill>
                          <a:latin typeface="Times New Roman"/>
                          <a:ea typeface="Times New Roman"/>
                          <a:cs typeface="Times New Roman"/>
                          <a:sym typeface="Times New Roman"/>
                        </a:rPr>
                        <a:t>4</a:t>
                      </a:r>
                      <a:endParaRPr sz="100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18415" marR="0" lvl="0" indent="0" algn="ctr"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5</a:t>
                      </a: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20320" marR="0" lvl="0" indent="0" algn="ctr"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6</a:t>
                      </a: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58140" marR="0" lvl="0" indent="0" algn="l"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7</a:t>
                      </a:r>
                      <a:endParaRPr sz="1000" u="none" strike="noStrike" cap="none">
                        <a:latin typeface="Times New Roman"/>
                        <a:ea typeface="Times New Roman"/>
                        <a:cs typeface="Times New Roman"/>
                        <a:sym typeface="Times New Roman"/>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39370" marR="0" lvl="0" indent="0" algn="ctr"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8</a:t>
                      </a: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70205" marR="0" lvl="0" indent="0" algn="l" rtl="0">
                        <a:lnSpc>
                          <a:spcPct val="100000"/>
                        </a:lnSpc>
                        <a:spcBef>
                          <a:spcPts val="0"/>
                        </a:spcBef>
                        <a:spcAft>
                          <a:spcPts val="0"/>
                        </a:spcAft>
                        <a:buNone/>
                      </a:pPr>
                      <a:r>
                        <a:rPr lang="en-US" sz="1000" b="1" u="none" strike="noStrike" cap="none">
                          <a:solidFill>
                            <a:srgbClr val="524F54"/>
                          </a:solidFill>
                          <a:latin typeface="Times New Roman"/>
                          <a:ea typeface="Times New Roman"/>
                          <a:cs typeface="Times New Roman"/>
                          <a:sym typeface="Times New Roman"/>
                        </a:rPr>
                        <a:t>9</a:t>
                      </a: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4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352875">
                <a:tc>
                  <a:txBody>
                    <a:bodyPr/>
                    <a:lstStyle/>
                    <a:p>
                      <a:pPr marL="80645" marR="0" lvl="0" indent="0" algn="l"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OMSAS Va</a:t>
                      </a:r>
                      <a:r>
                        <a:rPr lang="en-US" sz="950" u="none" strike="noStrike" cap="none">
                          <a:solidFill>
                            <a:srgbClr val="656267"/>
                          </a:solidFill>
                          <a:latin typeface="Arial"/>
                          <a:ea typeface="Arial"/>
                          <a:cs typeface="Arial"/>
                          <a:sym typeface="Arial"/>
                        </a:rPr>
                        <a:t>lu</a:t>
                      </a:r>
                      <a:r>
                        <a:rPr lang="en-US" sz="950" u="none" strike="noStrike" cap="none">
                          <a:solidFill>
                            <a:srgbClr val="524F54"/>
                          </a:solidFill>
                          <a:latin typeface="Arial"/>
                          <a:ea typeface="Arial"/>
                          <a:cs typeface="Arial"/>
                          <a:sym typeface="Arial"/>
                        </a:rPr>
                        <a:t>e</a:t>
                      </a:r>
                      <a:endParaRPr sz="950" u="none" strike="noStrike" cap="none">
                        <a:latin typeface="Arial"/>
                        <a:ea typeface="Arial"/>
                        <a:cs typeface="Arial"/>
                        <a:sym typeface="Arial"/>
                      </a:endParaRPr>
                    </a:p>
                    <a:p>
                      <a:pPr marL="80645" marR="0" lvl="0" indent="0" algn="l" rtl="0">
                        <a:lnSpc>
                          <a:spcPct val="100000"/>
                        </a:lnSpc>
                        <a:spcBef>
                          <a:spcPts val="30"/>
                        </a:spcBef>
                        <a:spcAft>
                          <a:spcPts val="0"/>
                        </a:spcAft>
                        <a:buNone/>
                      </a:pPr>
                      <a:r>
                        <a:rPr lang="en-US" sz="950" i="1" u="none" strike="noStrike" cap="none">
                          <a:solidFill>
                            <a:srgbClr val="524F54"/>
                          </a:solidFill>
                          <a:latin typeface="Arial"/>
                          <a:ea typeface="Arial"/>
                          <a:cs typeface="Arial"/>
                          <a:sym typeface="Arial"/>
                        </a:rPr>
                        <a:t>Valeur OMS</a:t>
                      </a:r>
                      <a:r>
                        <a:rPr lang="en-US" sz="950" i="1" u="none" strike="noStrike" cap="none">
                          <a:solidFill>
                            <a:srgbClr val="656267"/>
                          </a:solidFill>
                          <a:latin typeface="Arial"/>
                          <a:ea typeface="Arial"/>
                          <a:cs typeface="Arial"/>
                          <a:sym typeface="Arial"/>
                        </a:rPr>
                        <a:t>A</a:t>
                      </a:r>
                      <a:r>
                        <a:rPr lang="en-US" sz="950" i="1" u="none" strike="noStrike" cap="none">
                          <a:solidFill>
                            <a:srgbClr val="524F54"/>
                          </a:solidFill>
                          <a:latin typeface="Arial"/>
                          <a:ea typeface="Arial"/>
                          <a:cs typeface="Arial"/>
                          <a:sym typeface="Arial"/>
                        </a:rPr>
                        <a:t>S</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gridSpan="3">
                  <a:txBody>
                    <a:bodyPr/>
                    <a:lstStyle/>
                    <a:p>
                      <a:pPr marL="50165" marR="0" lvl="0" indent="0" algn="l" rtl="0">
                        <a:lnSpc>
                          <a:spcPct val="117894"/>
                        </a:lnSpc>
                        <a:spcBef>
                          <a:spcPts val="0"/>
                        </a:spcBef>
                        <a:spcAft>
                          <a:spcPts val="0"/>
                        </a:spcAft>
                        <a:buNone/>
                      </a:pPr>
                      <a:r>
                        <a:rPr lang="en-US" sz="950" u="none" strike="noStrike" cap="none">
                          <a:solidFill>
                            <a:srgbClr val="524F54"/>
                          </a:solidFill>
                          <a:latin typeface="Arial"/>
                          <a:ea typeface="Arial"/>
                          <a:cs typeface="Arial"/>
                          <a:sym typeface="Arial"/>
                        </a:rPr>
                        <a:t>OMSAS </a:t>
                      </a:r>
                      <a:r>
                        <a:rPr lang="en-US" sz="950" u="none" strike="noStrike" cap="none">
                          <a:solidFill>
                            <a:srgbClr val="656267"/>
                          </a:solidFill>
                          <a:latin typeface="Arial"/>
                          <a:ea typeface="Arial"/>
                          <a:cs typeface="Arial"/>
                          <a:sym typeface="Arial"/>
                        </a:rPr>
                        <a:t>Va</a:t>
                      </a:r>
                      <a:r>
                        <a:rPr lang="en-US" sz="950" u="none" strike="noStrike" cap="none">
                          <a:solidFill>
                            <a:srgbClr val="724D42"/>
                          </a:solidFill>
                          <a:latin typeface="Arial"/>
                          <a:ea typeface="Arial"/>
                          <a:cs typeface="Arial"/>
                          <a:sym typeface="Arial"/>
                        </a:rPr>
                        <a:t>l</a:t>
                      </a:r>
                      <a:r>
                        <a:rPr lang="en-US" sz="950" u="none" strike="noStrike" cap="none">
                          <a:solidFill>
                            <a:srgbClr val="424964"/>
                          </a:solidFill>
                          <a:latin typeface="Arial"/>
                          <a:ea typeface="Arial"/>
                          <a:cs typeface="Arial"/>
                          <a:sym typeface="Arial"/>
                        </a:rPr>
                        <a:t>ue</a:t>
                      </a:r>
                      <a:endParaRPr sz="950" u="none" strike="noStrike" cap="none">
                        <a:latin typeface="Arial"/>
                        <a:ea typeface="Arial"/>
                        <a:cs typeface="Arial"/>
                        <a:sym typeface="Arial"/>
                      </a:endParaRPr>
                    </a:p>
                    <a:p>
                      <a:pPr marL="62864" marR="0" lvl="0" indent="0" algn="l" rtl="0">
                        <a:lnSpc>
                          <a:spcPct val="117894"/>
                        </a:lnSpc>
                        <a:spcBef>
                          <a:spcPts val="0"/>
                        </a:spcBef>
                        <a:spcAft>
                          <a:spcPts val="0"/>
                        </a:spcAft>
                        <a:buNone/>
                      </a:pPr>
                      <a:r>
                        <a:rPr lang="en-US" sz="950" i="1" u="none" strike="noStrike" cap="none">
                          <a:solidFill>
                            <a:srgbClr val="524F54"/>
                          </a:solidFill>
                          <a:latin typeface="Arial"/>
                          <a:ea typeface="Arial"/>
                          <a:cs typeface="Arial"/>
                          <a:sym typeface="Arial"/>
                        </a:rPr>
                        <a:t>Valeur OMSAS</a:t>
                      </a:r>
                      <a:endParaRPr sz="950" u="none" strike="noStrike" cap="none">
                        <a:latin typeface="Arial"/>
                        <a:ea typeface="Arial"/>
                        <a:cs typeface="Arial"/>
                        <a:sym typeface="Arial"/>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5100">
                <a:tc>
                  <a:txBody>
                    <a:bodyPr/>
                    <a:lstStyle/>
                    <a:p>
                      <a:pPr marL="36830"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4</a:t>
                      </a:r>
                      <a:r>
                        <a:rPr lang="en-US" sz="1050" u="none" strike="noStrike" cap="none">
                          <a:solidFill>
                            <a:srgbClr val="424964"/>
                          </a:solidFill>
                          <a:latin typeface="Times New Roman"/>
                          <a:ea typeface="Times New Roman"/>
                          <a:cs typeface="Times New Roman"/>
                          <a:sym typeface="Times New Roman"/>
                        </a:rPr>
                        <a:t>.00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35560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9</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10795"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8</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219709" lvl="0" indent="0" algn="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90-100</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695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93</a:t>
                      </a:r>
                      <a:r>
                        <a:rPr lang="en-US" sz="1050" u="none" strike="noStrike" cap="none">
                          <a:solidFill>
                            <a:srgbClr val="65626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100</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1581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94-100</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587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94-100</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2575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34290" marR="0" lvl="0" indent="0" algn="ctr"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4226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a:txBody>
                    <a:bodyPr/>
                    <a:lstStyle/>
                    <a:p>
                      <a:pPr marL="1778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4.00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1175">
                <a:tc>
                  <a:txBody>
                    <a:bodyPr/>
                    <a:lstStyle/>
                    <a:p>
                      <a:pPr marL="20955"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r>
                        <a:rPr lang="en-US" sz="1050" u="none" strike="noStrike" cap="none">
                          <a:solidFill>
                            <a:srgbClr val="424964"/>
                          </a:solidFill>
                          <a:latin typeface="Times New Roman"/>
                          <a:ea typeface="Times New Roman"/>
                          <a:cs typeface="Times New Roman"/>
                          <a:sym typeface="Times New Roman"/>
                        </a:rPr>
                        <a:t>.90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a:t>
                      </a:r>
                      <a:r>
                        <a:rPr lang="en-US" sz="1050" u="none" strike="noStrike" cap="none">
                          <a:solidFill>
                            <a:srgbClr val="656267"/>
                          </a:solidFill>
                          <a:latin typeface="Times New Roman"/>
                          <a:ea typeface="Times New Roman"/>
                          <a:cs typeface="Times New Roman"/>
                          <a:sym typeface="Times New Roman"/>
                        </a:rPr>
                        <a:t>5</a:t>
                      </a:r>
                      <a:r>
                        <a:rPr lang="en-US" sz="1050" u="none" strike="noStrike" cap="none">
                          <a:solidFill>
                            <a:srgbClr val="524F54"/>
                          </a:solidFill>
                          <a:latin typeface="Times New Roman"/>
                          <a:ea typeface="Times New Roman"/>
                          <a:cs typeface="Times New Roman"/>
                          <a:sym typeface="Times New Roman"/>
                        </a:rPr>
                        <a:t>-89</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84</a:t>
                      </a:r>
                      <a:r>
                        <a:rPr lang="en-US" sz="1050" u="none" strike="noStrike" cap="none">
                          <a:solidFill>
                            <a:srgbClr val="65626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92</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87-93</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85-93</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4988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3">
                  <a:txBody>
                    <a:bodyPr/>
                    <a:lstStyle/>
                    <a:p>
                      <a:pPr marL="3302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3.90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7C7777"/>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81175">
                <a:tc>
                  <a:txBody>
                    <a:bodyPr/>
                    <a:lstStyle/>
                    <a:p>
                      <a:pPr marL="22860"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r>
                        <a:rPr lang="en-US" sz="1050" u="none" strike="noStrike" cap="none">
                          <a:solidFill>
                            <a:srgbClr val="424964"/>
                          </a:solidFill>
                          <a:latin typeface="Times New Roman"/>
                          <a:ea typeface="Times New Roman"/>
                          <a:cs typeface="Times New Roman"/>
                          <a:sym typeface="Times New Roman"/>
                        </a:rPr>
                        <a:t>.</a:t>
                      </a:r>
                      <a:r>
                        <a:rPr lang="en-US" sz="1050" u="none" strike="noStrike" cap="none">
                          <a:solidFill>
                            <a:srgbClr val="535C77"/>
                          </a:solidFill>
                          <a:latin typeface="Times New Roman"/>
                          <a:ea typeface="Times New Roman"/>
                          <a:cs typeface="Times New Roman"/>
                          <a:sym typeface="Times New Roman"/>
                        </a:rPr>
                        <a:t>8</a:t>
                      </a:r>
                      <a:r>
                        <a:rPr lang="en-US" sz="1050" u="none" strike="noStrike" cap="none">
                          <a:solidFill>
                            <a:srgbClr val="424964"/>
                          </a:solidFill>
                          <a:latin typeface="Times New Roman"/>
                          <a:ea typeface="Times New Roman"/>
                          <a:cs typeface="Times New Roman"/>
                          <a:sym typeface="Times New Roman"/>
                        </a:rPr>
                        <a:t>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63220"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3">
                  <a:txBody>
                    <a:bodyPr/>
                    <a:lstStyle/>
                    <a:p>
                      <a:pPr marL="3302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3.80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7C7777"/>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5100">
                <a:tc>
                  <a:txBody>
                    <a:bodyPr/>
                    <a:lstStyle/>
                    <a:p>
                      <a:pPr marL="37465"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3.70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35496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10160" lvl="0" indent="0" algn="ctr" rtl="0">
                        <a:lnSpc>
                          <a:spcPct val="100000"/>
                        </a:lnSpc>
                        <a:spcBef>
                          <a:spcPts val="0"/>
                        </a:spcBef>
                        <a:spcAft>
                          <a:spcPts val="0"/>
                        </a:spcAft>
                        <a:buNone/>
                      </a:pPr>
                      <a:r>
                        <a:rPr lang="en-US" sz="1050" u="none" strike="noStrike" cap="none">
                          <a:solidFill>
                            <a:srgbClr val="79777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1695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80</a:t>
                      </a:r>
                      <a:r>
                        <a:rPr lang="en-US" sz="1050" u="none" strike="noStrike" cap="none">
                          <a:solidFill>
                            <a:srgbClr val="65626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84</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2076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75</a:t>
                      </a:r>
                      <a:r>
                        <a:rPr lang="en-US" sz="1050" u="none" strike="noStrike" cap="none">
                          <a:solidFill>
                            <a:srgbClr val="77757A"/>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83</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80</a:t>
                      </a:r>
                      <a:r>
                        <a:rPr lang="en-US" sz="1050" u="none" strike="noStrike" cap="none">
                          <a:solidFill>
                            <a:srgbClr val="65626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86</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8</a:t>
                      </a:r>
                      <a:r>
                        <a:rPr lang="en-US" sz="1050" u="none" strike="noStrike" cap="none">
                          <a:solidFill>
                            <a:srgbClr val="656267"/>
                          </a:solidFill>
                          <a:latin typeface="Times New Roman"/>
                          <a:ea typeface="Times New Roman"/>
                          <a:cs typeface="Times New Roman"/>
                          <a:sym typeface="Times New Roman"/>
                        </a:rPr>
                        <a:t>0</a:t>
                      </a:r>
                      <a:r>
                        <a:rPr lang="en-US" sz="1050" u="none" strike="noStrike" cap="none">
                          <a:solidFill>
                            <a:srgbClr val="524F54"/>
                          </a:solidFill>
                          <a:latin typeface="Times New Roman"/>
                          <a:ea typeface="Times New Roman"/>
                          <a:cs typeface="Times New Roman"/>
                          <a:sym typeface="Times New Roman"/>
                        </a:rPr>
                        <a:t>-84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37820"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86360" marR="0" lvl="0" indent="0" algn="ctr"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A-</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a:txBody>
                    <a:bodyPr/>
                    <a:lstStyle/>
                    <a:p>
                      <a:pPr marL="26034"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r>
                        <a:rPr lang="en-US" sz="1050" u="none" strike="noStrike" cap="none">
                          <a:solidFill>
                            <a:srgbClr val="797777"/>
                          </a:solidFill>
                          <a:latin typeface="Times New Roman"/>
                          <a:ea typeface="Times New Roman"/>
                          <a:cs typeface="Times New Roman"/>
                          <a:sym typeface="Times New Roman"/>
                        </a:rPr>
                        <a:t>.</a:t>
                      </a:r>
                      <a:r>
                        <a:rPr lang="en-US" sz="1050" u="none" strike="noStrike" cap="none">
                          <a:solidFill>
                            <a:srgbClr val="8C8A8A"/>
                          </a:solidFill>
                          <a:latin typeface="Times New Roman"/>
                          <a:ea typeface="Times New Roman"/>
                          <a:cs typeface="Times New Roman"/>
                          <a:sym typeface="Times New Roman"/>
                        </a:rPr>
                        <a:t>7</a:t>
                      </a:r>
                      <a:r>
                        <a:rPr lang="en-US" sz="1050" u="none" strike="noStrike" cap="none">
                          <a:solidFill>
                            <a:srgbClr val="524F54"/>
                          </a:solidFill>
                          <a:latin typeface="Times New Roman"/>
                          <a:ea typeface="Times New Roman"/>
                          <a:cs typeface="Times New Roman"/>
                          <a:sym typeface="Times New Roman"/>
                        </a:rPr>
                        <a:t>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81175">
                <a:tc>
                  <a:txBody>
                    <a:bodyPr/>
                    <a:lstStyle/>
                    <a:p>
                      <a:pPr marL="37465"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r>
                        <a:rPr lang="en-US" sz="1050" u="none" strike="noStrike" cap="none">
                          <a:solidFill>
                            <a:srgbClr val="424964"/>
                          </a:solidFill>
                          <a:latin typeface="Times New Roman"/>
                          <a:ea typeface="Times New Roman"/>
                          <a:cs typeface="Times New Roman"/>
                          <a:sym typeface="Times New Roman"/>
                        </a:rPr>
                        <a:t>.30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34861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3175"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1949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77</a:t>
                      </a:r>
                      <a:r>
                        <a:rPr lang="en-US" sz="1050" u="none" strike="noStrike" cap="none">
                          <a:solidFill>
                            <a:srgbClr val="77757A"/>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79</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2203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r>
                        <a:rPr lang="en-US" sz="1050" u="none" strike="noStrike" cap="none">
                          <a:solidFill>
                            <a:srgbClr val="77757A"/>
                          </a:solidFill>
                          <a:latin typeface="Times New Roman"/>
                          <a:ea typeface="Times New Roman"/>
                          <a:cs typeface="Times New Roman"/>
                          <a:sym typeface="Times New Roman"/>
                        </a:rPr>
                        <a:t>2</a:t>
                      </a:r>
                      <a:r>
                        <a:rPr lang="en-US" sz="1050" u="none" strike="noStrike" cap="none">
                          <a:solidFill>
                            <a:srgbClr val="3D3B3F"/>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74</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19621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75</a:t>
                      </a:r>
                      <a:r>
                        <a:rPr lang="en-US" sz="1050" u="none" strike="noStrike" cap="none">
                          <a:solidFill>
                            <a:srgbClr val="77757A"/>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9685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r>
                        <a:rPr lang="en-US" sz="1050" u="none" strike="noStrike" cap="none">
                          <a:solidFill>
                            <a:srgbClr val="77757A"/>
                          </a:solidFill>
                          <a:latin typeface="Times New Roman"/>
                          <a:ea typeface="Times New Roman"/>
                          <a:cs typeface="Times New Roman"/>
                          <a:sym typeface="Times New Roman"/>
                        </a:rPr>
                        <a:t>5</a:t>
                      </a:r>
                      <a:r>
                        <a:rPr lang="en-US" sz="1050" u="none" strike="noStrike" cap="none">
                          <a:solidFill>
                            <a:srgbClr val="3D3B3F"/>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3845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85090" marR="0" lvl="0" indent="0" algn="ctr"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5496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3">
                  <a:txBody>
                    <a:bodyPr/>
                    <a:lstStyle/>
                    <a:p>
                      <a:pPr marL="3302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3.30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7C7777"/>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1175">
                <a:tc>
                  <a:txBody>
                    <a:bodyPr/>
                    <a:lstStyle/>
                    <a:p>
                      <a:pPr marL="1524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r>
                        <a:rPr lang="en-US" sz="1050" u="none" strike="noStrike" cap="none">
                          <a:solidFill>
                            <a:srgbClr val="79777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00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1949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r>
                        <a:rPr lang="en-US" sz="1050" u="none" strike="noStrike" cap="none">
                          <a:solidFill>
                            <a:srgbClr val="77757A"/>
                          </a:solidFill>
                          <a:latin typeface="Times New Roman"/>
                          <a:ea typeface="Times New Roman"/>
                          <a:cs typeface="Times New Roman"/>
                          <a:sym typeface="Times New Roman"/>
                        </a:rPr>
                        <a:t>3-</a:t>
                      </a:r>
                      <a:r>
                        <a:rPr lang="en-US" sz="1050" u="none" strike="noStrike" cap="none">
                          <a:solidFill>
                            <a:srgbClr val="646267"/>
                          </a:solidFill>
                          <a:latin typeface="Times New Roman"/>
                          <a:ea typeface="Times New Roman"/>
                          <a:cs typeface="Times New Roman"/>
                          <a:sym typeface="Times New Roman"/>
                        </a:rPr>
                        <a:t>76</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2203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69-</a:t>
                      </a:r>
                      <a:r>
                        <a:rPr lang="en-US" sz="1050" u="none" strike="noStrike" cap="none">
                          <a:solidFill>
                            <a:srgbClr val="656267"/>
                          </a:solidFill>
                          <a:latin typeface="Times New Roman"/>
                          <a:ea typeface="Times New Roman"/>
                          <a:cs typeface="Times New Roman"/>
                          <a:sym typeface="Times New Roman"/>
                        </a:rPr>
                        <a:t>7</a:t>
                      </a:r>
                      <a:r>
                        <a:rPr lang="en-US" sz="1050" u="none" strike="noStrike" cap="none">
                          <a:solidFill>
                            <a:srgbClr val="524F54"/>
                          </a:solidFill>
                          <a:latin typeface="Times New Roman"/>
                          <a:ea typeface="Times New Roman"/>
                          <a:cs typeface="Times New Roman"/>
                          <a:sym typeface="Times New Roman"/>
                        </a:rPr>
                        <a:t>1</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70-74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19685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70</a:t>
                      </a:r>
                      <a:r>
                        <a:rPr lang="en-US" sz="1050" u="none" strike="noStrike" cap="none">
                          <a:solidFill>
                            <a:srgbClr val="3D3B3F"/>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4861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48895" marR="0" lvl="0" indent="0" algn="ctr"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68300"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B</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3">
                  <a:txBody>
                    <a:bodyPr/>
                    <a:lstStyle/>
                    <a:p>
                      <a:pPr marL="28575"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3.00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7C7777"/>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85100">
                <a:tc>
                  <a:txBody>
                    <a:bodyPr/>
                    <a:lstStyle/>
                    <a:p>
                      <a:pPr marL="2286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2.70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35560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1016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70-72</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66-68</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r>
                        <a:rPr lang="en-US" sz="1050" u="none" strike="noStrike" cap="none">
                          <a:solidFill>
                            <a:srgbClr val="656267"/>
                          </a:solidFill>
                          <a:latin typeface="Times New Roman"/>
                          <a:ea typeface="Times New Roman"/>
                          <a:cs typeface="Times New Roman"/>
                          <a:sym typeface="Times New Roman"/>
                        </a:rPr>
                        <a:t>5</a:t>
                      </a:r>
                      <a:r>
                        <a:rPr lang="en-US" sz="1050" u="none" strike="noStrike" cap="none">
                          <a:solidFill>
                            <a:srgbClr val="524F54"/>
                          </a:solidFill>
                          <a:latin typeface="Times New Roman"/>
                          <a:ea typeface="Times New Roman"/>
                          <a:cs typeface="Times New Roman"/>
                          <a:sym typeface="Times New Roman"/>
                        </a:rPr>
                        <a:t>-69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65-69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60045" marR="0" lvl="0" indent="0" algn="l" rtl="0">
                        <a:lnSpc>
                          <a:spcPct val="100000"/>
                        </a:lnSpc>
                        <a:spcBef>
                          <a:spcPts val="0"/>
                        </a:spcBef>
                        <a:spcAft>
                          <a:spcPts val="0"/>
                        </a:spcAft>
                        <a:buNone/>
                      </a:pPr>
                      <a:r>
                        <a:rPr lang="en-US" sz="1000" u="none" strike="noStrike" cap="none">
                          <a:solidFill>
                            <a:srgbClr val="646267"/>
                          </a:solidFill>
                          <a:latin typeface="Arial"/>
                          <a:ea typeface="Arial"/>
                          <a:cs typeface="Arial"/>
                          <a:sym typeface="Arial"/>
                        </a:rPr>
                        <a:t>8</a:t>
                      </a:r>
                      <a:r>
                        <a:rPr lang="en-US" sz="1000" u="none" strike="noStrike" cap="none">
                          <a:solidFill>
                            <a:srgbClr val="424964"/>
                          </a:solidFill>
                          <a:latin typeface="Arial"/>
                          <a:ea typeface="Arial"/>
                          <a:cs typeface="Arial"/>
                          <a:sym typeface="Arial"/>
                        </a:rPr>
                        <a:t>-</a:t>
                      </a:r>
                      <a:endParaRPr sz="100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88265" marR="0" lvl="0" indent="0" algn="ctr" rtl="0">
                        <a:lnSpc>
                          <a:spcPct val="100000"/>
                        </a:lnSpc>
                        <a:spcBef>
                          <a:spcPts val="0"/>
                        </a:spcBef>
                        <a:spcAft>
                          <a:spcPts val="0"/>
                        </a:spcAft>
                        <a:buNone/>
                      </a:pPr>
                      <a:r>
                        <a:rPr lang="en-US" sz="1000" u="none" strike="noStrike" cap="none">
                          <a:solidFill>
                            <a:srgbClr val="646267"/>
                          </a:solidFill>
                          <a:latin typeface="Arial"/>
                          <a:ea typeface="Arial"/>
                          <a:cs typeface="Arial"/>
                          <a:sym typeface="Arial"/>
                        </a:rPr>
                        <a:t>8-</a:t>
                      </a:r>
                      <a:endParaRPr sz="100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a:txBody>
                    <a:bodyPr/>
                    <a:lstStyle/>
                    <a:p>
                      <a:pPr marL="26034"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a:t>
                      </a:r>
                      <a:r>
                        <a:rPr lang="en-US" sz="1050" u="none" strike="noStrike" cap="none">
                          <a:solidFill>
                            <a:srgbClr val="797777"/>
                          </a:solidFill>
                          <a:latin typeface="Times New Roman"/>
                          <a:ea typeface="Times New Roman"/>
                          <a:cs typeface="Times New Roman"/>
                          <a:sym typeface="Times New Roman"/>
                        </a:rPr>
                        <a:t>.</a:t>
                      </a:r>
                      <a:r>
                        <a:rPr lang="en-US" sz="1050" u="none" strike="noStrike" cap="none">
                          <a:solidFill>
                            <a:srgbClr val="8C8A8A"/>
                          </a:solidFill>
                          <a:latin typeface="Times New Roman"/>
                          <a:ea typeface="Times New Roman"/>
                          <a:cs typeface="Times New Roman"/>
                          <a:sym typeface="Times New Roman"/>
                        </a:rPr>
                        <a:t>7</a:t>
                      </a:r>
                      <a:r>
                        <a:rPr lang="en-US" sz="1050" u="none" strike="noStrike" cap="none">
                          <a:solidFill>
                            <a:srgbClr val="524F54"/>
                          </a:solidFill>
                          <a:latin typeface="Times New Roman"/>
                          <a:ea typeface="Times New Roman"/>
                          <a:cs typeface="Times New Roman"/>
                          <a:sym typeface="Times New Roman"/>
                        </a:rPr>
                        <a:t>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81175">
                <a:tc>
                  <a:txBody>
                    <a:bodyPr/>
                    <a:lstStyle/>
                    <a:p>
                      <a:pPr marL="2286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2.30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34544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4</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67-69</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64-65</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1708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60-64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r>
                        <a:rPr lang="en-US" sz="1050" u="none" strike="noStrike" cap="none">
                          <a:solidFill>
                            <a:srgbClr val="656267"/>
                          </a:solidFill>
                          <a:latin typeface="Times New Roman"/>
                          <a:ea typeface="Times New Roman"/>
                          <a:cs typeface="Times New Roman"/>
                          <a:sym typeface="Times New Roman"/>
                        </a:rPr>
                        <a:t>0</a:t>
                      </a:r>
                      <a:r>
                        <a:rPr lang="en-US" sz="1050" u="none" strike="noStrike" cap="none">
                          <a:solidFill>
                            <a:srgbClr val="524F54"/>
                          </a:solidFill>
                          <a:latin typeface="Times New Roman"/>
                          <a:ea typeface="Times New Roman"/>
                          <a:cs typeface="Times New Roman"/>
                          <a:sym typeface="Times New Roman"/>
                        </a:rPr>
                        <a:t>-64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2575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C+</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349250" marR="0" lvl="0" indent="0" algn="l"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C+</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4226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C+</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3">
                  <a:txBody>
                    <a:bodyPr/>
                    <a:lstStyle/>
                    <a:p>
                      <a:pPr marL="26034"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2.30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7C7777"/>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4250">
                <a:tc>
                  <a:txBody>
                    <a:bodyPr/>
                    <a:lstStyle/>
                    <a:p>
                      <a:pPr marL="22225"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2.00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219075" lvl="0" indent="0" algn="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63=66</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r>
                        <a:rPr lang="en-US" sz="1050" u="none" strike="noStrike" cap="none">
                          <a:solidFill>
                            <a:srgbClr val="656267"/>
                          </a:solidFill>
                          <a:latin typeface="Times New Roman"/>
                          <a:ea typeface="Times New Roman"/>
                          <a:cs typeface="Times New Roman"/>
                          <a:sym typeface="Times New Roman"/>
                        </a:rPr>
                        <a:t>2</a:t>
                      </a:r>
                      <a:r>
                        <a:rPr lang="en-US" sz="1050" u="none" strike="noStrike" cap="none">
                          <a:solidFill>
                            <a:srgbClr val="79777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63</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5</a:t>
                      </a:r>
                      <a:r>
                        <a:rPr lang="en-US" sz="1050" u="none" strike="noStrike" cap="none">
                          <a:solidFill>
                            <a:srgbClr val="656267"/>
                          </a:solidFill>
                          <a:latin typeface="Times New Roman"/>
                          <a:ea typeface="Times New Roman"/>
                          <a:cs typeface="Times New Roman"/>
                          <a:sym typeface="Times New Roman"/>
                        </a:rPr>
                        <a:t>5</a:t>
                      </a:r>
                      <a:r>
                        <a:rPr lang="en-US" sz="1050" u="none" strike="noStrike" cap="none">
                          <a:solidFill>
                            <a:srgbClr val="524F54"/>
                          </a:solidFill>
                          <a:latin typeface="Times New Roman"/>
                          <a:ea typeface="Times New Roman"/>
                          <a:cs typeface="Times New Roman"/>
                          <a:sym typeface="Times New Roman"/>
                        </a:rPr>
                        <a:t>=</a:t>
                      </a:r>
                      <a:r>
                        <a:rPr lang="en-US" sz="1050" u="none" strike="noStrike" cap="none">
                          <a:solidFill>
                            <a:srgbClr val="656267"/>
                          </a:solidFill>
                          <a:latin typeface="Times New Roman"/>
                          <a:ea typeface="Times New Roman"/>
                          <a:cs typeface="Times New Roman"/>
                          <a:sym typeface="Times New Roman"/>
                        </a:rPr>
                        <a:t>5</a:t>
                      </a:r>
                      <a:r>
                        <a:rPr lang="en-US" sz="1050" u="none" strike="noStrike" cap="none">
                          <a:solidFill>
                            <a:srgbClr val="524F54"/>
                          </a:solidFill>
                          <a:latin typeface="Times New Roman"/>
                          <a:ea typeface="Times New Roman"/>
                          <a:cs typeface="Times New Roman"/>
                          <a:sym typeface="Times New Roman"/>
                        </a:rPr>
                        <a:t>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55=59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44170" marR="0" lvl="0" indent="0" algn="l" rtl="0">
                        <a:lnSpc>
                          <a:spcPct val="113750"/>
                        </a:lnSpc>
                        <a:spcBef>
                          <a:spcPts val="0"/>
                        </a:spcBef>
                        <a:spcAft>
                          <a:spcPts val="0"/>
                        </a:spcAft>
                        <a:buNone/>
                      </a:pPr>
                      <a:r>
                        <a:rPr lang="en-US" sz="1600" u="none" strike="noStrike" cap="none">
                          <a:solidFill>
                            <a:srgbClr val="646267"/>
                          </a:solidFill>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28575" marR="0" lvl="0" indent="0" algn="ctr" rtl="0">
                        <a:lnSpc>
                          <a:spcPct val="113750"/>
                        </a:lnSpc>
                        <a:spcBef>
                          <a:spcPts val="0"/>
                        </a:spcBef>
                        <a:spcAft>
                          <a:spcPts val="0"/>
                        </a:spcAft>
                        <a:buNone/>
                      </a:pPr>
                      <a:r>
                        <a:rPr lang="en-US" sz="1600" u="none" strike="noStrike" cap="none">
                          <a:solidFill>
                            <a:srgbClr val="524F54"/>
                          </a:solidFill>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64490" marR="0" lvl="0" indent="0" algn="l" rtl="0">
                        <a:lnSpc>
                          <a:spcPct val="113750"/>
                        </a:lnSpc>
                        <a:spcBef>
                          <a:spcPts val="0"/>
                        </a:spcBef>
                        <a:spcAft>
                          <a:spcPts val="0"/>
                        </a:spcAft>
                        <a:buNone/>
                      </a:pPr>
                      <a:r>
                        <a:rPr lang="en-US" sz="1600" u="none" strike="noStrike" cap="none">
                          <a:solidFill>
                            <a:srgbClr val="646267"/>
                          </a:solidFill>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3">
                  <a:txBody>
                    <a:bodyPr/>
                    <a:lstStyle/>
                    <a:p>
                      <a:pPr marL="24765"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a:t>
                      </a:r>
                      <a:r>
                        <a:rPr lang="en-US" sz="1050" u="none" strike="noStrike" cap="none">
                          <a:solidFill>
                            <a:srgbClr val="797777"/>
                          </a:solidFill>
                          <a:latin typeface="Times New Roman"/>
                          <a:ea typeface="Times New Roman"/>
                          <a:cs typeface="Times New Roman"/>
                          <a:sym typeface="Times New Roman"/>
                        </a:rPr>
                        <a:t>.</a:t>
                      </a:r>
                      <a:r>
                        <a:rPr lang="en-US" sz="1050" u="none" strike="noStrike" cap="none">
                          <a:solidFill>
                            <a:srgbClr val="524F54"/>
                          </a:solidFill>
                          <a:latin typeface="Times New Roman"/>
                          <a:ea typeface="Times New Roman"/>
                          <a:cs typeface="Times New Roman"/>
                          <a:sym typeface="Times New Roman"/>
                        </a:rPr>
                        <a:t>00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7C7777"/>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45050">
                <a:tc>
                  <a:txBody>
                    <a:bodyPr/>
                    <a:lstStyle/>
                    <a:p>
                      <a:pPr marL="1905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1.70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349250"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4</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5080"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r>
                        <a:rPr lang="en-US" sz="1050" u="none" strike="noStrike" cap="none">
                          <a:solidFill>
                            <a:srgbClr val="656267"/>
                          </a:solidFill>
                          <a:latin typeface="Times New Roman"/>
                          <a:ea typeface="Times New Roman"/>
                          <a:cs typeface="Times New Roman"/>
                          <a:sym typeface="Times New Roman"/>
                        </a:rPr>
                        <a:t>0</a:t>
                      </a:r>
                      <a:r>
                        <a:rPr lang="en-US" sz="1050" u="none" strike="noStrike" cap="none">
                          <a:solidFill>
                            <a:srgbClr val="524F54"/>
                          </a:solidFill>
                          <a:latin typeface="Times New Roman"/>
                          <a:ea typeface="Times New Roman"/>
                          <a:cs typeface="Times New Roman"/>
                          <a:sym typeface="Times New Roman"/>
                        </a:rPr>
                        <a:t>-62</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2076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60</a:t>
                      </a:r>
                      <a:r>
                        <a:rPr lang="en-US" sz="1050" u="none" strike="noStrike" cap="none">
                          <a:solidFill>
                            <a:srgbClr val="656267"/>
                          </a:solidFill>
                          <a:latin typeface="Times New Roman"/>
                          <a:ea typeface="Times New Roman"/>
                          <a:cs typeface="Times New Roman"/>
                          <a:sym typeface="Times New Roman"/>
                        </a:rPr>
                        <a:t>-6</a:t>
                      </a:r>
                      <a:r>
                        <a:rPr lang="en-US" sz="1050" u="none" strike="noStrike" cap="none">
                          <a:solidFill>
                            <a:srgbClr val="524F54"/>
                          </a:solidFill>
                          <a:latin typeface="Times New Roman"/>
                          <a:ea typeface="Times New Roman"/>
                          <a:cs typeface="Times New Roman"/>
                          <a:sym typeface="Times New Roman"/>
                        </a:rPr>
                        <a:t>1</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18351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r>
                        <a:rPr lang="en-US" sz="1050" u="none" strike="noStrike" cap="none">
                          <a:solidFill>
                            <a:srgbClr val="77757A"/>
                          </a:solidFill>
                          <a:latin typeface="Times New Roman"/>
                          <a:ea typeface="Times New Roman"/>
                          <a:cs typeface="Times New Roman"/>
                          <a:sym typeface="Times New Roman"/>
                        </a:rPr>
                        <a:t>0</a:t>
                      </a:r>
                      <a:r>
                        <a:rPr lang="en-US" sz="1050" u="none" strike="noStrike" cap="none">
                          <a:solidFill>
                            <a:srgbClr val="3D3B3F"/>
                          </a:solidFill>
                          <a:latin typeface="Times New Roman"/>
                          <a:ea typeface="Times New Roman"/>
                          <a:cs typeface="Times New Roman"/>
                          <a:sym typeface="Times New Roman"/>
                        </a:rPr>
                        <a:t>-5</a:t>
                      </a:r>
                      <a:r>
                        <a:rPr lang="en-US" sz="1050" u="none" strike="noStrike" cap="none">
                          <a:solidFill>
                            <a:srgbClr val="646267"/>
                          </a:solidFill>
                          <a:latin typeface="Times New Roman"/>
                          <a:ea typeface="Times New Roman"/>
                          <a:cs typeface="Times New Roman"/>
                          <a:sym typeface="Times New Roman"/>
                        </a:rPr>
                        <a:t>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39725" marR="0" lvl="0" indent="0" algn="l" rtl="0">
                        <a:lnSpc>
                          <a:spcPct val="114074"/>
                        </a:lnSpc>
                        <a:spcBef>
                          <a:spcPts val="0"/>
                        </a:spcBef>
                        <a:spcAft>
                          <a:spcPts val="0"/>
                        </a:spcAft>
                        <a:buNone/>
                      </a:pPr>
                      <a:r>
                        <a:rPr lang="en-US" sz="1350" u="none" strike="noStrike" cap="none">
                          <a:solidFill>
                            <a:srgbClr val="646267"/>
                          </a:solidFill>
                          <a:latin typeface="Arial"/>
                          <a:ea typeface="Arial"/>
                          <a:cs typeface="Arial"/>
                          <a:sym typeface="Arial"/>
                        </a:rPr>
                        <a:t>c</a:t>
                      </a:r>
                      <a:r>
                        <a:rPr lang="en-US" sz="1350" u="none" strike="noStrike" cap="none">
                          <a:solidFill>
                            <a:srgbClr val="424964"/>
                          </a:solidFill>
                          <a:latin typeface="Arial"/>
                          <a:ea typeface="Arial"/>
                          <a:cs typeface="Arial"/>
                          <a:sym typeface="Arial"/>
                        </a:rPr>
                        <a:t>-</a:t>
                      </a:r>
                      <a:endParaRPr sz="13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88265" marR="0" lvl="0" indent="0" algn="ctr" rtl="0">
                        <a:lnSpc>
                          <a:spcPct val="114074"/>
                        </a:lnSpc>
                        <a:spcBef>
                          <a:spcPts val="0"/>
                        </a:spcBef>
                        <a:spcAft>
                          <a:spcPts val="0"/>
                        </a:spcAft>
                        <a:buNone/>
                      </a:pPr>
                      <a:r>
                        <a:rPr lang="en-US" sz="1350" u="none" strike="noStrike" cap="none">
                          <a:solidFill>
                            <a:srgbClr val="524F54"/>
                          </a:solidFill>
                          <a:latin typeface="Arial"/>
                          <a:ea typeface="Arial"/>
                          <a:cs typeface="Arial"/>
                          <a:sym typeface="Arial"/>
                        </a:rPr>
                        <a:t>c-</a:t>
                      </a:r>
                      <a:endParaRPr sz="13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a:txBody>
                    <a:bodyPr/>
                    <a:lstStyle/>
                    <a:p>
                      <a:pPr marL="29844"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1.70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81175">
                <a:tc>
                  <a:txBody>
                    <a:bodyPr/>
                    <a:lstStyle/>
                    <a:p>
                      <a:pPr marL="15875" marR="0" lvl="0" indent="0" algn="ctr" rtl="0">
                        <a:lnSpc>
                          <a:spcPct val="100000"/>
                        </a:lnSpc>
                        <a:spcBef>
                          <a:spcPts val="0"/>
                        </a:spcBef>
                        <a:spcAft>
                          <a:spcPts val="0"/>
                        </a:spcAft>
                        <a:buNone/>
                      </a:pPr>
                      <a:r>
                        <a:rPr lang="en-US" sz="1050" u="none" strike="noStrike" cap="none">
                          <a:solidFill>
                            <a:srgbClr val="424964"/>
                          </a:solidFill>
                          <a:latin typeface="Times New Roman"/>
                          <a:ea typeface="Times New Roman"/>
                          <a:cs typeface="Times New Roman"/>
                          <a:sym typeface="Times New Roman"/>
                        </a:rPr>
                        <a:t>1</a:t>
                      </a:r>
                      <a:r>
                        <a:rPr lang="en-US" sz="1050" u="none" strike="noStrike" cap="none">
                          <a:solidFill>
                            <a:srgbClr val="535C77"/>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30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2</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r>
                        <a:rPr lang="en-US" sz="1050" u="none" strike="noStrike" cap="none">
                          <a:solidFill>
                            <a:srgbClr val="77757A"/>
                          </a:solidFill>
                          <a:latin typeface="Times New Roman"/>
                          <a:ea typeface="Times New Roman"/>
                          <a:cs typeface="Times New Roman"/>
                          <a:sym typeface="Times New Roman"/>
                        </a:rPr>
                        <a:t>7</a:t>
                      </a:r>
                      <a:r>
                        <a:rPr lang="en-US" sz="1050" u="none" strike="noStrike" cap="none">
                          <a:solidFill>
                            <a:srgbClr val="3D3B3F"/>
                          </a:solidFill>
                          <a:latin typeface="Times New Roman"/>
                          <a:ea typeface="Times New Roman"/>
                          <a:cs typeface="Times New Roman"/>
                          <a:sym typeface="Times New Roman"/>
                        </a:rPr>
                        <a:t>-59</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r>
                        <a:rPr lang="en-US" sz="1050" u="none" strike="noStrike" cap="none">
                          <a:solidFill>
                            <a:srgbClr val="77757A"/>
                          </a:solidFill>
                          <a:latin typeface="Times New Roman"/>
                          <a:ea typeface="Times New Roman"/>
                          <a:cs typeface="Times New Roman"/>
                          <a:sym typeface="Times New Roman"/>
                        </a:rPr>
                        <a:t>6</a:t>
                      </a:r>
                      <a:r>
                        <a:rPr lang="en-US" sz="1050" u="none" strike="noStrike" cap="none">
                          <a:solidFill>
                            <a:srgbClr val="3D3B3F"/>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59</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38455" marR="0" lvl="0" indent="0" algn="l" rtl="0">
                        <a:lnSpc>
                          <a:spcPct val="115789"/>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2">
                  <a:txBody>
                    <a:bodyPr/>
                    <a:lstStyle/>
                    <a:p>
                      <a:pPr marL="339090"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hMerge="1">
                  <a:txBody>
                    <a:bodyPr/>
                    <a:lstStyle/>
                    <a:p>
                      <a:endParaRPr lang="en-US"/>
                    </a:p>
                  </a:txBody>
                  <a:tcPr/>
                </a:tc>
                <a:tc>
                  <a:txBody>
                    <a:bodyPr/>
                    <a:lstStyle/>
                    <a:p>
                      <a:pPr marL="35496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8C878C"/>
                      </a:solidFill>
                      <a:prstDash val="solid"/>
                      <a:round/>
                      <a:headEnd type="none" w="sm" len="sm"/>
                      <a:tailEnd type="none" w="sm" len="sm"/>
                    </a:lnB>
                  </a:tcPr>
                </a:tc>
                <a:tc gridSpan="3">
                  <a:txBody>
                    <a:bodyPr/>
                    <a:lstStyle/>
                    <a:p>
                      <a:pPr marL="3048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1.30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19050" cap="flat" cmpd="sng">
                      <a:solidFill>
                        <a:srgbClr val="7C7777"/>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181175">
                <a:tc>
                  <a:txBody>
                    <a:bodyPr/>
                    <a:lstStyle/>
                    <a:p>
                      <a:pPr marL="20320" marR="0" lvl="0" indent="0" algn="ctr" rtl="0">
                        <a:lnSpc>
                          <a:spcPct val="100000"/>
                        </a:lnSpc>
                        <a:spcBef>
                          <a:spcPts val="0"/>
                        </a:spcBef>
                        <a:spcAft>
                          <a:spcPts val="0"/>
                        </a:spcAft>
                        <a:buNone/>
                      </a:pPr>
                      <a:r>
                        <a:rPr lang="en-US" sz="1050" u="none" strike="noStrike" cap="none">
                          <a:solidFill>
                            <a:srgbClr val="3D3B3F"/>
                          </a:solidFill>
                          <a:latin typeface="Times New Roman"/>
                          <a:ea typeface="Times New Roman"/>
                          <a:cs typeface="Times New Roman"/>
                          <a:sym typeface="Times New Roman"/>
                        </a:rPr>
                        <a:t>1</a:t>
                      </a:r>
                      <a:r>
                        <a:rPr lang="en-US" sz="1050" u="none" strike="noStrike" cap="none">
                          <a:solidFill>
                            <a:srgbClr val="424964"/>
                          </a:solidFill>
                          <a:latin typeface="Times New Roman"/>
                          <a:ea typeface="Times New Roman"/>
                          <a:cs typeface="Times New Roman"/>
                          <a:sym typeface="Times New Roman"/>
                        </a:rPr>
                        <a:t>.00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53-56</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207645" marR="0" lvl="0" indent="0" algn="l"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53-55</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18415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r>
                        <a:rPr lang="en-US" sz="1050" u="none" strike="noStrike" cap="none">
                          <a:solidFill>
                            <a:srgbClr val="77757A"/>
                          </a:solidFill>
                          <a:latin typeface="Times New Roman"/>
                          <a:ea typeface="Times New Roman"/>
                          <a:cs typeface="Times New Roman"/>
                          <a:sym typeface="Times New Roman"/>
                        </a:rPr>
                        <a:t>0</a:t>
                      </a:r>
                      <a:r>
                        <a:rPr lang="en-US" sz="1050" u="none" strike="noStrike" cap="none">
                          <a:solidFill>
                            <a:srgbClr val="3D3B3F"/>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54</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5242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2">
                  <a:txBody>
                    <a:bodyPr/>
                    <a:lstStyle/>
                    <a:p>
                      <a:pPr marL="64135" marR="0" lvl="0" indent="0" algn="ctr"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a:txBody>
                    <a:bodyPr/>
                    <a:lstStyle/>
                    <a:p>
                      <a:pPr marL="36004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19050" cap="flat" cmpd="sng">
                      <a:solidFill>
                        <a:srgbClr val="8C878C"/>
                      </a:solidFill>
                      <a:prstDash val="solid"/>
                      <a:round/>
                      <a:headEnd type="none" w="sm" len="sm"/>
                      <a:tailEnd type="none" w="sm" len="sm"/>
                    </a:lnT>
                    <a:lnB w="9525" cap="flat" cmpd="sng">
                      <a:solidFill>
                        <a:srgbClr val="646064"/>
                      </a:solidFill>
                      <a:prstDash val="solid"/>
                      <a:round/>
                      <a:headEnd type="none" w="sm" len="sm"/>
                      <a:tailEnd type="none" w="sm" len="sm"/>
                    </a:lnB>
                  </a:tcPr>
                </a:tc>
                <a:tc gridSpan="3">
                  <a:txBody>
                    <a:bodyPr/>
                    <a:lstStyle/>
                    <a:p>
                      <a:pPr marL="30480" marR="0" lvl="0" indent="0" algn="ctr"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1.00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7C7777"/>
                      </a:solidFill>
                      <a:prstDash val="solid"/>
                      <a:round/>
                      <a:headEnd type="none" w="sm" len="sm"/>
                      <a:tailEnd type="none" w="sm" len="sm"/>
                    </a:lnT>
                    <a:lnB w="9525" cap="flat" cmpd="sng">
                      <a:solidFill>
                        <a:srgbClr val="64606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85100">
                <a:tc>
                  <a:txBody>
                    <a:bodyPr/>
                    <a:lstStyle/>
                    <a:p>
                      <a:pPr marL="381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0.70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a:txBody>
                    <a:bodyPr/>
                    <a:lstStyle/>
                    <a:p>
                      <a:pPr marL="1822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50</a:t>
                      </a:r>
                      <a:r>
                        <a:rPr lang="en-US" sz="1050" u="none" strike="noStrike" cap="none">
                          <a:solidFill>
                            <a:srgbClr val="77757A"/>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52</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94945"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5</a:t>
                      </a:r>
                      <a:r>
                        <a:rPr lang="en-US" sz="1050" u="none" strike="noStrike" cap="none">
                          <a:solidFill>
                            <a:srgbClr val="77757A"/>
                          </a:solidFill>
                          <a:latin typeface="Times New Roman"/>
                          <a:ea typeface="Times New Roman"/>
                          <a:cs typeface="Times New Roman"/>
                          <a:sym typeface="Times New Roman"/>
                        </a:rPr>
                        <a:t>0</a:t>
                      </a:r>
                      <a:r>
                        <a:rPr lang="en-US" sz="1050" u="none" strike="noStrike" cap="none">
                          <a:solidFill>
                            <a:srgbClr val="3D3B3F"/>
                          </a:solidFill>
                          <a:latin typeface="Times New Roman"/>
                          <a:ea typeface="Times New Roman"/>
                          <a:cs typeface="Times New Roman"/>
                          <a:sym typeface="Times New Roman"/>
                        </a:rPr>
                        <a:t>-52</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349885" marR="0" lvl="0" indent="0" algn="l"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2">
                  <a:txBody>
                    <a:bodyPr/>
                    <a:lstStyle/>
                    <a:p>
                      <a:pPr marL="100330" marR="0" lvl="0" indent="0" algn="ctr" rtl="0">
                        <a:lnSpc>
                          <a:spcPct val="100000"/>
                        </a:lnSpc>
                        <a:spcBef>
                          <a:spcPts val="0"/>
                        </a:spcBef>
                        <a:spcAft>
                          <a:spcPts val="0"/>
                        </a:spcAft>
                        <a:buNone/>
                      </a:pPr>
                      <a:r>
                        <a:rPr lang="en-US" sz="950" u="none" strike="noStrike" cap="none">
                          <a:solidFill>
                            <a:srgbClr val="646267"/>
                          </a:solidFill>
                          <a:latin typeface="Arial"/>
                          <a:ea typeface="Arial"/>
                          <a:cs typeface="Arial"/>
                          <a:sym typeface="Arial"/>
                        </a:rPr>
                        <a:t>D-</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gridSpan="3">
                  <a:txBody>
                    <a:bodyPr/>
                    <a:lstStyle/>
                    <a:p>
                      <a:pPr marL="3302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0.70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46064"/>
                      </a:solidFill>
                      <a:prstDash val="solid"/>
                      <a:round/>
                      <a:headEnd type="none" w="sm" len="sm"/>
                      <a:tailEnd type="none" w="sm" len="sm"/>
                    </a:lnT>
                    <a:lnB w="9525" cap="flat" cmpd="sng">
                      <a:solidFill>
                        <a:srgbClr val="3B3838"/>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96025">
                <a:tc>
                  <a:txBody>
                    <a:bodyPr/>
                    <a:lstStyle/>
                    <a:p>
                      <a:pPr marL="3683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0.00</a:t>
                      </a:r>
                      <a:endParaRPr sz="105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4F4F4F"/>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a:txBody>
                    <a:bodyPr/>
                    <a:lstStyle/>
                    <a:p>
                      <a:pPr marL="344170" marR="0" lvl="0" indent="0" algn="l" rtl="0">
                        <a:lnSpc>
                          <a:spcPct val="10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L w="9525" cap="flat" cmpd="sng">
                      <a:solidFill>
                        <a:srgbClr val="4F4F4F"/>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50" u="none" strike="noStrike" cap="none">
                          <a:solidFill>
                            <a:srgbClr val="797777"/>
                          </a:solidFill>
                          <a:latin typeface="Times New Roman"/>
                          <a:ea typeface="Times New Roman"/>
                          <a:cs typeface="Times New Roman"/>
                          <a:sym typeface="Times New Roman"/>
                        </a:rPr>
                        <a:t>1</a:t>
                      </a:r>
                      <a:endParaRPr sz="1050" u="none" strike="noStrike" cap="none">
                        <a:latin typeface="Times New Roman"/>
                        <a:ea typeface="Times New Roman"/>
                        <a:cs typeface="Times New Roman"/>
                        <a:sym typeface="Times New Roman"/>
                      </a:endParaRPr>
                    </a:p>
                  </a:txBody>
                  <a:tcPr marL="0" marR="0" marT="0" marB="0">
                    <a:lnL w="9525" cap="flat" cmpd="sng">
                      <a:solidFill>
                        <a:srgbClr val="6B676B"/>
                      </a:solidFill>
                      <a:prstDash val="solid"/>
                      <a:round/>
                      <a:headEnd type="none" w="sm" len="sm"/>
                      <a:tailEnd type="none" w="sm" len="sm"/>
                    </a:lnL>
                    <a:lnR w="9525" cap="flat" cmpd="sng">
                      <a:solidFill>
                        <a:srgbClr val="575454"/>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a:txBody>
                    <a:bodyPr/>
                    <a:lstStyle/>
                    <a:p>
                      <a:pPr marL="0" marR="191135" lvl="0" indent="0" algn="r" rtl="0">
                        <a:lnSpc>
                          <a:spcPct val="100000"/>
                        </a:lnSpc>
                        <a:spcBef>
                          <a:spcPts val="0"/>
                        </a:spcBef>
                        <a:spcAft>
                          <a:spcPts val="0"/>
                        </a:spcAft>
                        <a:buNone/>
                      </a:pPr>
                      <a:r>
                        <a:rPr lang="en-US" sz="1250" u="none" strike="noStrike" cap="none">
                          <a:solidFill>
                            <a:srgbClr val="646267"/>
                          </a:solidFill>
                          <a:latin typeface="Arial"/>
                          <a:ea typeface="Arial"/>
                          <a:cs typeface="Arial"/>
                          <a:sym typeface="Arial"/>
                        </a:rPr>
                        <a:t>.s. </a:t>
                      </a:r>
                      <a:r>
                        <a:rPr lang="en-US" sz="1050" u="none" strike="noStrike" cap="none">
                          <a:solidFill>
                            <a:srgbClr val="646267"/>
                          </a:solidFill>
                          <a:latin typeface="Times New Roman"/>
                          <a:ea typeface="Times New Roman"/>
                          <a:cs typeface="Times New Roman"/>
                          <a:sym typeface="Times New Roman"/>
                        </a:rPr>
                        <a:t>49</a:t>
                      </a:r>
                      <a:endParaRPr sz="1050" u="none" strike="noStrike" cap="none">
                        <a:latin typeface="Times New Roman"/>
                        <a:ea typeface="Times New Roman"/>
                        <a:cs typeface="Times New Roman"/>
                        <a:sym typeface="Times New Roman"/>
                      </a:endParaRPr>
                    </a:p>
                  </a:txBody>
                  <a:tcPr marL="0" marR="0" marT="0" marB="0">
                    <a:lnL w="9525" cap="flat" cmpd="sng">
                      <a:solidFill>
                        <a:srgbClr val="575454"/>
                      </a:solidFill>
                      <a:prstDash val="solid"/>
                      <a:round/>
                      <a:headEnd type="none" w="sm" len="sm"/>
                      <a:tailEnd type="none" w="sm" len="sm"/>
                    </a:lnL>
                    <a:lnR w="9525" cap="flat" cmpd="sng">
                      <a:solidFill>
                        <a:srgbClr val="605B60"/>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gridSpan="2">
                  <a:txBody>
                    <a:bodyPr/>
                    <a:lstStyle/>
                    <a:p>
                      <a:pPr marL="245745" marR="0" lvl="0" indent="0" algn="l" rtl="0">
                        <a:lnSpc>
                          <a:spcPct val="100000"/>
                        </a:lnSpc>
                        <a:spcBef>
                          <a:spcPts val="0"/>
                        </a:spcBef>
                        <a:spcAft>
                          <a:spcPts val="0"/>
                        </a:spcAft>
                        <a:buNone/>
                      </a:pPr>
                      <a:r>
                        <a:rPr lang="en-US" sz="1250" u="none" strike="noStrike" cap="none">
                          <a:solidFill>
                            <a:srgbClr val="797777"/>
                          </a:solidFill>
                          <a:latin typeface="Arial"/>
                          <a:ea typeface="Arial"/>
                          <a:cs typeface="Arial"/>
                          <a:sym typeface="Arial"/>
                        </a:rPr>
                        <a:t>.s. </a:t>
                      </a:r>
                      <a:r>
                        <a:rPr lang="en-US" sz="1050" u="none" strike="noStrike" cap="none">
                          <a:solidFill>
                            <a:srgbClr val="524F54"/>
                          </a:solidFill>
                          <a:latin typeface="Times New Roman"/>
                          <a:ea typeface="Times New Roman"/>
                          <a:cs typeface="Times New Roman"/>
                          <a:sym typeface="Times New Roman"/>
                        </a:rPr>
                        <a:t>49</a:t>
                      </a:r>
                      <a:endParaRPr sz="1050" u="none" strike="noStrike" cap="none">
                        <a:latin typeface="Times New Roman"/>
                        <a:ea typeface="Times New Roman"/>
                        <a:cs typeface="Times New Roman"/>
                        <a:sym typeface="Times New Roman"/>
                      </a:endParaRPr>
                    </a:p>
                  </a:txBody>
                  <a:tcPr marL="0" marR="0" marT="0" marB="0">
                    <a:lnL w="9525" cap="flat" cmpd="sng">
                      <a:solidFill>
                        <a:srgbClr val="605B60"/>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hMerge="1">
                  <a:txBody>
                    <a:bodyPr/>
                    <a:lstStyle/>
                    <a:p>
                      <a:endParaRPr lang="en-US"/>
                    </a:p>
                  </a:txBody>
                  <a:tcPr/>
                </a:tc>
                <a:tc>
                  <a:txBody>
                    <a:bodyPr/>
                    <a:lstStyle/>
                    <a:p>
                      <a:pPr marL="221615" marR="0" lvl="0" indent="0" algn="l" rtl="0">
                        <a:lnSpc>
                          <a:spcPct val="100000"/>
                        </a:lnSpc>
                        <a:spcBef>
                          <a:spcPts val="0"/>
                        </a:spcBef>
                        <a:spcAft>
                          <a:spcPts val="0"/>
                        </a:spcAft>
                        <a:buNone/>
                      </a:pPr>
                      <a:r>
                        <a:rPr lang="en-US" sz="1250" u="none" strike="noStrike" cap="none">
                          <a:solidFill>
                            <a:srgbClr val="646267"/>
                          </a:solidFill>
                          <a:latin typeface="Arial"/>
                          <a:ea typeface="Arial"/>
                          <a:cs typeface="Arial"/>
                          <a:sym typeface="Arial"/>
                        </a:rPr>
                        <a:t>.s. </a:t>
                      </a:r>
                      <a:r>
                        <a:rPr lang="en-US" sz="1050" u="none" strike="noStrike" cap="none">
                          <a:solidFill>
                            <a:srgbClr val="524F54"/>
                          </a:solidFill>
                          <a:latin typeface="Times New Roman"/>
                          <a:ea typeface="Times New Roman"/>
                          <a:cs typeface="Times New Roman"/>
                          <a:sym typeface="Times New Roman"/>
                        </a:rPr>
                        <a:t>49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gridSpan="2">
                  <a:txBody>
                    <a:bodyPr/>
                    <a:lstStyle/>
                    <a:p>
                      <a:pPr marL="234950" marR="0" lvl="0" indent="0" algn="l" rtl="0">
                        <a:lnSpc>
                          <a:spcPct val="100000"/>
                        </a:lnSpc>
                        <a:spcBef>
                          <a:spcPts val="0"/>
                        </a:spcBef>
                        <a:spcAft>
                          <a:spcPts val="0"/>
                        </a:spcAft>
                        <a:buNone/>
                      </a:pPr>
                      <a:r>
                        <a:rPr lang="en-US" sz="1250" u="none" strike="noStrike" cap="none">
                          <a:solidFill>
                            <a:srgbClr val="797777"/>
                          </a:solidFill>
                          <a:latin typeface="Arial"/>
                          <a:ea typeface="Arial"/>
                          <a:cs typeface="Arial"/>
                          <a:sym typeface="Arial"/>
                        </a:rPr>
                        <a:t>.s. </a:t>
                      </a:r>
                      <a:r>
                        <a:rPr lang="en-US" sz="1050" u="none" strike="noStrike" cap="none">
                          <a:solidFill>
                            <a:srgbClr val="524F54"/>
                          </a:solidFill>
                          <a:latin typeface="Times New Roman"/>
                          <a:ea typeface="Times New Roman"/>
                          <a:cs typeface="Times New Roman"/>
                          <a:sym typeface="Times New Roman"/>
                        </a:rPr>
                        <a:t>49</a:t>
                      </a:r>
                      <a:endParaRPr sz="1050" u="none" strike="noStrike" cap="none">
                        <a:latin typeface="Times New Roman"/>
                        <a:ea typeface="Times New Roman"/>
                        <a:cs typeface="Times New Roman"/>
                        <a:sym typeface="Times New Roman"/>
                      </a:endParaRPr>
                    </a:p>
                  </a:txBody>
                  <a:tcPr marL="0" marR="0" marT="0" marB="0">
                    <a:lnL w="9525" cap="flat" cmpd="sng">
                      <a:solidFill>
                        <a:srgbClr val="575757"/>
                      </a:solidFill>
                      <a:prstDash val="solid"/>
                      <a:round/>
                      <a:headEnd type="none" w="sm" len="sm"/>
                      <a:tailEnd type="none" w="sm" len="sm"/>
                    </a:lnL>
                    <a:lnR w="9525" cap="flat" cmpd="sng">
                      <a:solidFill>
                        <a:srgbClr val="646464"/>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hMerge="1">
                  <a:txBody>
                    <a:bodyPr/>
                    <a:lstStyle/>
                    <a:p>
                      <a:endParaRPr lang="en-US"/>
                    </a:p>
                  </a:txBody>
                  <a:tcPr/>
                </a:tc>
                <a:tc>
                  <a:txBody>
                    <a:bodyPr/>
                    <a:lstStyle/>
                    <a:p>
                      <a:pPr marL="338455" marR="0" lvl="0" indent="0" algn="l" rtl="0">
                        <a:lnSpc>
                          <a:spcPct val="100000"/>
                        </a:lnSpc>
                        <a:spcBef>
                          <a:spcPts val="0"/>
                        </a:spcBef>
                        <a:spcAft>
                          <a:spcPts val="0"/>
                        </a:spcAft>
                        <a:buNone/>
                      </a:pPr>
                      <a:r>
                        <a:rPr lang="en-US" sz="950" u="none" strike="noStrike" cap="none">
                          <a:solidFill>
                            <a:srgbClr val="797777"/>
                          </a:solidFill>
                          <a:latin typeface="Arial"/>
                          <a:ea typeface="Arial"/>
                          <a:cs typeface="Arial"/>
                          <a:sym typeface="Arial"/>
                        </a:rPr>
                        <a:t>E/F</a:t>
                      </a:r>
                      <a:endParaRPr sz="950" u="none" strike="noStrike" cap="none">
                        <a:latin typeface="Arial"/>
                        <a:ea typeface="Arial"/>
                        <a:cs typeface="Arial"/>
                        <a:sym typeface="Arial"/>
                      </a:endParaRPr>
                    </a:p>
                  </a:txBody>
                  <a:tcPr marL="0" marR="0" marT="0" marB="0">
                    <a:lnL w="9525" cap="flat" cmpd="sng">
                      <a:solidFill>
                        <a:srgbClr val="646464"/>
                      </a:solidFill>
                      <a:prstDash val="solid"/>
                      <a:round/>
                      <a:headEnd type="none" w="sm" len="sm"/>
                      <a:tailEnd type="none" w="sm" len="sm"/>
                    </a:lnL>
                    <a:lnR w="9525" cap="flat" cmpd="sng">
                      <a:solidFill>
                        <a:srgbClr val="575757"/>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gridSpan="2">
                  <a:txBody>
                    <a:bodyPr/>
                    <a:lstStyle/>
                    <a:p>
                      <a:pPr marL="339090" marR="0" lvl="0" indent="0" algn="l" rtl="0">
                        <a:lnSpc>
                          <a:spcPct val="100000"/>
                        </a:lnSpc>
                        <a:spcBef>
                          <a:spcPts val="0"/>
                        </a:spcBef>
                        <a:spcAft>
                          <a:spcPts val="0"/>
                        </a:spcAft>
                        <a:buNone/>
                      </a:pPr>
                      <a:r>
                        <a:rPr lang="en-US" sz="950" u="none" strike="noStrike" cap="none">
                          <a:solidFill>
                            <a:srgbClr val="797777"/>
                          </a:solidFill>
                          <a:latin typeface="Arial"/>
                          <a:ea typeface="Arial"/>
                          <a:cs typeface="Arial"/>
                          <a:sym typeface="Arial"/>
                        </a:rPr>
                        <a:t>E/F</a:t>
                      </a:r>
                      <a:endParaRPr sz="950" u="none" strike="noStrike" cap="none">
                        <a:latin typeface="Arial"/>
                        <a:ea typeface="Arial"/>
                        <a:cs typeface="Arial"/>
                        <a:sym typeface="Arial"/>
                      </a:endParaRPr>
                    </a:p>
                  </a:txBody>
                  <a:tcPr marL="0" marR="0" marT="0" marB="0">
                    <a:lnL w="9525" cap="flat" cmpd="sng">
                      <a:solidFill>
                        <a:srgbClr val="575757"/>
                      </a:solidFill>
                      <a:prstDash val="solid"/>
                      <a:round/>
                      <a:headEnd type="none" w="sm" len="sm"/>
                      <a:tailEnd type="none" w="sm" len="sm"/>
                    </a:lnL>
                    <a:lnR w="9525" cap="flat" cmpd="sng">
                      <a:solidFill>
                        <a:srgbClr val="6B676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hMerge="1">
                  <a:txBody>
                    <a:bodyPr/>
                    <a:lstStyle/>
                    <a:p>
                      <a:endParaRPr lang="en-US"/>
                    </a:p>
                  </a:txBody>
                  <a:tcPr/>
                </a:tc>
                <a:tc>
                  <a:txBody>
                    <a:bodyPr/>
                    <a:lstStyle/>
                    <a:p>
                      <a:pPr marL="354965" marR="0" lvl="0" indent="0" algn="l" rtl="0">
                        <a:lnSpc>
                          <a:spcPct val="100000"/>
                        </a:lnSpc>
                        <a:spcBef>
                          <a:spcPts val="0"/>
                        </a:spcBef>
                        <a:spcAft>
                          <a:spcPts val="0"/>
                        </a:spcAft>
                        <a:buNone/>
                      </a:pPr>
                      <a:r>
                        <a:rPr lang="en-US" sz="950" u="none" strike="noStrike" cap="none">
                          <a:solidFill>
                            <a:srgbClr val="797777"/>
                          </a:solidFill>
                          <a:latin typeface="Arial"/>
                          <a:ea typeface="Arial"/>
                          <a:cs typeface="Arial"/>
                          <a:sym typeface="Arial"/>
                        </a:rPr>
                        <a:t>E/F</a:t>
                      </a:r>
                      <a:endParaRPr sz="950" u="none" strike="noStrike" cap="none">
                        <a:latin typeface="Arial"/>
                        <a:ea typeface="Arial"/>
                        <a:cs typeface="Arial"/>
                        <a:sym typeface="Arial"/>
                      </a:endParaRPr>
                    </a:p>
                  </a:txBody>
                  <a:tcPr marL="0" marR="0" marT="0" marB="0">
                    <a:lnL w="9525" cap="flat" cmpd="sng">
                      <a:solidFill>
                        <a:srgbClr val="6B676B"/>
                      </a:solidFill>
                      <a:prstDash val="solid"/>
                      <a:round/>
                      <a:headEnd type="none" w="sm" len="sm"/>
                      <a:tailEnd type="none" w="sm" len="sm"/>
                    </a:lnL>
                    <a:lnR w="9525" cap="flat" cmpd="sng">
                      <a:solidFill>
                        <a:srgbClr val="4F4B4B"/>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gridSpan="3">
                  <a:txBody>
                    <a:bodyPr/>
                    <a:lstStyle/>
                    <a:p>
                      <a:pPr marL="33020" marR="0" lvl="0" indent="0" algn="ctr" rtl="0">
                        <a:lnSpc>
                          <a:spcPct val="100000"/>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0.00</a:t>
                      </a:r>
                      <a:endParaRPr sz="1050" u="none" strike="noStrike" cap="none">
                        <a:latin typeface="Times New Roman"/>
                        <a:ea typeface="Times New Roman"/>
                        <a:cs typeface="Times New Roman"/>
                        <a:sym typeface="Times New Roman"/>
                      </a:endParaRPr>
                    </a:p>
                  </a:txBody>
                  <a:tcPr marL="0" marR="0" marT="0" marB="0">
                    <a:lnL w="9525" cap="flat" cmpd="sng">
                      <a:solidFill>
                        <a:srgbClr val="4F4B4B"/>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3B3838"/>
                      </a:solidFill>
                      <a:prstDash val="solid"/>
                      <a:round/>
                      <a:headEnd type="none" w="sm" len="sm"/>
                      <a:tailEnd type="none" w="sm" len="sm"/>
                    </a:lnT>
                    <a:lnB w="9525" cap="flat" cmpd="sng">
                      <a:solidFill>
                        <a:srgbClr val="8C8C8C"/>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42650">
                <a:tc gridSpan="16">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T w="9525" cap="flat" cmpd="sng">
                      <a:solidFill>
                        <a:srgbClr val="8C8C8C"/>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77075">
                <a:tc>
                  <a:txBody>
                    <a:bodyPr/>
                    <a:lstStyle/>
                    <a:p>
                      <a:pPr marL="144145" marR="0" lvl="0" indent="0" algn="l" rtl="0">
                        <a:lnSpc>
                          <a:spcPct val="116315"/>
                        </a:lnSpc>
                        <a:spcBef>
                          <a:spcPts val="0"/>
                        </a:spcBef>
                        <a:spcAft>
                          <a:spcPts val="0"/>
                        </a:spcAft>
                        <a:buNone/>
                      </a:pPr>
                      <a:r>
                        <a:rPr lang="en-US" sz="950" u="none" strike="noStrike" cap="none">
                          <a:solidFill>
                            <a:srgbClr val="646267"/>
                          </a:solidFill>
                          <a:latin typeface="Arial"/>
                          <a:ea typeface="Arial"/>
                          <a:cs typeface="Arial"/>
                          <a:sym typeface="Arial"/>
                        </a:rPr>
                        <a:t>Aca</a:t>
                      </a:r>
                      <a:r>
                        <a:rPr lang="en-US" sz="950" u="none" strike="noStrike" cap="none">
                          <a:solidFill>
                            <a:srgbClr val="77757A"/>
                          </a:solidFill>
                          <a:latin typeface="Arial"/>
                          <a:ea typeface="Arial"/>
                          <a:cs typeface="Arial"/>
                          <a:sym typeface="Arial"/>
                        </a:rPr>
                        <a:t>d</a:t>
                      </a:r>
                      <a:r>
                        <a:rPr lang="en-US" sz="950" u="none" strike="noStrike" cap="none">
                          <a:solidFill>
                            <a:srgbClr val="8C5B54"/>
                          </a:solidFill>
                          <a:latin typeface="Arial"/>
                          <a:ea typeface="Arial"/>
                          <a:cs typeface="Arial"/>
                          <a:sym typeface="Arial"/>
                        </a:rPr>
                        <a:t>i</a:t>
                      </a:r>
                      <a:r>
                        <a:rPr lang="en-US" sz="950" u="none" strike="noStrike" cap="none">
                          <a:solidFill>
                            <a:srgbClr val="524F54"/>
                          </a:solidFill>
                          <a:latin typeface="Arial"/>
                          <a:ea typeface="Arial"/>
                          <a:cs typeface="Arial"/>
                          <a:sym typeface="Arial"/>
                        </a:rPr>
                        <a:t>a</a:t>
                      </a:r>
                      <a:endParaRPr sz="950" u="none" strike="noStrike" cap="none">
                        <a:latin typeface="Arial"/>
                        <a:ea typeface="Arial"/>
                        <a:cs typeface="Arial"/>
                        <a:sym typeface="Arial"/>
                      </a:endParaRPr>
                    </a:p>
                  </a:txBody>
                  <a:tcPr marL="0" marR="0" marT="625" marB="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tc>
                  <a:txBody>
                    <a:bodyPr/>
                    <a:lstStyle/>
                    <a:p>
                      <a:pPr marL="0" marR="35560" lvl="0" indent="0" algn="r" rtl="0">
                        <a:lnSpc>
                          <a:spcPct val="10619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140970" marR="0" lvl="0" indent="0" algn="l" rtl="0">
                        <a:lnSpc>
                          <a:spcPct val="116315"/>
                        </a:lnSpc>
                        <a:spcBef>
                          <a:spcPts val="0"/>
                        </a:spcBef>
                        <a:spcAft>
                          <a:spcPts val="0"/>
                        </a:spcAft>
                        <a:buNone/>
                      </a:pPr>
                      <a:r>
                        <a:rPr lang="en-US" sz="950" u="none" strike="noStrike" cap="none">
                          <a:solidFill>
                            <a:srgbClr val="524F54"/>
                          </a:solidFill>
                          <a:latin typeface="Arial"/>
                          <a:ea typeface="Arial"/>
                          <a:cs typeface="Arial"/>
                          <a:sym typeface="Arial"/>
                        </a:rPr>
                        <a:t>Gu</a:t>
                      </a:r>
                      <a:r>
                        <a:rPr lang="en-US" sz="950" u="none" strike="noStrike" cap="none">
                          <a:solidFill>
                            <a:srgbClr val="656267"/>
                          </a:solidFill>
                          <a:latin typeface="Arial"/>
                          <a:ea typeface="Arial"/>
                          <a:cs typeface="Arial"/>
                          <a:sym typeface="Arial"/>
                        </a:rPr>
                        <a:t>e</a:t>
                      </a:r>
                      <a:r>
                        <a:rPr lang="en-US" sz="950" u="none" strike="noStrike" cap="none">
                          <a:solidFill>
                            <a:srgbClr val="8A493B"/>
                          </a:solidFill>
                          <a:latin typeface="Arial"/>
                          <a:ea typeface="Arial"/>
                          <a:cs typeface="Arial"/>
                          <a:sym typeface="Arial"/>
                        </a:rPr>
                        <a:t>l</a:t>
                      </a:r>
                      <a:r>
                        <a:rPr lang="en-US" sz="950" u="none" strike="noStrike" cap="none">
                          <a:solidFill>
                            <a:srgbClr val="524F54"/>
                          </a:solidFill>
                          <a:latin typeface="Arial"/>
                          <a:ea typeface="Arial"/>
                          <a:cs typeface="Arial"/>
                          <a:sym typeface="Arial"/>
                        </a:rPr>
                        <a:t>p</a:t>
                      </a:r>
                      <a:r>
                        <a:rPr lang="en-US" sz="950" u="none" strike="noStrike" cap="none">
                          <a:solidFill>
                            <a:srgbClr val="797777"/>
                          </a:solidFill>
                          <a:latin typeface="Arial"/>
                          <a:ea typeface="Arial"/>
                          <a:cs typeface="Arial"/>
                          <a:sym typeface="Arial"/>
                        </a:rPr>
                        <a:t>h</a:t>
                      </a:r>
                      <a:endParaRPr sz="950" u="none" strike="noStrike" cap="none">
                        <a:latin typeface="Arial"/>
                        <a:ea typeface="Arial"/>
                        <a:cs typeface="Arial"/>
                        <a:sym typeface="Arial"/>
                      </a:endParaRPr>
                    </a:p>
                  </a:txBody>
                  <a:tcPr marL="0" marR="0" marT="625" marB="0">
                    <a:lnL w="9525" cap="flat" cmpd="sng">
                      <a:solidFill>
                        <a:srgbClr val="4F4B4F"/>
                      </a:solidFill>
                      <a:prstDash val="solid"/>
                      <a:round/>
                      <a:headEnd type="none" w="sm" len="sm"/>
                      <a:tailEnd type="none" w="sm" len="sm"/>
                    </a:lnL>
                    <a:lnT w="9525" cap="flat" cmpd="sng">
                      <a:solidFill>
                        <a:srgbClr val="000000"/>
                      </a:solidFill>
                      <a:prstDash val="solid"/>
                      <a:round/>
                      <a:headEnd type="none" w="sm" len="sm"/>
                      <a:tailEnd type="none" w="sm" len="sm"/>
                    </a:lnT>
                  </a:tcPr>
                </a:tc>
                <a:tc gridSpan="2">
                  <a:txBody>
                    <a:bodyPr/>
                    <a:lstStyle/>
                    <a:p>
                      <a:pPr marL="0" marR="49530" lvl="0" indent="0" algn="r" rtl="0">
                        <a:lnSpc>
                          <a:spcPct val="10619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lnT w="9525" cap="flat" cmpd="sng">
                      <a:solidFill>
                        <a:srgbClr val="000000"/>
                      </a:solidFill>
                      <a:prstDash val="solid"/>
                      <a:round/>
                      <a:headEnd type="none" w="sm" len="sm"/>
                      <a:tailEnd type="none" w="sm" len="sm"/>
                    </a:lnT>
                  </a:tcPr>
                </a:tc>
                <a:tc hMerge="1">
                  <a:txBody>
                    <a:bodyPr/>
                    <a:lstStyle/>
                    <a:p>
                      <a:endParaRPr lang="en-US"/>
                    </a:p>
                  </a:txBody>
                  <a:tcPr/>
                </a:tc>
                <a:tc gridSpan="2">
                  <a:txBody>
                    <a:bodyPr/>
                    <a:lstStyle/>
                    <a:p>
                      <a:pPr marL="119379" marR="0" lvl="0" indent="0" algn="l" rtl="0">
                        <a:lnSpc>
                          <a:spcPct val="116315"/>
                        </a:lnSpc>
                        <a:spcBef>
                          <a:spcPts val="0"/>
                        </a:spcBef>
                        <a:spcAft>
                          <a:spcPts val="0"/>
                        </a:spcAft>
                        <a:buNone/>
                      </a:pPr>
                      <a:r>
                        <a:rPr lang="en-US" sz="950" u="none" strike="noStrike" cap="none">
                          <a:solidFill>
                            <a:srgbClr val="524F54"/>
                          </a:solidFill>
                          <a:latin typeface="Arial"/>
                          <a:ea typeface="Arial"/>
                          <a:cs typeface="Arial"/>
                          <a:sym typeface="Arial"/>
                        </a:rPr>
                        <a:t>Mt. </a:t>
                      </a:r>
                      <a:r>
                        <a:rPr lang="en-US" sz="950" u="none" strike="noStrike" cap="none">
                          <a:solidFill>
                            <a:srgbClr val="646267"/>
                          </a:solidFill>
                          <a:latin typeface="Arial"/>
                          <a:ea typeface="Arial"/>
                          <a:cs typeface="Arial"/>
                          <a:sym typeface="Arial"/>
                        </a:rPr>
                        <a:t>A </a:t>
                      </a:r>
                      <a:r>
                        <a:rPr lang="en-US" sz="950" u="none" strike="noStrike" cap="none">
                          <a:solidFill>
                            <a:srgbClr val="8C5B54"/>
                          </a:solidFill>
                          <a:latin typeface="Arial"/>
                          <a:ea typeface="Arial"/>
                          <a:cs typeface="Arial"/>
                          <a:sym typeface="Arial"/>
                        </a:rPr>
                        <a:t>ll</a:t>
                      </a:r>
                      <a:r>
                        <a:rPr lang="en-US" sz="950" u="none" strike="noStrike" cap="none">
                          <a:solidFill>
                            <a:srgbClr val="524F54"/>
                          </a:solidFill>
                          <a:latin typeface="Arial"/>
                          <a:ea typeface="Arial"/>
                          <a:cs typeface="Arial"/>
                          <a:sym typeface="Arial"/>
                        </a:rPr>
                        <a:t>s</a:t>
                      </a:r>
                      <a:r>
                        <a:rPr lang="en-US" sz="950" u="none" strike="noStrike" cap="none">
                          <a:solidFill>
                            <a:srgbClr val="9E6F67"/>
                          </a:solidFill>
                          <a:latin typeface="Arial"/>
                          <a:ea typeface="Arial"/>
                          <a:cs typeface="Arial"/>
                          <a:sym typeface="Arial"/>
                        </a:rPr>
                        <a:t>i </a:t>
                      </a:r>
                      <a:r>
                        <a:rPr lang="en-US" sz="950" u="none" strike="noStrike" cap="none">
                          <a:solidFill>
                            <a:srgbClr val="524F54"/>
                          </a:solidFill>
                          <a:latin typeface="Arial"/>
                          <a:ea typeface="Arial"/>
                          <a:cs typeface="Arial"/>
                          <a:sym typeface="Arial"/>
                        </a:rPr>
                        <a:t>on</a:t>
                      </a:r>
                      <a:endParaRPr sz="950" u="none" strike="noStrike" cap="none">
                        <a:latin typeface="Arial"/>
                        <a:ea typeface="Arial"/>
                        <a:cs typeface="Arial"/>
                        <a:sym typeface="Arial"/>
                      </a:endParaRPr>
                    </a:p>
                  </a:txBody>
                  <a:tcPr marL="0" marR="0" marT="625" marB="0">
                    <a:lnL w="9525" cap="flat" cmpd="sng">
                      <a:solidFill>
                        <a:srgbClr val="444444"/>
                      </a:solidFill>
                      <a:prstDash val="solid"/>
                      <a:round/>
                      <a:headEnd type="none" w="sm" len="sm"/>
                      <a:tailEnd type="none" w="sm" len="sm"/>
                    </a:lnL>
                    <a:lnT w="9525" cap="flat" cmpd="sng">
                      <a:solidFill>
                        <a:srgbClr val="000000"/>
                      </a:solidFill>
                      <a:prstDash val="solid"/>
                      <a:round/>
                      <a:headEnd type="none" w="sm" len="sm"/>
                      <a:tailEnd type="none" w="sm" len="sm"/>
                    </a:lnT>
                  </a:tcPr>
                </a:tc>
                <a:tc hMerge="1">
                  <a:txBody>
                    <a:bodyPr/>
                    <a:lstStyle/>
                    <a:p>
                      <a:endParaRPr lang="en-US"/>
                    </a:p>
                  </a:txBody>
                  <a:tcPr/>
                </a:tc>
                <a:tc>
                  <a:txBody>
                    <a:bodyPr/>
                    <a:lstStyle/>
                    <a:p>
                      <a:pPr marL="0" marR="66675" lvl="0" indent="0" algn="r" rtl="0">
                        <a:lnSpc>
                          <a:spcPct val="10619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lnT w="9525" cap="flat" cmpd="sng">
                      <a:solidFill>
                        <a:srgbClr val="000000"/>
                      </a:solidFill>
                      <a:prstDash val="solid"/>
                      <a:round/>
                      <a:headEnd type="none" w="sm" len="sm"/>
                      <a:tailEnd type="none" w="sm" len="sm"/>
                    </a:lnT>
                  </a:tcPr>
                </a:tc>
                <a:tc gridSpan="3">
                  <a:txBody>
                    <a:bodyPr/>
                    <a:lstStyle/>
                    <a:p>
                      <a:pPr marL="121920" marR="0" lvl="0" indent="0" algn="l" rtl="0">
                        <a:lnSpc>
                          <a:spcPct val="116315"/>
                        </a:lnSpc>
                        <a:spcBef>
                          <a:spcPts val="0"/>
                        </a:spcBef>
                        <a:spcAft>
                          <a:spcPts val="0"/>
                        </a:spcAft>
                        <a:buNone/>
                      </a:pPr>
                      <a:r>
                        <a:rPr lang="en-US" sz="950" u="none" strike="noStrike" cap="none">
                          <a:solidFill>
                            <a:srgbClr val="524F54"/>
                          </a:solidFill>
                          <a:latin typeface="Arial"/>
                          <a:ea typeface="Arial"/>
                          <a:cs typeface="Arial"/>
                          <a:sym typeface="Arial"/>
                        </a:rPr>
                        <a:t>Ryerso</a:t>
                      </a:r>
                      <a:r>
                        <a:rPr lang="en-US" sz="950" u="none" strike="noStrike" cap="none">
                          <a:solidFill>
                            <a:srgbClr val="797777"/>
                          </a:solidFill>
                          <a:latin typeface="Arial"/>
                          <a:ea typeface="Arial"/>
                          <a:cs typeface="Arial"/>
                          <a:sym typeface="Arial"/>
                        </a:rPr>
                        <a:t>n</a:t>
                      </a:r>
                      <a:endParaRPr sz="950" u="none" strike="noStrike" cap="none">
                        <a:latin typeface="Arial"/>
                        <a:ea typeface="Arial"/>
                        <a:cs typeface="Arial"/>
                        <a:sym typeface="Arial"/>
                      </a:endParaRPr>
                    </a:p>
                  </a:txBody>
                  <a:tcPr marL="0" marR="0" marT="625" marB="0">
                    <a:lnL w="9525" cap="flat" cmpd="sng">
                      <a:solidFill>
                        <a:srgbClr val="444444"/>
                      </a:solidFill>
                      <a:prstDash val="solid"/>
                      <a:round/>
                      <a:headEnd type="none" w="sm" len="sm"/>
                      <a:tailEnd type="none" w="sm" len="sm"/>
                    </a:lnL>
                    <a:lnT w="9525"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a:txBody>
                    <a:bodyPr/>
                    <a:lstStyle/>
                    <a:p>
                      <a:pPr marL="0" marR="67310" lvl="0" indent="0" algn="r" rtl="0">
                        <a:lnSpc>
                          <a:spcPct val="10619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lnT w="9525" cap="flat" cmpd="sng">
                      <a:solidFill>
                        <a:srgbClr val="000000"/>
                      </a:solidFill>
                      <a:prstDash val="solid"/>
                      <a:round/>
                      <a:headEnd type="none" w="sm" len="sm"/>
                      <a:tailEnd type="none" w="sm" len="sm"/>
                    </a:lnT>
                  </a:tcPr>
                </a:tc>
                <a:tc rowSpan="8" gridSpan="2">
                  <a:txBody>
                    <a:bodyPr/>
                    <a:lstStyle/>
                    <a:p>
                      <a:pPr marL="111760" marR="153035" lvl="0" indent="0" algn="l" rtl="0">
                        <a:lnSpc>
                          <a:spcPct val="125263"/>
                        </a:lnSpc>
                        <a:spcBef>
                          <a:spcPts val="0"/>
                        </a:spcBef>
                        <a:spcAft>
                          <a:spcPts val="0"/>
                        </a:spcAft>
                        <a:buNone/>
                      </a:pPr>
                      <a:r>
                        <a:rPr lang="en-US" sz="950" u="none" strike="noStrike" cap="none">
                          <a:solidFill>
                            <a:srgbClr val="8C8A8C"/>
                          </a:solidFill>
                          <a:latin typeface="Arial"/>
                          <a:ea typeface="Arial"/>
                          <a:cs typeface="Arial"/>
                          <a:sym typeface="Arial"/>
                        </a:rPr>
                        <a:t>Tr</a:t>
                      </a:r>
                      <a:r>
                        <a:rPr lang="en-US" sz="950" u="none" strike="noStrike" cap="none">
                          <a:solidFill>
                            <a:srgbClr val="3D3B3F"/>
                          </a:solidFill>
                          <a:latin typeface="Arial"/>
                          <a:ea typeface="Arial"/>
                          <a:cs typeface="Arial"/>
                          <a:sym typeface="Arial"/>
                        </a:rPr>
                        <a:t>n</a:t>
                      </a:r>
                      <a:r>
                        <a:rPr lang="en-US" sz="950" u="none" strike="noStrike" cap="none">
                          <a:solidFill>
                            <a:srgbClr val="424964"/>
                          </a:solidFill>
                          <a:latin typeface="Arial"/>
                          <a:ea typeface="Arial"/>
                          <a:cs typeface="Arial"/>
                          <a:sym typeface="Arial"/>
                        </a:rPr>
                        <a:t>i </a:t>
                      </a:r>
                      <a:r>
                        <a:rPr lang="en-US" sz="950" u="none" strike="noStrike" cap="none">
                          <a:solidFill>
                            <a:srgbClr val="797777"/>
                          </a:solidFill>
                          <a:latin typeface="Arial"/>
                          <a:ea typeface="Arial"/>
                          <a:cs typeface="Arial"/>
                          <a:sym typeface="Arial"/>
                        </a:rPr>
                        <a:t>i</a:t>
                      </a:r>
                      <a:r>
                        <a:rPr lang="en-US" sz="950" u="none" strike="noStrike" cap="none">
                          <a:solidFill>
                            <a:srgbClr val="8C8A8A"/>
                          </a:solidFill>
                          <a:latin typeface="Arial"/>
                          <a:ea typeface="Arial"/>
                          <a:cs typeface="Arial"/>
                          <a:sym typeface="Arial"/>
                        </a:rPr>
                        <a:t>t</a:t>
                      </a:r>
                      <a:r>
                        <a:rPr lang="en-US" sz="950" u="none" strike="noStrike" cap="none">
                          <a:solidFill>
                            <a:srgbClr val="524F54"/>
                          </a:solidFill>
                          <a:latin typeface="Arial"/>
                          <a:ea typeface="Arial"/>
                          <a:cs typeface="Arial"/>
                          <a:sym typeface="Arial"/>
                        </a:rPr>
                        <a:t>y </a:t>
                      </a:r>
                      <a:r>
                        <a:rPr lang="en-US" sz="950" u="none" strike="noStrike" cap="none">
                          <a:solidFill>
                            <a:srgbClr val="646267"/>
                          </a:solidFill>
                          <a:latin typeface="Arial"/>
                          <a:ea typeface="Arial"/>
                          <a:cs typeface="Arial"/>
                          <a:sym typeface="Arial"/>
                        </a:rPr>
                        <a:t>Western  USC</a:t>
                      </a:r>
                      <a:endParaRPr sz="950" u="none" strike="noStrike" cap="none">
                        <a:latin typeface="Arial"/>
                        <a:ea typeface="Arial"/>
                        <a:cs typeface="Arial"/>
                        <a:sym typeface="Arial"/>
                      </a:endParaRPr>
                    </a:p>
                    <a:p>
                      <a:pPr marL="111760" marR="0" lvl="0" indent="0" algn="l" rtl="0">
                        <a:lnSpc>
                          <a:spcPct val="104210"/>
                        </a:lnSpc>
                        <a:spcBef>
                          <a:spcPts val="0"/>
                        </a:spcBef>
                        <a:spcAft>
                          <a:spcPts val="0"/>
                        </a:spcAft>
                        <a:buNone/>
                      </a:pPr>
                      <a:r>
                        <a:rPr lang="en-US" sz="950" u="none" strike="noStrike" cap="none">
                          <a:solidFill>
                            <a:srgbClr val="646267"/>
                          </a:solidFill>
                          <a:latin typeface="Arial"/>
                          <a:ea typeface="Arial"/>
                          <a:cs typeface="Arial"/>
                          <a:sym typeface="Arial"/>
                        </a:rPr>
                        <a:t>UNBC</a:t>
                      </a:r>
                      <a:endParaRPr sz="950" u="none" strike="noStrike" cap="none">
                        <a:latin typeface="Arial"/>
                        <a:ea typeface="Arial"/>
                        <a:cs typeface="Arial"/>
                        <a:sym typeface="Arial"/>
                      </a:endParaRPr>
                    </a:p>
                    <a:p>
                      <a:pPr marL="111760" marR="0" lvl="0" indent="0" algn="l" rtl="0">
                        <a:lnSpc>
                          <a:spcPct val="117894"/>
                        </a:lnSpc>
                        <a:spcBef>
                          <a:spcPts val="0"/>
                        </a:spcBef>
                        <a:spcAft>
                          <a:spcPts val="0"/>
                        </a:spcAft>
                        <a:buNone/>
                      </a:pPr>
                      <a:r>
                        <a:rPr lang="en-US" sz="950" u="none" strike="noStrike" cap="none">
                          <a:solidFill>
                            <a:srgbClr val="646267"/>
                          </a:solidFill>
                          <a:latin typeface="Arial"/>
                          <a:ea typeface="Arial"/>
                          <a:cs typeface="Arial"/>
                          <a:sym typeface="Arial"/>
                        </a:rPr>
                        <a:t>UO</a:t>
                      </a:r>
                      <a:r>
                        <a:rPr lang="en-US" sz="950" u="none" strike="noStrike" cap="none">
                          <a:solidFill>
                            <a:srgbClr val="3F4D8C"/>
                          </a:solidFill>
                          <a:latin typeface="Arial"/>
                          <a:ea typeface="Arial"/>
                          <a:cs typeface="Arial"/>
                          <a:sym typeface="Arial"/>
                        </a:rPr>
                        <a:t>I</a:t>
                      </a:r>
                      <a:r>
                        <a:rPr lang="en-US" sz="950" u="none" strike="noStrike" cap="none">
                          <a:solidFill>
                            <a:srgbClr val="646267"/>
                          </a:solidFill>
                          <a:latin typeface="Arial"/>
                          <a:ea typeface="Arial"/>
                          <a:cs typeface="Arial"/>
                          <a:sym typeface="Arial"/>
                        </a:rPr>
                        <a:t>T</a:t>
                      </a:r>
                      <a:endParaRPr sz="950" u="none" strike="noStrike" cap="none">
                        <a:latin typeface="Arial"/>
                        <a:ea typeface="Arial"/>
                        <a:cs typeface="Arial"/>
                        <a:sym typeface="Arial"/>
                      </a:endParaRPr>
                    </a:p>
                    <a:p>
                      <a:pPr marL="111760" marR="280670" lvl="0" indent="0" algn="l" rtl="0">
                        <a:lnSpc>
                          <a:spcPct val="100000"/>
                        </a:lnSpc>
                        <a:spcBef>
                          <a:spcPts val="60"/>
                        </a:spcBef>
                        <a:spcAft>
                          <a:spcPts val="0"/>
                        </a:spcAft>
                        <a:buNone/>
                      </a:pPr>
                      <a:r>
                        <a:rPr lang="en-US" sz="950" u="none" strike="noStrike" cap="none">
                          <a:solidFill>
                            <a:srgbClr val="646267"/>
                          </a:solidFill>
                          <a:latin typeface="Arial"/>
                          <a:ea typeface="Arial"/>
                          <a:cs typeface="Arial"/>
                          <a:sym typeface="Arial"/>
                        </a:rPr>
                        <a:t>V </a:t>
                      </a:r>
                      <a:r>
                        <a:rPr lang="en-US" sz="950" u="none" strike="noStrike" cap="none">
                          <a:solidFill>
                            <a:srgbClr val="3D3B3F"/>
                          </a:solidFill>
                          <a:latin typeface="Arial"/>
                          <a:ea typeface="Arial"/>
                          <a:cs typeface="Arial"/>
                          <a:sym typeface="Arial"/>
                        </a:rPr>
                        <a:t>ci </a:t>
                      </a:r>
                      <a:r>
                        <a:rPr lang="en-US" sz="950" u="none" strike="noStrike" cap="none">
                          <a:solidFill>
                            <a:srgbClr val="4E4C50"/>
                          </a:solidFill>
                          <a:latin typeface="Arial"/>
                          <a:ea typeface="Arial"/>
                          <a:cs typeface="Arial"/>
                          <a:sym typeface="Arial"/>
                        </a:rPr>
                        <a:t>t</a:t>
                      </a:r>
                      <a:r>
                        <a:rPr lang="en-US" sz="950" u="none" strike="noStrike" cap="none">
                          <a:solidFill>
                            <a:srgbClr val="646267"/>
                          </a:solidFill>
                          <a:latin typeface="Arial"/>
                          <a:ea typeface="Arial"/>
                          <a:cs typeface="Arial"/>
                          <a:sym typeface="Arial"/>
                        </a:rPr>
                        <a:t>o</a:t>
                      </a:r>
                      <a:r>
                        <a:rPr lang="en-US" sz="950" u="none" strike="noStrike" cap="none">
                          <a:solidFill>
                            <a:srgbClr val="77757A"/>
                          </a:solidFill>
                          <a:latin typeface="Arial"/>
                          <a:ea typeface="Arial"/>
                          <a:cs typeface="Arial"/>
                          <a:sym typeface="Arial"/>
                        </a:rPr>
                        <a:t>r </a:t>
                      </a:r>
                      <a:r>
                        <a:rPr lang="en-US" sz="950" u="none" strike="noStrike" cap="none">
                          <a:solidFill>
                            <a:srgbClr val="3D3B3F"/>
                          </a:solidFill>
                          <a:latin typeface="Arial"/>
                          <a:ea typeface="Arial"/>
                          <a:cs typeface="Arial"/>
                          <a:sym typeface="Arial"/>
                        </a:rPr>
                        <a:t>ai  </a:t>
                      </a:r>
                      <a:r>
                        <a:rPr lang="en-US" sz="950" u="none" strike="noStrike" cap="none">
                          <a:solidFill>
                            <a:srgbClr val="646267"/>
                          </a:solidFill>
                          <a:latin typeface="Arial"/>
                          <a:ea typeface="Arial"/>
                          <a:cs typeface="Arial"/>
                          <a:sym typeface="Arial"/>
                        </a:rPr>
                        <a:t>W</a:t>
                      </a:r>
                      <a:r>
                        <a:rPr lang="en-US" sz="950" u="none" strike="noStrike" cap="none">
                          <a:solidFill>
                            <a:srgbClr val="77757A"/>
                          </a:solidFill>
                          <a:latin typeface="Arial"/>
                          <a:ea typeface="Arial"/>
                          <a:cs typeface="Arial"/>
                          <a:sym typeface="Arial"/>
                        </a:rPr>
                        <a:t>a</a:t>
                      </a:r>
                      <a:r>
                        <a:rPr lang="en-US" sz="950" u="none" strike="noStrike" cap="none">
                          <a:solidFill>
                            <a:srgbClr val="3D3B3F"/>
                          </a:solidFill>
                          <a:latin typeface="Arial"/>
                          <a:ea typeface="Arial"/>
                          <a:cs typeface="Arial"/>
                          <a:sym typeface="Arial"/>
                        </a:rPr>
                        <a:t>t</a:t>
                      </a:r>
                      <a:r>
                        <a:rPr lang="en-US" sz="950" u="none" strike="noStrike" cap="none">
                          <a:solidFill>
                            <a:srgbClr val="4E4C50"/>
                          </a:solidFill>
                          <a:latin typeface="Arial"/>
                          <a:ea typeface="Arial"/>
                          <a:cs typeface="Arial"/>
                          <a:sym typeface="Arial"/>
                        </a:rPr>
                        <a:t>e</a:t>
                      </a:r>
                      <a:r>
                        <a:rPr lang="en-US" sz="950" u="none" strike="noStrike" cap="none">
                          <a:solidFill>
                            <a:srgbClr val="797777"/>
                          </a:solidFill>
                          <a:latin typeface="Arial"/>
                          <a:ea typeface="Arial"/>
                          <a:cs typeface="Arial"/>
                          <a:sym typeface="Arial"/>
                        </a:rPr>
                        <a:t>r</a:t>
                      </a:r>
                      <a:r>
                        <a:rPr lang="en-US" sz="950" u="none" strike="noStrike" cap="none">
                          <a:solidFill>
                            <a:srgbClr val="3D3B3F"/>
                          </a:solidFill>
                          <a:latin typeface="Arial"/>
                          <a:ea typeface="Arial"/>
                          <a:cs typeface="Arial"/>
                          <a:sym typeface="Arial"/>
                        </a:rPr>
                        <a:t>ol o  </a:t>
                      </a:r>
                      <a:r>
                        <a:rPr lang="en-US" sz="950" u="none" strike="noStrike" cap="none">
                          <a:solidFill>
                            <a:srgbClr val="646267"/>
                          </a:solidFill>
                          <a:latin typeface="Arial"/>
                          <a:ea typeface="Arial"/>
                          <a:cs typeface="Arial"/>
                          <a:sym typeface="Arial"/>
                        </a:rPr>
                        <a:t>West</a:t>
                      </a:r>
                      <a:r>
                        <a:rPr lang="en-US" sz="950" u="none" strike="noStrike" cap="none">
                          <a:solidFill>
                            <a:srgbClr val="77757A"/>
                          </a:solidFill>
                          <a:latin typeface="Arial"/>
                          <a:ea typeface="Arial"/>
                          <a:cs typeface="Arial"/>
                          <a:sym typeface="Arial"/>
                        </a:rPr>
                        <a:t>e</a:t>
                      </a:r>
                      <a:r>
                        <a:rPr lang="en-US" sz="950" u="none" strike="noStrike" cap="none">
                          <a:solidFill>
                            <a:srgbClr val="646267"/>
                          </a:solidFill>
                          <a:latin typeface="Arial"/>
                          <a:ea typeface="Arial"/>
                          <a:cs typeface="Arial"/>
                          <a:sym typeface="Arial"/>
                        </a:rPr>
                        <a:t>rn  W</a:t>
                      </a:r>
                      <a:r>
                        <a:rPr lang="en-US" sz="950" u="none" strike="noStrike" cap="none">
                          <a:solidFill>
                            <a:srgbClr val="77757A"/>
                          </a:solidFill>
                          <a:latin typeface="Arial"/>
                          <a:ea typeface="Arial"/>
                          <a:cs typeface="Arial"/>
                          <a:sym typeface="Arial"/>
                        </a:rPr>
                        <a:t>i</a:t>
                      </a:r>
                      <a:r>
                        <a:rPr lang="en-US" sz="950" u="none" strike="noStrike" cap="none">
                          <a:solidFill>
                            <a:srgbClr val="3D3B3F"/>
                          </a:solidFill>
                          <a:latin typeface="Arial"/>
                          <a:ea typeface="Arial"/>
                          <a:cs typeface="Arial"/>
                          <a:sym typeface="Arial"/>
                        </a:rPr>
                        <a:t>f</a:t>
                      </a:r>
                      <a:r>
                        <a:rPr lang="en-US" sz="950" u="none" strike="noStrike" cap="none">
                          <a:solidFill>
                            <a:srgbClr val="8A493B"/>
                          </a:solidFill>
                          <a:latin typeface="Arial"/>
                          <a:ea typeface="Arial"/>
                          <a:cs typeface="Arial"/>
                          <a:sym typeface="Arial"/>
                        </a:rPr>
                        <a:t>l</a:t>
                      </a:r>
                      <a:r>
                        <a:rPr lang="en-US" sz="950" u="none" strike="noStrike" cap="none">
                          <a:solidFill>
                            <a:srgbClr val="797777"/>
                          </a:solidFill>
                          <a:latin typeface="Arial"/>
                          <a:ea typeface="Arial"/>
                          <a:cs typeface="Arial"/>
                          <a:sym typeface="Arial"/>
                        </a:rPr>
                        <a:t>r</a:t>
                      </a:r>
                      <a:r>
                        <a:rPr lang="en-US" sz="950" u="none" strike="noStrike" cap="none">
                          <a:solidFill>
                            <a:srgbClr val="3D3B3F"/>
                          </a:solidFill>
                          <a:latin typeface="Arial"/>
                          <a:ea typeface="Arial"/>
                          <a:cs typeface="Arial"/>
                          <a:sym typeface="Arial"/>
                        </a:rPr>
                        <a:t>id </a:t>
                      </a:r>
                      <a:r>
                        <a:rPr lang="en-US" sz="950" u="none" strike="noStrike" cap="none">
                          <a:solidFill>
                            <a:srgbClr val="524F54"/>
                          </a:solidFill>
                          <a:latin typeface="Arial"/>
                          <a:ea typeface="Arial"/>
                          <a:cs typeface="Arial"/>
                          <a:sym typeface="Arial"/>
                        </a:rPr>
                        <a:t>L</a:t>
                      </a:r>
                      <a:r>
                        <a:rPr lang="en-US" sz="950" u="none" strike="noStrike" cap="none">
                          <a:solidFill>
                            <a:srgbClr val="656267"/>
                          </a:solidFill>
                          <a:latin typeface="Arial"/>
                          <a:ea typeface="Arial"/>
                          <a:cs typeface="Arial"/>
                          <a:sym typeface="Arial"/>
                        </a:rPr>
                        <a:t>au</a:t>
                      </a:r>
                      <a:r>
                        <a:rPr lang="en-US" sz="950" u="none" strike="noStrike" cap="none">
                          <a:solidFill>
                            <a:srgbClr val="524F54"/>
                          </a:solidFill>
                          <a:latin typeface="Arial"/>
                          <a:ea typeface="Arial"/>
                          <a:cs typeface="Arial"/>
                          <a:sym typeface="Arial"/>
                        </a:rPr>
                        <a:t>r</a:t>
                      </a:r>
                      <a:r>
                        <a:rPr lang="en-US" sz="950" u="none" strike="noStrike" cap="none">
                          <a:solidFill>
                            <a:srgbClr val="656267"/>
                          </a:solidFill>
                          <a:latin typeface="Arial"/>
                          <a:ea typeface="Arial"/>
                          <a:cs typeface="Arial"/>
                          <a:sym typeface="Arial"/>
                        </a:rPr>
                        <a:t>i</a:t>
                      </a:r>
                      <a:r>
                        <a:rPr lang="en-US" sz="950" u="none" strike="noStrike" cap="none">
                          <a:solidFill>
                            <a:srgbClr val="524F54"/>
                          </a:solidFill>
                          <a:latin typeface="Arial"/>
                          <a:ea typeface="Arial"/>
                          <a:cs typeface="Arial"/>
                          <a:sym typeface="Arial"/>
                        </a:rPr>
                        <a:t>e</a:t>
                      </a:r>
                      <a:r>
                        <a:rPr lang="en-US" sz="950" u="none" strike="noStrike" cap="none">
                          <a:solidFill>
                            <a:srgbClr val="797777"/>
                          </a:solidFill>
                          <a:latin typeface="Arial"/>
                          <a:ea typeface="Arial"/>
                          <a:cs typeface="Arial"/>
                          <a:sym typeface="Arial"/>
                        </a:rPr>
                        <a:t>r  </a:t>
                      </a:r>
                      <a:r>
                        <a:rPr lang="en-US" sz="950" u="none" strike="noStrike" cap="none">
                          <a:solidFill>
                            <a:srgbClr val="646267"/>
                          </a:solidFill>
                          <a:latin typeface="Arial"/>
                          <a:ea typeface="Arial"/>
                          <a:cs typeface="Arial"/>
                          <a:sym typeface="Arial"/>
                        </a:rPr>
                        <a:t>W</a:t>
                      </a:r>
                      <a:r>
                        <a:rPr lang="en-US" sz="950" u="none" strike="noStrike" cap="none">
                          <a:solidFill>
                            <a:srgbClr val="77757A"/>
                          </a:solidFill>
                          <a:latin typeface="Arial"/>
                          <a:ea typeface="Arial"/>
                          <a:cs typeface="Arial"/>
                          <a:sym typeface="Arial"/>
                        </a:rPr>
                        <a:t>i</a:t>
                      </a:r>
                      <a:r>
                        <a:rPr lang="en-US" sz="950" u="none" strike="noStrike" cap="none">
                          <a:solidFill>
                            <a:srgbClr val="3D3B3F"/>
                          </a:solidFill>
                          <a:latin typeface="Arial"/>
                          <a:ea typeface="Arial"/>
                          <a:cs typeface="Arial"/>
                          <a:sym typeface="Arial"/>
                        </a:rPr>
                        <a:t>nd</a:t>
                      </a:r>
                      <a:r>
                        <a:rPr lang="en-US" sz="950" u="none" strike="noStrike" cap="none">
                          <a:solidFill>
                            <a:srgbClr val="4E4C50"/>
                          </a:solidFill>
                          <a:latin typeface="Arial"/>
                          <a:ea typeface="Arial"/>
                          <a:cs typeface="Arial"/>
                          <a:sym typeface="Arial"/>
                        </a:rPr>
                        <a:t>s</a:t>
                      </a:r>
                      <a:r>
                        <a:rPr lang="en-US" sz="950" u="none" strike="noStrike" cap="none">
                          <a:solidFill>
                            <a:srgbClr val="646267"/>
                          </a:solidFill>
                          <a:latin typeface="Arial"/>
                          <a:ea typeface="Arial"/>
                          <a:cs typeface="Arial"/>
                          <a:sym typeface="Arial"/>
                        </a:rPr>
                        <a:t>or  W</a:t>
                      </a:r>
                      <a:r>
                        <a:rPr lang="en-US" sz="950" u="none" strike="noStrike" cap="none">
                          <a:solidFill>
                            <a:srgbClr val="77757A"/>
                          </a:solidFill>
                          <a:latin typeface="Arial"/>
                          <a:ea typeface="Arial"/>
                          <a:cs typeface="Arial"/>
                          <a:sym typeface="Arial"/>
                        </a:rPr>
                        <a:t>i</a:t>
                      </a:r>
                      <a:r>
                        <a:rPr lang="en-US" sz="950" u="none" strike="noStrike" cap="none">
                          <a:solidFill>
                            <a:srgbClr val="3D3B3F"/>
                          </a:solidFill>
                          <a:latin typeface="Arial"/>
                          <a:ea typeface="Arial"/>
                          <a:cs typeface="Arial"/>
                          <a:sym typeface="Arial"/>
                        </a:rPr>
                        <a:t>n</a:t>
                      </a:r>
                      <a:r>
                        <a:rPr lang="en-US" sz="950" u="none" strike="noStrike" cap="none">
                          <a:solidFill>
                            <a:srgbClr val="4E4C50"/>
                          </a:solidFill>
                          <a:latin typeface="Arial"/>
                          <a:ea typeface="Arial"/>
                          <a:cs typeface="Arial"/>
                          <a:sym typeface="Arial"/>
                        </a:rPr>
                        <a:t>n</a:t>
                      </a:r>
                      <a:r>
                        <a:rPr lang="en-US" sz="950" u="none" strike="noStrike" cap="none">
                          <a:solidFill>
                            <a:srgbClr val="646267"/>
                          </a:solidFill>
                          <a:latin typeface="Arial"/>
                          <a:ea typeface="Arial"/>
                          <a:cs typeface="Arial"/>
                          <a:sym typeface="Arial"/>
                        </a:rPr>
                        <a:t>ipeg</a:t>
                      </a:r>
                      <a:endParaRPr sz="950" u="none" strike="noStrike" cap="none">
                        <a:latin typeface="Arial"/>
                        <a:ea typeface="Arial"/>
                        <a:cs typeface="Arial"/>
                        <a:sym typeface="Arial"/>
                      </a:endParaRPr>
                    </a:p>
                    <a:p>
                      <a:pPr marL="99060" marR="0" lvl="0" indent="0" algn="l" rtl="0">
                        <a:lnSpc>
                          <a:spcPct val="100000"/>
                        </a:lnSpc>
                        <a:spcBef>
                          <a:spcPts val="150"/>
                        </a:spcBef>
                        <a:spcAft>
                          <a:spcPts val="0"/>
                        </a:spcAft>
                        <a:buNone/>
                      </a:pPr>
                      <a:r>
                        <a:rPr lang="en-US" sz="950" u="none" strike="noStrike" cap="none">
                          <a:solidFill>
                            <a:srgbClr val="646267"/>
                          </a:solidFill>
                          <a:latin typeface="Arial"/>
                          <a:ea typeface="Arial"/>
                          <a:cs typeface="Arial"/>
                          <a:sym typeface="Arial"/>
                        </a:rPr>
                        <a:t>York</a:t>
                      </a:r>
                      <a:endParaRPr sz="950" u="none" strike="noStrike" cap="none">
                        <a:latin typeface="Arial"/>
                        <a:ea typeface="Arial"/>
                        <a:cs typeface="Arial"/>
                        <a:sym typeface="Arial"/>
                      </a:endParaRPr>
                    </a:p>
                  </a:txBody>
                  <a:tcPr marL="0" marR="0" marT="625" marB="0">
                    <a:lnL w="9525" cap="flat" cmpd="sng">
                      <a:solidFill>
                        <a:srgbClr val="444444"/>
                      </a:solidFill>
                      <a:prstDash val="solid"/>
                      <a:round/>
                      <a:headEnd type="none" w="sm" len="sm"/>
                      <a:tailEnd type="none" w="sm" len="sm"/>
                    </a:lnL>
                    <a:lnT w="9525" cap="flat" cmpd="sng">
                      <a:solidFill>
                        <a:srgbClr val="000000"/>
                      </a:solidFill>
                      <a:prstDash val="solid"/>
                      <a:round/>
                      <a:headEnd type="none" w="sm" len="sm"/>
                      <a:tailEnd type="none" w="sm" len="sm"/>
                    </a:lnT>
                  </a:tcPr>
                </a:tc>
                <a:tc rowSpan="8" hMerge="1">
                  <a:txBody>
                    <a:bodyPr/>
                    <a:lstStyle/>
                    <a:p>
                      <a:endParaRPr lang="en-US"/>
                    </a:p>
                  </a:txBody>
                  <a:tcPr/>
                </a:tc>
                <a:tc rowSpan="8">
                  <a:txBody>
                    <a:bodyPr/>
                    <a:lstStyle/>
                    <a:p>
                      <a:pPr marL="0" marR="0" lvl="0" indent="0" algn="l" rtl="0">
                        <a:lnSpc>
                          <a:spcPct val="100000"/>
                        </a:lnSpc>
                        <a:spcBef>
                          <a:spcPts val="0"/>
                        </a:spcBef>
                        <a:spcAft>
                          <a:spcPts val="0"/>
                        </a:spcAft>
                        <a:buNone/>
                      </a:pP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150" u="none" strike="noStrike" cap="none">
                        <a:latin typeface="Times New Roman"/>
                        <a:ea typeface="Times New Roman"/>
                        <a:cs typeface="Times New Roman"/>
                        <a:sym typeface="Times New Roman"/>
                      </a:endParaRPr>
                    </a:p>
                    <a:p>
                      <a:pPr marL="187960" marR="0" lvl="0" indent="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0" marR="0" marT="0" marB="0">
                    <a:lnT w="9525" cap="flat" cmpd="sng">
                      <a:solidFill>
                        <a:srgbClr val="000000"/>
                      </a:solidFill>
                      <a:prstDash val="solid"/>
                      <a:round/>
                      <a:headEnd type="none" w="sm" len="sm"/>
                      <a:tailEnd type="none" w="sm" len="sm"/>
                    </a:lnT>
                  </a:tcPr>
                </a:tc>
                <a:tc rowSpan="8">
                  <a:txBody>
                    <a:bodyPr/>
                    <a:lstStyle/>
                    <a:p>
                      <a:pPr marL="70485" marR="0" lvl="0" indent="0" algn="ctr" rtl="0">
                        <a:lnSpc>
                          <a:spcPct val="11000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70485" marR="0" lvl="0" indent="0" algn="ctr" rtl="0">
                        <a:lnSpc>
                          <a:spcPct val="107142"/>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70485" marR="0" lvl="0" indent="0" algn="ctr" rtl="0">
                        <a:lnSpc>
                          <a:spcPct val="104761"/>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70485" marR="0" lvl="0" indent="0" algn="ctr" rtl="0">
                        <a:lnSpc>
                          <a:spcPct val="109523"/>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45720" lvl="0" indent="0" algn="ctr" rtl="0">
                        <a:lnSpc>
                          <a:spcPct val="109047"/>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9E9C9E"/>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45720" lvl="0" indent="0" algn="ctr" rtl="0">
                        <a:lnSpc>
                          <a:spcPct val="103809"/>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9E9C9E"/>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139065" marR="0" lvl="0" indent="0" algn="l" rtl="0">
                        <a:lnSpc>
                          <a:spcPct val="109565"/>
                        </a:lnSpc>
                        <a:spcBef>
                          <a:spcPts val="0"/>
                        </a:spcBef>
                        <a:spcAft>
                          <a:spcPts val="0"/>
                        </a:spcAft>
                        <a:buNone/>
                      </a:pPr>
                      <a:r>
                        <a:rPr lang="en-US" sz="1150" u="none" strike="noStrike" cap="none">
                          <a:solidFill>
                            <a:srgbClr val="524F54"/>
                          </a:solidFill>
                          <a:latin typeface="Times New Roman"/>
                          <a:ea typeface="Times New Roman"/>
                          <a:cs typeface="Times New Roman"/>
                          <a:sym typeface="Times New Roman"/>
                        </a:rPr>
                        <a:t>3</a:t>
                      </a:r>
                      <a:endParaRPr sz="1150" u="none" strike="noStrike" cap="none">
                        <a:latin typeface="Times New Roman"/>
                        <a:ea typeface="Times New Roman"/>
                        <a:cs typeface="Times New Roman"/>
                        <a:sym typeface="Times New Roman"/>
                      </a:endParaRPr>
                    </a:p>
                    <a:p>
                      <a:pPr marL="70485" marR="0" lvl="0" indent="0" algn="ctr" rtl="0">
                        <a:lnSpc>
                          <a:spcPct val="109523"/>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47625" marR="0" lvl="0" indent="0" algn="ctr" rtl="0">
                        <a:lnSpc>
                          <a:spcPct val="105238"/>
                        </a:lnSpc>
                        <a:spcBef>
                          <a:spcPts val="0"/>
                        </a:spcBef>
                        <a:spcAft>
                          <a:spcPts val="0"/>
                        </a:spcAft>
                        <a:buNone/>
                      </a:pPr>
                      <a:r>
                        <a:rPr lang="en-US" sz="1050" u="none" strike="noStrike" cap="none">
                          <a:solidFill>
                            <a:srgbClr val="656267"/>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70485" marR="0" lvl="0" indent="0" algn="ctr" rtl="0">
                        <a:lnSpc>
                          <a:spcPct val="111904"/>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66675" marR="0" lvl="0" indent="0" algn="ctr" rtl="0">
                        <a:lnSpc>
                          <a:spcPct val="119523"/>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9</a:t>
                      </a:r>
                      <a:endParaRPr sz="1050" u="none" strike="noStrike" cap="none">
                        <a:latin typeface="Times New Roman"/>
                        <a:ea typeface="Times New Roman"/>
                        <a:cs typeface="Times New Roman"/>
                        <a:sym typeface="Times New Roman"/>
                      </a:endParaRPr>
                    </a:p>
                  </a:txBody>
                  <a:tcPr marL="0" marR="0" marT="0" marB="0">
                    <a:lnR w="9525" cap="flat" cmpd="sng">
                      <a:solidFill>
                        <a:srgbClr val="5B575B"/>
                      </a:solidFill>
                      <a:prstDash val="solid"/>
                      <a:round/>
                      <a:headEnd type="none" w="sm" len="sm"/>
                      <a:tailEnd type="none" w="sm" len="sm"/>
                    </a:lnR>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18"/>
                  </a:ext>
                </a:extLst>
              </a:tr>
              <a:tr h="166625">
                <a:tc>
                  <a:txBody>
                    <a:bodyPr/>
                    <a:lstStyle/>
                    <a:p>
                      <a:pPr marL="144145" marR="0" lvl="0" indent="0" algn="l" rtl="0">
                        <a:lnSpc>
                          <a:spcPct val="107894"/>
                        </a:lnSpc>
                        <a:spcBef>
                          <a:spcPts val="0"/>
                        </a:spcBef>
                        <a:spcAft>
                          <a:spcPts val="0"/>
                        </a:spcAft>
                        <a:buNone/>
                      </a:pPr>
                      <a:r>
                        <a:rPr lang="en-US" sz="950" u="none" strike="noStrike" cap="none">
                          <a:solidFill>
                            <a:srgbClr val="646267"/>
                          </a:solidFill>
                          <a:latin typeface="Arial"/>
                          <a:ea typeface="Arial"/>
                          <a:cs typeface="Arial"/>
                          <a:sym typeface="Arial"/>
                        </a:rPr>
                        <a:t>A</a:t>
                      </a:r>
                      <a:r>
                        <a:rPr lang="en-US" sz="950" u="none" strike="noStrike" cap="none">
                          <a:solidFill>
                            <a:srgbClr val="8A493B"/>
                          </a:solidFill>
                          <a:latin typeface="Arial"/>
                          <a:ea typeface="Arial"/>
                          <a:cs typeface="Arial"/>
                          <a:sym typeface="Arial"/>
                        </a:rPr>
                        <a:t>l</a:t>
                      </a:r>
                      <a:r>
                        <a:rPr lang="en-US" sz="950" u="none" strike="noStrike" cap="none">
                          <a:solidFill>
                            <a:srgbClr val="524F54"/>
                          </a:solidFill>
                          <a:latin typeface="Arial"/>
                          <a:ea typeface="Arial"/>
                          <a:cs typeface="Arial"/>
                          <a:sym typeface="Arial"/>
                        </a:rPr>
                        <a:t>b</a:t>
                      </a:r>
                      <a:r>
                        <a:rPr lang="en-US" sz="950" u="none" strike="noStrike" cap="none">
                          <a:solidFill>
                            <a:srgbClr val="656267"/>
                          </a:solidFill>
                          <a:latin typeface="Arial"/>
                          <a:ea typeface="Arial"/>
                          <a:cs typeface="Arial"/>
                          <a:sym typeface="Arial"/>
                        </a:rPr>
                        <a:t>e</a:t>
                      </a:r>
                      <a:r>
                        <a:rPr lang="en-US" sz="950" u="none" strike="noStrike" cap="none">
                          <a:solidFill>
                            <a:srgbClr val="797777"/>
                          </a:solidFill>
                          <a:latin typeface="Arial"/>
                          <a:ea typeface="Arial"/>
                          <a:cs typeface="Arial"/>
                          <a:sym typeface="Arial"/>
                        </a:rPr>
                        <a:t>r</a:t>
                      </a:r>
                      <a:r>
                        <a:rPr lang="en-US" sz="950" u="none" strike="noStrike" cap="none">
                          <a:solidFill>
                            <a:srgbClr val="524F54"/>
                          </a:solidFill>
                          <a:latin typeface="Arial"/>
                          <a:ea typeface="Arial"/>
                          <a:cs typeface="Arial"/>
                          <a:sym typeface="Arial"/>
                        </a:rPr>
                        <a:t>ta</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35560" lvl="0" indent="0" algn="r" rtl="0">
                        <a:lnSpc>
                          <a:spcPct val="9761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07894"/>
                        </a:lnSpc>
                        <a:spcBef>
                          <a:spcPts val="0"/>
                        </a:spcBef>
                        <a:spcAft>
                          <a:spcPts val="0"/>
                        </a:spcAft>
                        <a:buNone/>
                      </a:pPr>
                      <a:r>
                        <a:rPr lang="en-US" sz="950" u="none" strike="noStrike" cap="none">
                          <a:solidFill>
                            <a:srgbClr val="524F54"/>
                          </a:solidFill>
                          <a:latin typeface="Arial"/>
                          <a:ea typeface="Arial"/>
                          <a:cs typeface="Arial"/>
                          <a:sym typeface="Arial"/>
                        </a:rPr>
                        <a:t>L</a:t>
                      </a:r>
                      <a:r>
                        <a:rPr lang="en-US" sz="950" u="none" strike="noStrike" cap="none">
                          <a:solidFill>
                            <a:srgbClr val="656267"/>
                          </a:solidFill>
                          <a:latin typeface="Arial"/>
                          <a:ea typeface="Arial"/>
                          <a:cs typeface="Arial"/>
                          <a:sym typeface="Arial"/>
                        </a:rPr>
                        <a:t>a</a:t>
                      </a:r>
                      <a:r>
                        <a:rPr lang="en-US" sz="950" u="none" strike="noStrike" cap="none">
                          <a:solidFill>
                            <a:srgbClr val="797777"/>
                          </a:solidFill>
                          <a:latin typeface="Arial"/>
                          <a:ea typeface="Arial"/>
                          <a:cs typeface="Arial"/>
                          <a:sym typeface="Arial"/>
                        </a:rPr>
                        <a:t>k</a:t>
                      </a:r>
                      <a:r>
                        <a:rPr lang="en-US" sz="950" u="none" strike="noStrike" cap="none">
                          <a:solidFill>
                            <a:srgbClr val="524F54"/>
                          </a:solidFill>
                          <a:latin typeface="Arial"/>
                          <a:ea typeface="Arial"/>
                          <a:cs typeface="Arial"/>
                          <a:sym typeface="Arial"/>
                        </a:rPr>
                        <a:t>ehead</a:t>
                      </a:r>
                      <a:endParaRPr sz="950" u="none" strike="noStrike" cap="none">
                        <a:latin typeface="Arial"/>
                        <a:ea typeface="Arial"/>
                        <a:cs typeface="Arial"/>
                        <a:sym typeface="Arial"/>
                      </a:endParaRPr>
                    </a:p>
                  </a:txBody>
                  <a:tcPr marL="0" marR="0" marT="0" marB="0">
                    <a:lnL w="9525" cap="flat" cmpd="sng">
                      <a:solidFill>
                        <a:srgbClr val="4F4B4F"/>
                      </a:solidFill>
                      <a:prstDash val="solid"/>
                      <a:round/>
                      <a:headEnd type="none" w="sm" len="sm"/>
                      <a:tailEnd type="none" w="sm" len="sm"/>
                    </a:lnL>
                  </a:tcPr>
                </a:tc>
                <a:tc gridSpan="2">
                  <a:txBody>
                    <a:bodyPr/>
                    <a:lstStyle/>
                    <a:p>
                      <a:pPr marL="0" marR="49530" lvl="0" indent="0" algn="r" rtl="0">
                        <a:lnSpc>
                          <a:spcPct val="9761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07894"/>
                        </a:lnSpc>
                        <a:spcBef>
                          <a:spcPts val="0"/>
                        </a:spcBef>
                        <a:spcAft>
                          <a:spcPts val="0"/>
                        </a:spcAft>
                        <a:buNone/>
                      </a:pPr>
                      <a:r>
                        <a:rPr lang="en-US" sz="950" u="none" strike="noStrike" cap="none">
                          <a:solidFill>
                            <a:srgbClr val="524F54"/>
                          </a:solidFill>
                          <a:latin typeface="Arial"/>
                          <a:ea typeface="Arial"/>
                          <a:cs typeface="Arial"/>
                          <a:sym typeface="Arial"/>
                        </a:rPr>
                        <a:t>Mt. </a:t>
                      </a:r>
                      <a:r>
                        <a:rPr lang="en-US" sz="950" u="none" strike="noStrike" cap="none">
                          <a:solidFill>
                            <a:srgbClr val="646267"/>
                          </a:solidFill>
                          <a:latin typeface="Arial"/>
                          <a:ea typeface="Arial"/>
                          <a:cs typeface="Arial"/>
                          <a:sym typeface="Arial"/>
                        </a:rPr>
                        <a:t>St. V </a:t>
                      </a:r>
                      <a:r>
                        <a:rPr lang="en-US" sz="950" u="none" strike="noStrike" cap="none">
                          <a:solidFill>
                            <a:srgbClr val="424964"/>
                          </a:solidFill>
                          <a:latin typeface="Arial"/>
                          <a:ea typeface="Arial"/>
                          <a:cs typeface="Arial"/>
                          <a:sym typeface="Arial"/>
                        </a:rPr>
                        <a:t>i</a:t>
                      </a:r>
                      <a:r>
                        <a:rPr lang="en-US" sz="950" u="none" strike="noStrike" cap="none">
                          <a:solidFill>
                            <a:srgbClr val="3D3B3F"/>
                          </a:solidFill>
                          <a:latin typeface="Arial"/>
                          <a:ea typeface="Arial"/>
                          <a:cs typeface="Arial"/>
                          <a:sym typeface="Arial"/>
                        </a:rPr>
                        <a:t>nce</a:t>
                      </a:r>
                      <a:r>
                        <a:rPr lang="en-US" sz="950" u="none" strike="noStrike" cap="none">
                          <a:solidFill>
                            <a:srgbClr val="4E4C50"/>
                          </a:solidFill>
                          <a:latin typeface="Arial"/>
                          <a:ea typeface="Arial"/>
                          <a:cs typeface="Arial"/>
                          <a:sym typeface="Arial"/>
                        </a:rPr>
                        <a:t>n</a:t>
                      </a:r>
                      <a:r>
                        <a:rPr lang="en-US" sz="950" u="none" strike="noStrike" cap="none">
                          <a:solidFill>
                            <a:srgbClr val="797777"/>
                          </a:solidFill>
                          <a:latin typeface="Arial"/>
                          <a:ea typeface="Arial"/>
                          <a:cs typeface="Arial"/>
                          <a:sym typeface="Arial"/>
                        </a:rPr>
                        <a:t>t</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66675" lvl="0" indent="0" algn="r" rtl="0">
                        <a:lnSpc>
                          <a:spcPct val="9761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07894"/>
                        </a:lnSpc>
                        <a:spcBef>
                          <a:spcPts val="0"/>
                        </a:spcBef>
                        <a:spcAft>
                          <a:spcPts val="0"/>
                        </a:spcAft>
                        <a:buNone/>
                      </a:pPr>
                      <a:r>
                        <a:rPr lang="en-US" sz="950" u="none" strike="noStrike" cap="none">
                          <a:solidFill>
                            <a:srgbClr val="524F54"/>
                          </a:solidFill>
                          <a:latin typeface="Arial"/>
                          <a:ea typeface="Arial"/>
                          <a:cs typeface="Arial"/>
                          <a:sym typeface="Arial"/>
                        </a:rPr>
                        <a:t>Saskatchew</a:t>
                      </a:r>
                      <a:r>
                        <a:rPr lang="en-US" sz="950" u="none" strike="noStrike" cap="none">
                          <a:solidFill>
                            <a:srgbClr val="656267"/>
                          </a:solidFill>
                          <a:latin typeface="Arial"/>
                          <a:ea typeface="Arial"/>
                          <a:cs typeface="Arial"/>
                          <a:sym typeface="Arial"/>
                        </a:rPr>
                        <a:t>a </a:t>
                      </a:r>
                      <a:r>
                        <a:rPr lang="en-US" sz="950" u="none" strike="noStrike" cap="none">
                          <a:solidFill>
                            <a:srgbClr val="797777"/>
                          </a:solidFill>
                          <a:latin typeface="Arial"/>
                          <a:ea typeface="Arial"/>
                          <a:cs typeface="Arial"/>
                          <a:sym typeface="Arial"/>
                        </a:rPr>
                        <a:t>n</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56514" lvl="0" indent="0" algn="r" rtl="0">
                        <a:lnSpc>
                          <a:spcPct val="9761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313650">
                <a:tc>
                  <a:txBody>
                    <a:bodyPr/>
                    <a:lstStyle/>
                    <a:p>
                      <a:pPr marL="144145" marR="0" lvl="0" indent="0" algn="l" rtl="0">
                        <a:lnSpc>
                          <a:spcPct val="106842"/>
                        </a:lnSpc>
                        <a:spcBef>
                          <a:spcPts val="0"/>
                        </a:spcBef>
                        <a:spcAft>
                          <a:spcPts val="0"/>
                        </a:spcAft>
                        <a:buNone/>
                      </a:pPr>
                      <a:r>
                        <a:rPr lang="en-US" sz="950" u="none" strike="noStrike" cap="none">
                          <a:solidFill>
                            <a:srgbClr val="646267"/>
                          </a:solidFill>
                          <a:latin typeface="Arial"/>
                          <a:ea typeface="Arial"/>
                          <a:cs typeface="Arial"/>
                          <a:sym typeface="Arial"/>
                        </a:rPr>
                        <a:t>A</a:t>
                      </a:r>
                      <a:r>
                        <a:rPr lang="en-US" sz="950" u="none" strike="noStrike" cap="none">
                          <a:solidFill>
                            <a:srgbClr val="8A493B"/>
                          </a:solidFill>
                          <a:latin typeface="Arial"/>
                          <a:ea typeface="Arial"/>
                          <a:cs typeface="Arial"/>
                          <a:sym typeface="Arial"/>
                        </a:rPr>
                        <a:t>l</a:t>
                      </a:r>
                      <a:r>
                        <a:rPr lang="en-US" sz="950" u="none" strike="noStrike" cap="none">
                          <a:solidFill>
                            <a:srgbClr val="524F54"/>
                          </a:solidFill>
                          <a:latin typeface="Arial"/>
                          <a:ea typeface="Arial"/>
                          <a:cs typeface="Arial"/>
                          <a:sym typeface="Arial"/>
                        </a:rPr>
                        <a:t>goma</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36195" lvl="0" indent="0" algn="r" rtl="0">
                        <a:lnSpc>
                          <a:spcPct val="96666"/>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06842"/>
                        </a:lnSpc>
                        <a:spcBef>
                          <a:spcPts val="0"/>
                        </a:spcBef>
                        <a:spcAft>
                          <a:spcPts val="0"/>
                        </a:spcAft>
                        <a:buNone/>
                      </a:pPr>
                      <a:r>
                        <a:rPr lang="en-US" sz="950" u="none" strike="noStrike" cap="none">
                          <a:solidFill>
                            <a:srgbClr val="524F54"/>
                          </a:solidFill>
                          <a:latin typeface="Arial"/>
                          <a:ea typeface="Arial"/>
                          <a:cs typeface="Arial"/>
                          <a:sym typeface="Arial"/>
                        </a:rPr>
                        <a:t>L</a:t>
                      </a:r>
                      <a:r>
                        <a:rPr lang="en-US" sz="950" u="none" strike="noStrike" cap="none">
                          <a:solidFill>
                            <a:srgbClr val="656267"/>
                          </a:solidFill>
                          <a:latin typeface="Arial"/>
                          <a:ea typeface="Arial"/>
                          <a:cs typeface="Arial"/>
                          <a:sym typeface="Arial"/>
                        </a:rPr>
                        <a:t>au</a:t>
                      </a:r>
                      <a:r>
                        <a:rPr lang="en-US" sz="950" u="none" strike="noStrike" cap="none">
                          <a:solidFill>
                            <a:srgbClr val="524F54"/>
                          </a:solidFill>
                          <a:latin typeface="Arial"/>
                          <a:ea typeface="Arial"/>
                          <a:cs typeface="Arial"/>
                          <a:sym typeface="Arial"/>
                        </a:rPr>
                        <a:t>re</a:t>
                      </a:r>
                      <a:r>
                        <a:rPr lang="en-US" sz="950" u="none" strike="noStrike" cap="none">
                          <a:solidFill>
                            <a:srgbClr val="656267"/>
                          </a:solidFill>
                          <a:latin typeface="Arial"/>
                          <a:ea typeface="Arial"/>
                          <a:cs typeface="Arial"/>
                          <a:sym typeface="Arial"/>
                        </a:rPr>
                        <a:t>n</a:t>
                      </a:r>
                      <a:r>
                        <a:rPr lang="en-US" sz="950" u="none" strike="noStrike" cap="none">
                          <a:solidFill>
                            <a:srgbClr val="797777"/>
                          </a:solidFill>
                          <a:latin typeface="Arial"/>
                          <a:ea typeface="Arial"/>
                          <a:cs typeface="Arial"/>
                          <a:sym typeface="Arial"/>
                        </a:rPr>
                        <a:t>t</a:t>
                      </a:r>
                      <a:r>
                        <a:rPr lang="en-US" sz="950" u="none" strike="noStrike" cap="none">
                          <a:solidFill>
                            <a:srgbClr val="8C8A8A"/>
                          </a:solidFill>
                          <a:latin typeface="Arial"/>
                          <a:ea typeface="Arial"/>
                          <a:cs typeface="Arial"/>
                          <a:sym typeface="Arial"/>
                        </a:rPr>
                        <a:t>ia</a:t>
                      </a:r>
                      <a:r>
                        <a:rPr lang="en-US" sz="950" u="none" strike="noStrike" cap="none">
                          <a:solidFill>
                            <a:srgbClr val="3D3B3F"/>
                          </a:solidFill>
                          <a:latin typeface="Arial"/>
                          <a:ea typeface="Arial"/>
                          <a:cs typeface="Arial"/>
                          <a:sym typeface="Arial"/>
                        </a:rPr>
                        <a:t>n</a:t>
                      </a:r>
                      <a:endParaRPr sz="950" u="none" strike="noStrike" cap="none">
                        <a:latin typeface="Arial"/>
                        <a:ea typeface="Arial"/>
                        <a:cs typeface="Arial"/>
                        <a:sym typeface="Arial"/>
                      </a:endParaRPr>
                    </a:p>
                  </a:txBody>
                  <a:tcPr marL="0" marR="0" marT="0" marB="0">
                    <a:lnL w="9525" cap="flat" cmpd="sng">
                      <a:solidFill>
                        <a:srgbClr val="4F4B4F"/>
                      </a:solidFill>
                      <a:prstDash val="solid"/>
                      <a:round/>
                      <a:headEnd type="none" w="sm" len="sm"/>
                      <a:tailEnd type="none" w="sm" len="sm"/>
                    </a:lnL>
                  </a:tcPr>
                </a:tc>
                <a:tc gridSpan="2">
                  <a:txBody>
                    <a:bodyPr/>
                    <a:lstStyle/>
                    <a:p>
                      <a:pPr marL="0" marR="109854" lvl="0" indent="0" algn="r" rtl="0">
                        <a:lnSpc>
                          <a:spcPct val="9666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06842"/>
                        </a:lnSpc>
                        <a:spcBef>
                          <a:spcPts val="0"/>
                        </a:spcBef>
                        <a:spcAft>
                          <a:spcPts val="0"/>
                        </a:spcAft>
                        <a:buNone/>
                      </a:pPr>
                      <a:r>
                        <a:rPr lang="en-US" sz="950" u="none" strike="noStrike" cap="none">
                          <a:solidFill>
                            <a:srgbClr val="524F54"/>
                          </a:solidFill>
                          <a:latin typeface="Arial"/>
                          <a:ea typeface="Arial"/>
                          <a:cs typeface="Arial"/>
                          <a:sym typeface="Arial"/>
                        </a:rPr>
                        <a:t>New </a:t>
                      </a:r>
                      <a:r>
                        <a:rPr lang="en-US" sz="950" u="none" strike="noStrike" cap="none">
                          <a:solidFill>
                            <a:srgbClr val="646267"/>
                          </a:solidFill>
                          <a:latin typeface="Arial"/>
                          <a:ea typeface="Arial"/>
                          <a:cs typeface="Arial"/>
                          <a:sym typeface="Arial"/>
                        </a:rPr>
                        <a:t>B</a:t>
                      </a:r>
                      <a:r>
                        <a:rPr lang="en-US" sz="950" u="none" strike="noStrike" cap="none">
                          <a:solidFill>
                            <a:srgbClr val="77757A"/>
                          </a:solidFill>
                          <a:latin typeface="Arial"/>
                          <a:ea typeface="Arial"/>
                          <a:cs typeface="Arial"/>
                          <a:sym typeface="Arial"/>
                        </a:rPr>
                        <a:t>r</a:t>
                      </a:r>
                      <a:r>
                        <a:rPr lang="en-US" sz="950" u="none" strike="noStrike" cap="none">
                          <a:solidFill>
                            <a:srgbClr val="424964"/>
                          </a:solidFill>
                          <a:latin typeface="Arial"/>
                          <a:ea typeface="Arial"/>
                          <a:cs typeface="Arial"/>
                          <a:sym typeface="Arial"/>
                        </a:rPr>
                        <a:t>u</a:t>
                      </a:r>
                      <a:r>
                        <a:rPr lang="en-US" sz="950" u="none" strike="noStrike" cap="none">
                          <a:solidFill>
                            <a:srgbClr val="3D3B3F"/>
                          </a:solidFill>
                          <a:latin typeface="Arial"/>
                          <a:ea typeface="Arial"/>
                          <a:cs typeface="Arial"/>
                          <a:sym typeface="Arial"/>
                        </a:rPr>
                        <a:t>n</a:t>
                      </a:r>
                      <a:r>
                        <a:rPr lang="en-US" sz="950" u="none" strike="noStrike" cap="none">
                          <a:solidFill>
                            <a:srgbClr val="4E4C50"/>
                          </a:solidFill>
                          <a:latin typeface="Arial"/>
                          <a:ea typeface="Arial"/>
                          <a:cs typeface="Arial"/>
                          <a:sym typeface="Arial"/>
                        </a:rPr>
                        <a:t>s</a:t>
                      </a:r>
                      <a:r>
                        <a:rPr lang="en-US" sz="950" u="none" strike="noStrike" cap="none">
                          <a:solidFill>
                            <a:srgbClr val="646267"/>
                          </a:solidFill>
                          <a:latin typeface="Arial"/>
                          <a:ea typeface="Arial"/>
                          <a:cs typeface="Arial"/>
                          <a:sym typeface="Arial"/>
                        </a:rPr>
                        <a:t>w</a:t>
                      </a:r>
                      <a:r>
                        <a:rPr lang="en-US" sz="950" u="none" strike="noStrike" cap="none">
                          <a:solidFill>
                            <a:srgbClr val="8C5B54"/>
                          </a:solidFill>
                          <a:latin typeface="Arial"/>
                          <a:ea typeface="Arial"/>
                          <a:cs typeface="Arial"/>
                          <a:sym typeface="Arial"/>
                        </a:rPr>
                        <a:t>i</a:t>
                      </a:r>
                      <a:r>
                        <a:rPr lang="en-US" sz="950" u="none" strike="noStrike" cap="none">
                          <a:solidFill>
                            <a:srgbClr val="646267"/>
                          </a:solidFill>
                          <a:latin typeface="Arial"/>
                          <a:ea typeface="Arial"/>
                          <a:cs typeface="Arial"/>
                          <a:sym typeface="Arial"/>
                        </a:rPr>
                        <a:t>ck</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66675" lvl="0" indent="0" algn="r" rtl="0">
                        <a:lnSpc>
                          <a:spcPct val="9666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06842"/>
                        </a:lnSpc>
                        <a:spcBef>
                          <a:spcPts val="0"/>
                        </a:spcBef>
                        <a:spcAft>
                          <a:spcPts val="0"/>
                        </a:spcAft>
                        <a:buNone/>
                      </a:pPr>
                      <a:r>
                        <a:rPr lang="en-US" sz="950" u="none" strike="noStrike" cap="none">
                          <a:solidFill>
                            <a:srgbClr val="524F54"/>
                          </a:solidFill>
                          <a:latin typeface="Arial"/>
                          <a:ea typeface="Arial"/>
                          <a:cs typeface="Arial"/>
                          <a:sym typeface="Arial"/>
                        </a:rPr>
                        <a:t>S</a:t>
                      </a:r>
                      <a:r>
                        <a:rPr lang="en-US" sz="950" u="none" strike="noStrike" cap="none">
                          <a:solidFill>
                            <a:srgbClr val="797777"/>
                          </a:solidFill>
                          <a:latin typeface="Arial"/>
                          <a:ea typeface="Arial"/>
                          <a:cs typeface="Arial"/>
                          <a:sym typeface="Arial"/>
                        </a:rPr>
                        <a:t>h</a:t>
                      </a:r>
                      <a:r>
                        <a:rPr lang="en-US" sz="950" u="none" strike="noStrike" cap="none">
                          <a:solidFill>
                            <a:srgbClr val="524F54"/>
                          </a:solidFill>
                          <a:latin typeface="Arial"/>
                          <a:ea typeface="Arial"/>
                          <a:cs typeface="Arial"/>
                          <a:sym typeface="Arial"/>
                        </a:rPr>
                        <a:t>e</a:t>
                      </a:r>
                      <a:r>
                        <a:rPr lang="en-US" sz="950" u="none" strike="noStrike" cap="none">
                          <a:solidFill>
                            <a:srgbClr val="797777"/>
                          </a:solidFill>
                          <a:latin typeface="Arial"/>
                          <a:ea typeface="Arial"/>
                          <a:cs typeface="Arial"/>
                          <a:sym typeface="Arial"/>
                        </a:rPr>
                        <a:t>r</a:t>
                      </a:r>
                      <a:r>
                        <a:rPr lang="en-US" sz="950" u="none" strike="noStrike" cap="none">
                          <a:solidFill>
                            <a:srgbClr val="524F54"/>
                          </a:solidFill>
                          <a:latin typeface="Arial"/>
                          <a:ea typeface="Arial"/>
                          <a:cs typeface="Arial"/>
                          <a:sym typeface="Arial"/>
                        </a:rPr>
                        <a:t>brooke</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67310" lvl="0" indent="0" algn="r" rtl="0">
                        <a:lnSpc>
                          <a:spcPct val="9666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66625">
                <a:tc>
                  <a:txBody>
                    <a:bodyPr/>
                    <a:lstStyle/>
                    <a:p>
                      <a:pPr marL="144145" marR="0" lvl="0" indent="0" algn="l" rtl="0">
                        <a:lnSpc>
                          <a:spcPct val="110000"/>
                        </a:lnSpc>
                        <a:spcBef>
                          <a:spcPts val="0"/>
                        </a:spcBef>
                        <a:spcAft>
                          <a:spcPts val="0"/>
                        </a:spcAft>
                        <a:buNone/>
                      </a:pPr>
                      <a:r>
                        <a:rPr lang="en-US" sz="950" u="none" strike="noStrike" cap="none">
                          <a:solidFill>
                            <a:srgbClr val="646267"/>
                          </a:solidFill>
                          <a:latin typeface="Arial"/>
                          <a:ea typeface="Arial"/>
                          <a:cs typeface="Arial"/>
                          <a:sym typeface="Arial"/>
                        </a:rPr>
                        <a:t>A</a:t>
                      </a:r>
                      <a:r>
                        <a:rPr lang="en-US" sz="950" u="none" strike="noStrike" cap="none">
                          <a:solidFill>
                            <a:srgbClr val="77757A"/>
                          </a:solidFill>
                          <a:latin typeface="Arial"/>
                          <a:ea typeface="Arial"/>
                          <a:cs typeface="Arial"/>
                          <a:sym typeface="Arial"/>
                        </a:rPr>
                        <a:t>t</a:t>
                      </a:r>
                      <a:r>
                        <a:rPr lang="en-US" sz="950" u="none" strike="noStrike" cap="none">
                          <a:solidFill>
                            <a:srgbClr val="3D3B3F"/>
                          </a:solidFill>
                          <a:latin typeface="Arial"/>
                          <a:ea typeface="Arial"/>
                          <a:cs typeface="Arial"/>
                          <a:sym typeface="Arial"/>
                        </a:rPr>
                        <a:t>hab</a:t>
                      </a:r>
                      <a:r>
                        <a:rPr lang="en-US" sz="950" u="none" strike="noStrike" cap="none">
                          <a:solidFill>
                            <a:srgbClr val="646267"/>
                          </a:solidFill>
                          <a:latin typeface="Arial"/>
                          <a:ea typeface="Arial"/>
                          <a:cs typeface="Arial"/>
                          <a:sym typeface="Arial"/>
                        </a:rPr>
                        <a:t>asca</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35560"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11052"/>
                        </a:lnSpc>
                        <a:spcBef>
                          <a:spcPts val="0"/>
                        </a:spcBef>
                        <a:spcAft>
                          <a:spcPts val="0"/>
                        </a:spcAft>
                        <a:buNone/>
                      </a:pPr>
                      <a:r>
                        <a:rPr lang="en-US" sz="950" u="none" strike="noStrike" cap="none">
                          <a:solidFill>
                            <a:srgbClr val="524F54"/>
                          </a:solidFill>
                          <a:latin typeface="Arial"/>
                          <a:ea typeface="Arial"/>
                          <a:cs typeface="Arial"/>
                          <a:sym typeface="Arial"/>
                        </a:rPr>
                        <a:t>La</a:t>
                      </a:r>
                      <a:r>
                        <a:rPr lang="en-US" sz="950" u="none" strike="noStrike" cap="none">
                          <a:solidFill>
                            <a:srgbClr val="656267"/>
                          </a:solidFill>
                          <a:latin typeface="Arial"/>
                          <a:ea typeface="Arial"/>
                          <a:cs typeface="Arial"/>
                          <a:sym typeface="Arial"/>
                        </a:rPr>
                        <a:t>v</a:t>
                      </a:r>
                      <a:r>
                        <a:rPr lang="en-US" sz="950" u="none" strike="noStrike" cap="none">
                          <a:solidFill>
                            <a:srgbClr val="524F54"/>
                          </a:solidFill>
                          <a:latin typeface="Arial"/>
                          <a:ea typeface="Arial"/>
                          <a:cs typeface="Arial"/>
                          <a:sym typeface="Arial"/>
                        </a:rPr>
                        <a:t>a</a:t>
                      </a:r>
                      <a:r>
                        <a:rPr lang="en-US" sz="950" u="none" strike="noStrike" cap="none">
                          <a:solidFill>
                            <a:srgbClr val="797777"/>
                          </a:solidFill>
                          <a:latin typeface="Arial"/>
                          <a:ea typeface="Arial"/>
                          <a:cs typeface="Arial"/>
                          <a:sym typeface="Arial"/>
                        </a:rPr>
                        <a:t>l</a:t>
                      </a:r>
                      <a:endParaRPr sz="950" u="none" strike="noStrike" cap="none">
                        <a:latin typeface="Arial"/>
                        <a:ea typeface="Arial"/>
                        <a:cs typeface="Arial"/>
                        <a:sym typeface="Arial"/>
                      </a:endParaRPr>
                    </a:p>
                  </a:txBody>
                  <a:tcPr marL="0" marR="0" marT="0" marB="0">
                    <a:lnL w="9525" cap="flat" cmpd="sng">
                      <a:solidFill>
                        <a:srgbClr val="4F4B4F"/>
                      </a:solidFill>
                      <a:prstDash val="solid"/>
                      <a:round/>
                      <a:headEnd type="none" w="sm" len="sm"/>
                      <a:tailEnd type="none" w="sm" len="sm"/>
                    </a:lnL>
                  </a:tcPr>
                </a:tc>
                <a:tc gridSpan="2">
                  <a:txBody>
                    <a:bodyPr/>
                    <a:lstStyle/>
                    <a:p>
                      <a:pPr marL="0" marR="60960"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10000"/>
                        </a:lnSpc>
                        <a:spcBef>
                          <a:spcPts val="0"/>
                        </a:spcBef>
                        <a:spcAft>
                          <a:spcPts val="0"/>
                        </a:spcAft>
                        <a:buNone/>
                      </a:pPr>
                      <a:r>
                        <a:rPr lang="en-US" sz="950" u="none" strike="noStrike" cap="none">
                          <a:solidFill>
                            <a:srgbClr val="524F54"/>
                          </a:solidFill>
                          <a:latin typeface="Arial"/>
                          <a:ea typeface="Arial"/>
                          <a:cs typeface="Arial"/>
                          <a:sym typeface="Arial"/>
                        </a:rPr>
                        <a:t>N</a:t>
                      </a:r>
                      <a:r>
                        <a:rPr lang="en-US" sz="950" u="none" strike="noStrike" cap="none">
                          <a:solidFill>
                            <a:srgbClr val="656267"/>
                          </a:solidFill>
                          <a:latin typeface="Arial"/>
                          <a:ea typeface="Arial"/>
                          <a:cs typeface="Arial"/>
                          <a:sym typeface="Arial"/>
                        </a:rPr>
                        <a:t>i</a:t>
                      </a:r>
                      <a:r>
                        <a:rPr lang="en-US" sz="950" u="none" strike="noStrike" cap="none">
                          <a:solidFill>
                            <a:srgbClr val="524F54"/>
                          </a:solidFill>
                          <a:latin typeface="Arial"/>
                          <a:ea typeface="Arial"/>
                          <a:cs typeface="Arial"/>
                          <a:sym typeface="Arial"/>
                        </a:rPr>
                        <a:t>p</a:t>
                      </a:r>
                      <a:r>
                        <a:rPr lang="en-US" sz="950" u="none" strike="noStrike" cap="none">
                          <a:solidFill>
                            <a:srgbClr val="656267"/>
                          </a:solidFill>
                          <a:latin typeface="Arial"/>
                          <a:ea typeface="Arial"/>
                          <a:cs typeface="Arial"/>
                          <a:sym typeface="Arial"/>
                        </a:rPr>
                        <a:t>i</a:t>
                      </a:r>
                      <a:r>
                        <a:rPr lang="en-US" sz="950" u="none" strike="noStrike" cap="none">
                          <a:solidFill>
                            <a:srgbClr val="524F54"/>
                          </a:solidFill>
                          <a:latin typeface="Arial"/>
                          <a:ea typeface="Arial"/>
                          <a:cs typeface="Arial"/>
                          <a:sym typeface="Arial"/>
                        </a:rPr>
                        <a:t>ss</a:t>
                      </a:r>
                      <a:r>
                        <a:rPr lang="en-US" sz="950" u="none" strike="noStrike" cap="none">
                          <a:solidFill>
                            <a:srgbClr val="656267"/>
                          </a:solidFill>
                          <a:latin typeface="Arial"/>
                          <a:ea typeface="Arial"/>
                          <a:cs typeface="Arial"/>
                          <a:sym typeface="Arial"/>
                        </a:rPr>
                        <a:t>i</a:t>
                      </a:r>
                      <a:r>
                        <a:rPr lang="en-US" sz="950" u="none" strike="noStrike" cap="none">
                          <a:solidFill>
                            <a:srgbClr val="524F54"/>
                          </a:solidFill>
                          <a:latin typeface="Arial"/>
                          <a:ea typeface="Arial"/>
                          <a:cs typeface="Arial"/>
                          <a:sym typeface="Arial"/>
                        </a:rPr>
                        <a:t>ng</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55880"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10000"/>
                        </a:lnSpc>
                        <a:spcBef>
                          <a:spcPts val="0"/>
                        </a:spcBef>
                        <a:spcAft>
                          <a:spcPts val="0"/>
                        </a:spcAft>
                        <a:buNone/>
                      </a:pPr>
                      <a:r>
                        <a:rPr lang="en-US" sz="950" u="none" strike="noStrike" cap="none">
                          <a:solidFill>
                            <a:srgbClr val="524F54"/>
                          </a:solidFill>
                          <a:latin typeface="Arial"/>
                          <a:ea typeface="Arial"/>
                          <a:cs typeface="Arial"/>
                          <a:sym typeface="Arial"/>
                        </a:rPr>
                        <a:t>Sm</a:t>
                      </a:r>
                      <a:r>
                        <a:rPr lang="en-US" sz="950" u="none" strike="noStrike" cap="none">
                          <a:solidFill>
                            <a:srgbClr val="797777"/>
                          </a:solidFill>
                          <a:latin typeface="Arial"/>
                          <a:ea typeface="Arial"/>
                          <a:cs typeface="Arial"/>
                          <a:sym typeface="Arial"/>
                        </a:rPr>
                        <a:t>i </a:t>
                      </a:r>
                      <a:r>
                        <a:rPr lang="en-US" sz="950" u="none" strike="noStrike" cap="none">
                          <a:solidFill>
                            <a:srgbClr val="524F54"/>
                          </a:solidFill>
                          <a:latin typeface="Arial"/>
                          <a:ea typeface="Arial"/>
                          <a:cs typeface="Arial"/>
                          <a:sym typeface="Arial"/>
                        </a:rPr>
                        <a:t>on </a:t>
                      </a:r>
                      <a:r>
                        <a:rPr lang="en-US" sz="950" u="none" strike="noStrike" cap="none">
                          <a:solidFill>
                            <a:srgbClr val="646267"/>
                          </a:solidFill>
                          <a:latin typeface="Arial"/>
                          <a:ea typeface="Arial"/>
                          <a:cs typeface="Arial"/>
                          <a:sym typeface="Arial"/>
                        </a:rPr>
                        <a:t>Fras</a:t>
                      </a:r>
                      <a:r>
                        <a:rPr lang="en-US" sz="950" u="none" strike="noStrike" cap="none">
                          <a:solidFill>
                            <a:srgbClr val="77757A"/>
                          </a:solidFill>
                          <a:latin typeface="Arial"/>
                          <a:ea typeface="Arial"/>
                          <a:cs typeface="Arial"/>
                          <a:sym typeface="Arial"/>
                        </a:rPr>
                        <a:t>e</a:t>
                      </a:r>
                      <a:r>
                        <a:rPr lang="en-US" sz="950" u="none" strike="noStrike" cap="none">
                          <a:solidFill>
                            <a:srgbClr val="3D3B3F"/>
                          </a:solidFill>
                          <a:latin typeface="Arial"/>
                          <a:ea typeface="Arial"/>
                          <a:cs typeface="Arial"/>
                          <a:sym typeface="Arial"/>
                        </a:rPr>
                        <a:t>r</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67310"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816800">
                <a:tc>
                  <a:txBody>
                    <a:bodyPr/>
                    <a:lstStyle/>
                    <a:p>
                      <a:pPr marL="144145" marR="406400" lvl="0" indent="0" algn="l" rtl="0">
                        <a:lnSpc>
                          <a:spcPct val="114736"/>
                        </a:lnSpc>
                        <a:spcBef>
                          <a:spcPts val="0"/>
                        </a:spcBef>
                        <a:spcAft>
                          <a:spcPts val="0"/>
                        </a:spcAft>
                        <a:buNone/>
                      </a:pPr>
                      <a:r>
                        <a:rPr lang="en-US" sz="950" u="none" strike="noStrike" cap="none">
                          <a:solidFill>
                            <a:srgbClr val="646267"/>
                          </a:solidFill>
                          <a:latin typeface="Arial"/>
                          <a:ea typeface="Arial"/>
                          <a:cs typeface="Arial"/>
                          <a:sym typeface="Arial"/>
                        </a:rPr>
                        <a:t>B</a:t>
                      </a:r>
                      <a:r>
                        <a:rPr lang="en-US" sz="950" u="none" strike="noStrike" cap="none">
                          <a:solidFill>
                            <a:srgbClr val="524F54"/>
                          </a:solidFill>
                          <a:latin typeface="Arial"/>
                          <a:ea typeface="Arial"/>
                          <a:cs typeface="Arial"/>
                          <a:sym typeface="Arial"/>
                        </a:rPr>
                        <a:t>s</a:t>
                      </a:r>
                      <a:r>
                        <a:rPr lang="en-US" sz="950" u="none" strike="noStrike" cap="none">
                          <a:solidFill>
                            <a:srgbClr val="8C5B54"/>
                          </a:solidFill>
                          <a:latin typeface="Arial"/>
                          <a:ea typeface="Arial"/>
                          <a:cs typeface="Arial"/>
                          <a:sym typeface="Arial"/>
                        </a:rPr>
                        <a:t>i </a:t>
                      </a:r>
                      <a:r>
                        <a:rPr lang="en-US" sz="950" u="none" strike="noStrike" cap="none">
                          <a:solidFill>
                            <a:srgbClr val="797777"/>
                          </a:solidFill>
                          <a:latin typeface="Arial"/>
                          <a:ea typeface="Arial"/>
                          <a:cs typeface="Arial"/>
                          <a:sym typeface="Arial"/>
                        </a:rPr>
                        <a:t>h</a:t>
                      </a:r>
                      <a:r>
                        <a:rPr lang="en-US" sz="950" u="none" strike="noStrike" cap="none">
                          <a:solidFill>
                            <a:srgbClr val="524F54"/>
                          </a:solidFill>
                          <a:latin typeface="Arial"/>
                          <a:ea typeface="Arial"/>
                          <a:cs typeface="Arial"/>
                          <a:sym typeface="Arial"/>
                        </a:rPr>
                        <a:t>op's  </a:t>
                      </a:r>
                      <a:r>
                        <a:rPr lang="en-US" sz="950" u="none" strike="noStrike" cap="none">
                          <a:solidFill>
                            <a:srgbClr val="646267"/>
                          </a:solidFill>
                          <a:latin typeface="Arial"/>
                          <a:ea typeface="Arial"/>
                          <a:cs typeface="Arial"/>
                          <a:sym typeface="Arial"/>
                        </a:rPr>
                        <a:t>Br</a:t>
                      </a:r>
                      <a:r>
                        <a:rPr lang="en-US" sz="950" u="none" strike="noStrike" cap="none">
                          <a:solidFill>
                            <a:srgbClr val="77757A"/>
                          </a:solidFill>
                          <a:latin typeface="Arial"/>
                          <a:ea typeface="Arial"/>
                          <a:cs typeface="Arial"/>
                          <a:sym typeface="Arial"/>
                        </a:rPr>
                        <a:t>a</a:t>
                      </a:r>
                      <a:r>
                        <a:rPr lang="en-US" sz="950" u="none" strike="noStrike" cap="none">
                          <a:solidFill>
                            <a:srgbClr val="3D3B3F"/>
                          </a:solidFill>
                          <a:latin typeface="Arial"/>
                          <a:ea typeface="Arial"/>
                          <a:cs typeface="Arial"/>
                          <a:sym typeface="Arial"/>
                        </a:rPr>
                        <a:t>ndon</a:t>
                      </a:r>
                      <a:endParaRPr sz="950" u="none" strike="noStrike" cap="none">
                        <a:latin typeface="Arial"/>
                        <a:ea typeface="Arial"/>
                        <a:cs typeface="Arial"/>
                        <a:sym typeface="Arial"/>
                      </a:endParaRPr>
                    </a:p>
                    <a:p>
                      <a:pPr marL="144145" marR="0" lvl="0" indent="0" algn="l" rtl="0">
                        <a:lnSpc>
                          <a:spcPct val="100000"/>
                        </a:lnSpc>
                        <a:spcBef>
                          <a:spcPts val="20"/>
                        </a:spcBef>
                        <a:spcAft>
                          <a:spcPts val="0"/>
                        </a:spcAft>
                        <a:buNone/>
                      </a:pPr>
                      <a:r>
                        <a:rPr lang="en-US" sz="950" u="none" strike="noStrike" cap="none">
                          <a:solidFill>
                            <a:srgbClr val="646267"/>
                          </a:solidFill>
                          <a:latin typeface="Arial"/>
                          <a:ea typeface="Arial"/>
                          <a:cs typeface="Arial"/>
                          <a:sym typeface="Arial"/>
                        </a:rPr>
                        <a:t>Brock</a:t>
                      </a:r>
                      <a:endParaRPr sz="950" u="none" strike="noStrike" cap="none">
                        <a:latin typeface="Arial"/>
                        <a:ea typeface="Arial"/>
                        <a:cs typeface="Arial"/>
                        <a:sym typeface="Arial"/>
                      </a:endParaRPr>
                    </a:p>
                  </a:txBody>
                  <a:tcPr marL="0" marR="0" marT="3175" marB="0">
                    <a:lnL w="9525" cap="flat" cmpd="sng">
                      <a:solidFill>
                        <a:srgbClr val="000000"/>
                      </a:solidFill>
                      <a:prstDash val="solid"/>
                      <a:round/>
                      <a:headEnd type="none" w="sm" len="sm"/>
                      <a:tailEnd type="none" w="sm" len="sm"/>
                    </a:lnL>
                  </a:tcPr>
                </a:tc>
                <a:tc>
                  <a:txBody>
                    <a:bodyPr/>
                    <a:lstStyle/>
                    <a:p>
                      <a:pPr marL="0" marR="45720" lvl="0" indent="0" algn="r" rtl="0">
                        <a:lnSpc>
                          <a:spcPct val="101428"/>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p>
                      <a:pPr marL="0" marR="45085" lvl="0" indent="0" algn="r" rtl="0">
                        <a:lnSpc>
                          <a:spcPct val="10380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45720" lvl="0" indent="0" algn="r" rtl="0">
                        <a:lnSpc>
                          <a:spcPct val="108695"/>
                        </a:lnSpc>
                        <a:spcBef>
                          <a:spcPts val="0"/>
                        </a:spcBef>
                        <a:spcAft>
                          <a:spcPts val="0"/>
                        </a:spcAft>
                        <a:buNone/>
                      </a:pPr>
                      <a:r>
                        <a:rPr lang="en-US" sz="1150" u="none" strike="noStrike" cap="none">
                          <a:solidFill>
                            <a:srgbClr val="524F54"/>
                          </a:solidFill>
                          <a:latin typeface="Times New Roman"/>
                          <a:ea typeface="Times New Roman"/>
                          <a:cs typeface="Times New Roman"/>
                          <a:sym typeface="Times New Roman"/>
                        </a:rPr>
                        <a:t>3</a:t>
                      </a:r>
                      <a:endParaRPr sz="11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22225" lvl="0" indent="0" algn="l" rtl="0">
                        <a:lnSpc>
                          <a:spcPct val="116842"/>
                        </a:lnSpc>
                        <a:spcBef>
                          <a:spcPts val="0"/>
                        </a:spcBef>
                        <a:spcAft>
                          <a:spcPts val="0"/>
                        </a:spcAft>
                        <a:buNone/>
                      </a:pPr>
                      <a:r>
                        <a:rPr lang="en-US" sz="950" u="none" strike="noStrike" cap="none">
                          <a:solidFill>
                            <a:srgbClr val="524F54"/>
                          </a:solidFill>
                          <a:latin typeface="Arial"/>
                          <a:ea typeface="Arial"/>
                          <a:cs typeface="Arial"/>
                          <a:sym typeface="Arial"/>
                        </a:rPr>
                        <a:t>Lethbridge  Ma</a:t>
                      </a:r>
                      <a:r>
                        <a:rPr lang="en-US" sz="950" u="none" strike="noStrike" cap="none">
                          <a:solidFill>
                            <a:srgbClr val="656267"/>
                          </a:solidFill>
                          <a:latin typeface="Arial"/>
                          <a:ea typeface="Arial"/>
                          <a:cs typeface="Arial"/>
                          <a:sym typeface="Arial"/>
                        </a:rPr>
                        <a:t>n</a:t>
                      </a:r>
                      <a:r>
                        <a:rPr lang="en-US" sz="950" u="none" strike="noStrike" cap="none">
                          <a:solidFill>
                            <a:srgbClr val="524F54"/>
                          </a:solidFill>
                          <a:latin typeface="Arial"/>
                          <a:ea typeface="Arial"/>
                          <a:cs typeface="Arial"/>
                          <a:sym typeface="Arial"/>
                        </a:rPr>
                        <a:t>t</a:t>
                      </a:r>
                      <a:r>
                        <a:rPr lang="en-US" sz="950" u="none" strike="noStrike" cap="none">
                          <a:solidFill>
                            <a:srgbClr val="8C5B54"/>
                          </a:solidFill>
                          <a:latin typeface="Arial"/>
                          <a:ea typeface="Arial"/>
                          <a:cs typeface="Arial"/>
                          <a:sym typeface="Arial"/>
                        </a:rPr>
                        <a:t>i</a:t>
                      </a:r>
                      <a:r>
                        <a:rPr lang="en-US" sz="950" u="none" strike="noStrike" cap="none">
                          <a:solidFill>
                            <a:srgbClr val="524F54"/>
                          </a:solidFill>
                          <a:latin typeface="Arial"/>
                          <a:ea typeface="Arial"/>
                          <a:cs typeface="Arial"/>
                          <a:sym typeface="Arial"/>
                        </a:rPr>
                        <a:t>o</a:t>
                      </a:r>
                      <a:r>
                        <a:rPr lang="en-US" sz="950" u="none" strike="noStrike" cap="none">
                          <a:solidFill>
                            <a:srgbClr val="797777"/>
                          </a:solidFill>
                          <a:latin typeface="Arial"/>
                          <a:ea typeface="Arial"/>
                          <a:cs typeface="Arial"/>
                          <a:sym typeface="Arial"/>
                        </a:rPr>
                        <a:t>b</a:t>
                      </a:r>
                      <a:r>
                        <a:rPr lang="en-US" sz="950" u="none" strike="noStrike" cap="none">
                          <a:solidFill>
                            <a:srgbClr val="524F54"/>
                          </a:solidFill>
                          <a:latin typeface="Arial"/>
                          <a:ea typeface="Arial"/>
                          <a:cs typeface="Arial"/>
                          <a:sym typeface="Arial"/>
                        </a:rPr>
                        <a:t>a</a:t>
                      </a:r>
                      <a:endParaRPr sz="950" u="none" strike="noStrike" cap="none">
                        <a:latin typeface="Arial"/>
                        <a:ea typeface="Arial"/>
                        <a:cs typeface="Arial"/>
                        <a:sym typeface="Arial"/>
                      </a:endParaRPr>
                    </a:p>
                    <a:p>
                      <a:pPr marL="140970" marR="0" lvl="0" indent="0" algn="l" rtl="0">
                        <a:lnSpc>
                          <a:spcPct val="115789"/>
                        </a:lnSpc>
                        <a:spcBef>
                          <a:spcPts val="70"/>
                        </a:spcBef>
                        <a:spcAft>
                          <a:spcPts val="0"/>
                        </a:spcAft>
                        <a:buNone/>
                      </a:pPr>
                      <a:r>
                        <a:rPr lang="en-US" sz="950" u="none" strike="noStrike" cap="none">
                          <a:solidFill>
                            <a:srgbClr val="524F54"/>
                          </a:solidFill>
                          <a:latin typeface="Arial"/>
                          <a:ea typeface="Arial"/>
                          <a:cs typeface="Arial"/>
                          <a:sym typeface="Arial"/>
                        </a:rPr>
                        <a:t>Mc</a:t>
                      </a:r>
                      <a:r>
                        <a:rPr lang="en-US" sz="950" u="none" strike="noStrike" cap="none">
                          <a:solidFill>
                            <a:srgbClr val="656267"/>
                          </a:solidFill>
                          <a:latin typeface="Arial"/>
                          <a:ea typeface="Arial"/>
                          <a:cs typeface="Arial"/>
                          <a:sym typeface="Arial"/>
                        </a:rPr>
                        <a:t>G</a:t>
                      </a:r>
                      <a:r>
                        <a:rPr lang="en-US" sz="950" u="none" strike="noStrike" cap="none">
                          <a:solidFill>
                            <a:srgbClr val="8C5B54"/>
                          </a:solidFill>
                          <a:latin typeface="Arial"/>
                          <a:ea typeface="Arial"/>
                          <a:cs typeface="Arial"/>
                          <a:sym typeface="Arial"/>
                        </a:rPr>
                        <a:t>i</a:t>
                      </a:r>
                      <a:r>
                        <a:rPr lang="en-US" sz="950" u="none" strike="noStrike" cap="none">
                          <a:solidFill>
                            <a:srgbClr val="524F54"/>
                          </a:solidFill>
                          <a:latin typeface="Arial"/>
                          <a:ea typeface="Arial"/>
                          <a:cs typeface="Arial"/>
                          <a:sym typeface="Arial"/>
                        </a:rPr>
                        <a:t>ll</a:t>
                      </a:r>
                      <a:endParaRPr sz="950" u="none" strike="noStrike" cap="none">
                        <a:latin typeface="Arial"/>
                        <a:ea typeface="Arial"/>
                        <a:cs typeface="Arial"/>
                        <a:sym typeface="Arial"/>
                      </a:endParaRPr>
                    </a:p>
                  </a:txBody>
                  <a:tcPr marL="0" marR="0" marT="1275" marB="0">
                    <a:lnL w="9525" cap="flat" cmpd="sng">
                      <a:solidFill>
                        <a:srgbClr val="4F4B4F"/>
                      </a:solidFill>
                      <a:prstDash val="solid"/>
                      <a:round/>
                      <a:headEnd type="none" w="sm" len="sm"/>
                      <a:tailEnd type="none" w="sm" len="sm"/>
                    </a:lnL>
                  </a:tcPr>
                </a:tc>
                <a:tc gridSpan="2">
                  <a:txBody>
                    <a:bodyPr/>
                    <a:lstStyle/>
                    <a:p>
                      <a:pPr marL="0" marR="60960" lvl="0" indent="0" algn="r" rtl="0">
                        <a:lnSpc>
                          <a:spcPct val="10238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59055" lvl="0" indent="0" algn="r" rtl="0">
                        <a:lnSpc>
                          <a:spcPct val="109523"/>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9</a:t>
                      </a:r>
                      <a:endParaRPr sz="1050" u="none" strike="noStrike" cap="none">
                        <a:latin typeface="Times New Roman"/>
                        <a:ea typeface="Times New Roman"/>
                        <a:cs typeface="Times New Roman"/>
                        <a:sym typeface="Times New Roman"/>
                      </a:endParaRPr>
                    </a:p>
                    <a:p>
                      <a:pPr marL="0" marR="50800" lvl="0" indent="0" algn="r" rtl="0">
                        <a:lnSpc>
                          <a:spcPct val="107272"/>
                        </a:lnSpc>
                        <a:spcBef>
                          <a:spcPts val="0"/>
                        </a:spcBef>
                        <a:spcAft>
                          <a:spcPts val="0"/>
                        </a:spcAft>
                        <a:buNone/>
                      </a:pPr>
                      <a:r>
                        <a:rPr lang="en-US" sz="1100" u="none" strike="noStrike" cap="none">
                          <a:solidFill>
                            <a:srgbClr val="656267"/>
                          </a:solidFill>
                          <a:latin typeface="Arial"/>
                          <a:ea typeface="Arial"/>
                          <a:cs typeface="Arial"/>
                          <a:sym typeface="Arial"/>
                        </a:rPr>
                        <a:t>B</a:t>
                      </a:r>
                      <a:endParaRPr sz="1100" u="none" strike="noStrike" cap="none">
                        <a:latin typeface="Arial"/>
                        <a:ea typeface="Arial"/>
                        <a:cs typeface="Arial"/>
                        <a:sym typeface="Arial"/>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10526"/>
                        </a:lnSpc>
                        <a:spcBef>
                          <a:spcPts val="0"/>
                        </a:spcBef>
                        <a:spcAft>
                          <a:spcPts val="0"/>
                        </a:spcAft>
                        <a:buNone/>
                      </a:pPr>
                      <a:r>
                        <a:rPr lang="en-US" sz="950" u="none" strike="noStrike" cap="none">
                          <a:solidFill>
                            <a:srgbClr val="524F54"/>
                          </a:solidFill>
                          <a:latin typeface="Arial"/>
                          <a:ea typeface="Arial"/>
                          <a:cs typeface="Arial"/>
                          <a:sym typeface="Arial"/>
                        </a:rPr>
                        <a:t>O</a:t>
                      </a:r>
                      <a:r>
                        <a:rPr lang="en-US" sz="950" u="none" strike="noStrike" cap="none">
                          <a:solidFill>
                            <a:srgbClr val="797777"/>
                          </a:solidFill>
                          <a:latin typeface="Arial"/>
                          <a:ea typeface="Arial"/>
                          <a:cs typeface="Arial"/>
                          <a:sym typeface="Arial"/>
                        </a:rPr>
                        <a:t>t</a:t>
                      </a:r>
                      <a:r>
                        <a:rPr lang="en-US" sz="950" u="none" strike="noStrike" cap="none">
                          <a:solidFill>
                            <a:srgbClr val="3D3B3F"/>
                          </a:solidFill>
                          <a:latin typeface="Arial"/>
                          <a:ea typeface="Arial"/>
                          <a:cs typeface="Arial"/>
                          <a:sym typeface="Arial"/>
                        </a:rPr>
                        <a:t>t</a:t>
                      </a:r>
                      <a:r>
                        <a:rPr lang="en-US" sz="950" u="none" strike="noStrike" cap="none">
                          <a:solidFill>
                            <a:srgbClr val="646267"/>
                          </a:solidFill>
                          <a:latin typeface="Arial"/>
                          <a:ea typeface="Arial"/>
                          <a:cs typeface="Arial"/>
                          <a:sym typeface="Arial"/>
                        </a:rPr>
                        <a:t>awa</a:t>
                      </a:r>
                      <a:endParaRPr sz="950" u="none" strike="noStrike" cap="none">
                        <a:latin typeface="Arial"/>
                        <a:ea typeface="Arial"/>
                        <a:cs typeface="Arial"/>
                        <a:sym typeface="Arial"/>
                      </a:endParaRPr>
                    </a:p>
                    <a:p>
                      <a:pPr marL="119379" marR="0" lvl="0" indent="0" algn="l" rtl="0">
                        <a:lnSpc>
                          <a:spcPct val="116315"/>
                        </a:lnSpc>
                        <a:spcBef>
                          <a:spcPts val="0"/>
                        </a:spcBef>
                        <a:spcAft>
                          <a:spcPts val="0"/>
                        </a:spcAft>
                        <a:buNone/>
                      </a:pPr>
                      <a:r>
                        <a:rPr lang="en-US" sz="950" u="none" strike="noStrike" cap="none">
                          <a:solidFill>
                            <a:srgbClr val="646267"/>
                          </a:solidFill>
                          <a:latin typeface="Arial"/>
                          <a:ea typeface="Arial"/>
                          <a:cs typeface="Arial"/>
                          <a:sym typeface="Arial"/>
                        </a:rPr>
                        <a:t>P</a:t>
                      </a:r>
                      <a:r>
                        <a:rPr lang="en-US" sz="950" u="none" strike="noStrike" cap="none">
                          <a:solidFill>
                            <a:srgbClr val="3D3B3F"/>
                          </a:solidFill>
                          <a:latin typeface="Arial"/>
                          <a:ea typeface="Arial"/>
                          <a:cs typeface="Arial"/>
                          <a:sym typeface="Arial"/>
                        </a:rPr>
                        <a:t>r</a:t>
                      </a:r>
                      <a:r>
                        <a:rPr lang="en-US" sz="950" u="none" strike="noStrike" cap="none">
                          <a:solidFill>
                            <a:srgbClr val="8C5B54"/>
                          </a:solidFill>
                          <a:latin typeface="Arial"/>
                          <a:ea typeface="Arial"/>
                          <a:cs typeface="Arial"/>
                          <a:sym typeface="Arial"/>
                        </a:rPr>
                        <a:t>i</a:t>
                      </a:r>
                      <a:r>
                        <a:rPr lang="en-US" sz="950" u="none" strike="noStrike" cap="none">
                          <a:solidFill>
                            <a:srgbClr val="3D3B3F"/>
                          </a:solidFill>
                          <a:latin typeface="Arial"/>
                          <a:ea typeface="Arial"/>
                          <a:cs typeface="Arial"/>
                          <a:sym typeface="Arial"/>
                        </a:rPr>
                        <a:t>n</a:t>
                      </a:r>
                      <a:r>
                        <a:rPr lang="en-US" sz="950" u="none" strike="noStrike" cap="none">
                          <a:solidFill>
                            <a:srgbClr val="646267"/>
                          </a:solidFill>
                          <a:latin typeface="Arial"/>
                          <a:ea typeface="Arial"/>
                          <a:cs typeface="Arial"/>
                          <a:sym typeface="Arial"/>
                        </a:rPr>
                        <a:t>ce Edward </a:t>
                      </a:r>
                      <a:r>
                        <a:rPr lang="en-US" sz="950" u="none" strike="noStrike" cap="none">
                          <a:solidFill>
                            <a:srgbClr val="3F4D8C"/>
                          </a:solidFill>
                          <a:latin typeface="Arial"/>
                          <a:ea typeface="Arial"/>
                          <a:cs typeface="Arial"/>
                          <a:sym typeface="Arial"/>
                        </a:rPr>
                        <a:t>I</a:t>
                      </a:r>
                      <a:r>
                        <a:rPr lang="en-US" sz="950" u="none" strike="noStrike" cap="none">
                          <a:solidFill>
                            <a:srgbClr val="524F54"/>
                          </a:solidFill>
                          <a:latin typeface="Arial"/>
                          <a:ea typeface="Arial"/>
                          <a:cs typeface="Arial"/>
                          <a:sym typeface="Arial"/>
                        </a:rPr>
                        <a:t>sa</a:t>
                      </a:r>
                      <a:r>
                        <a:rPr lang="en-US" sz="950" u="none" strike="noStrike" cap="none">
                          <a:solidFill>
                            <a:srgbClr val="8A493B"/>
                          </a:solidFill>
                          <a:latin typeface="Arial"/>
                          <a:ea typeface="Arial"/>
                          <a:cs typeface="Arial"/>
                          <a:sym typeface="Arial"/>
                        </a:rPr>
                        <a:t>l </a:t>
                      </a:r>
                      <a:r>
                        <a:rPr lang="en-US" sz="950" u="none" strike="noStrike" cap="none">
                          <a:solidFill>
                            <a:srgbClr val="797777"/>
                          </a:solidFill>
                          <a:latin typeface="Arial"/>
                          <a:ea typeface="Arial"/>
                          <a:cs typeface="Arial"/>
                          <a:sym typeface="Arial"/>
                        </a:rPr>
                        <a:t>n</a:t>
                      </a:r>
                      <a:r>
                        <a:rPr lang="en-US" sz="950" u="none" strike="noStrike" cap="none">
                          <a:solidFill>
                            <a:srgbClr val="524F54"/>
                          </a:solidFill>
                          <a:latin typeface="Arial"/>
                          <a:ea typeface="Arial"/>
                          <a:cs typeface="Arial"/>
                          <a:sym typeface="Arial"/>
                        </a:rPr>
                        <a:t>d</a:t>
                      </a:r>
                      <a:endParaRPr sz="950" u="none" strike="noStrike" cap="none">
                        <a:latin typeface="Arial"/>
                        <a:ea typeface="Arial"/>
                        <a:cs typeface="Arial"/>
                        <a:sym typeface="Arial"/>
                      </a:endParaRPr>
                    </a:p>
                    <a:p>
                      <a:pPr marL="119379" marR="0" lvl="0" indent="0" algn="l" rtl="0">
                        <a:lnSpc>
                          <a:spcPct val="100000"/>
                        </a:lnSpc>
                        <a:spcBef>
                          <a:spcPts val="95"/>
                        </a:spcBef>
                        <a:spcAft>
                          <a:spcPts val="0"/>
                        </a:spcAft>
                        <a:buNone/>
                      </a:pPr>
                      <a:r>
                        <a:rPr lang="en-US" sz="950" u="none" strike="noStrike" cap="none">
                          <a:solidFill>
                            <a:srgbClr val="524F54"/>
                          </a:solidFill>
                          <a:latin typeface="Arial"/>
                          <a:ea typeface="Arial"/>
                          <a:cs typeface="Arial"/>
                          <a:sym typeface="Arial"/>
                        </a:rPr>
                        <a:t>Qu</a:t>
                      </a:r>
                      <a:r>
                        <a:rPr lang="en-US" sz="950" u="none" strike="noStrike" cap="none">
                          <a:solidFill>
                            <a:srgbClr val="656267"/>
                          </a:solidFill>
                          <a:latin typeface="Arial"/>
                          <a:ea typeface="Arial"/>
                          <a:cs typeface="Arial"/>
                          <a:sym typeface="Arial"/>
                        </a:rPr>
                        <a:t>e</a:t>
                      </a:r>
                      <a:r>
                        <a:rPr lang="en-US" sz="950" u="none" strike="noStrike" cap="none">
                          <a:solidFill>
                            <a:srgbClr val="797777"/>
                          </a:solidFill>
                          <a:latin typeface="Arial"/>
                          <a:ea typeface="Arial"/>
                          <a:cs typeface="Arial"/>
                          <a:sym typeface="Arial"/>
                        </a:rPr>
                        <a:t>b</a:t>
                      </a:r>
                      <a:r>
                        <a:rPr lang="en-US" sz="950" u="none" strike="noStrike" cap="none">
                          <a:solidFill>
                            <a:srgbClr val="524F54"/>
                          </a:solidFill>
                          <a:latin typeface="Arial"/>
                          <a:ea typeface="Arial"/>
                          <a:cs typeface="Arial"/>
                          <a:sym typeface="Arial"/>
                        </a:rPr>
                        <a:t>ec</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66675"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55880" lvl="0" indent="0" algn="r" rtl="0">
                        <a:lnSpc>
                          <a:spcPct val="10238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p>
                      <a:pPr marL="0" marR="67310" lvl="0" indent="0" algn="r" rtl="0">
                        <a:lnSpc>
                          <a:spcPct val="106250"/>
                        </a:lnSpc>
                        <a:spcBef>
                          <a:spcPts val="0"/>
                        </a:spcBef>
                        <a:spcAft>
                          <a:spcPts val="0"/>
                        </a:spcAft>
                        <a:buNone/>
                      </a:pPr>
                      <a:r>
                        <a:rPr lang="en-US" sz="1200" u="none" strike="noStrike" cap="none">
                          <a:solidFill>
                            <a:srgbClr val="646267"/>
                          </a:solidFill>
                          <a:latin typeface="Times New Roman"/>
                          <a:ea typeface="Times New Roman"/>
                          <a:cs typeface="Times New Roman"/>
                          <a:sym typeface="Times New Roman"/>
                        </a:rPr>
                        <a:t>7</a:t>
                      </a:r>
                      <a:endParaRPr sz="120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238759" lvl="0" indent="0" algn="l" rtl="0">
                        <a:lnSpc>
                          <a:spcPct val="112631"/>
                        </a:lnSpc>
                        <a:spcBef>
                          <a:spcPts val="0"/>
                        </a:spcBef>
                        <a:spcAft>
                          <a:spcPts val="0"/>
                        </a:spcAft>
                        <a:buNone/>
                      </a:pPr>
                      <a:r>
                        <a:rPr lang="en-US" sz="950" u="none" strike="noStrike" cap="none">
                          <a:solidFill>
                            <a:srgbClr val="524F54"/>
                          </a:solidFill>
                          <a:latin typeface="Arial"/>
                          <a:ea typeface="Arial"/>
                          <a:cs typeface="Arial"/>
                          <a:sym typeface="Arial"/>
                        </a:rPr>
                        <a:t>St. </a:t>
                      </a:r>
                      <a:r>
                        <a:rPr lang="en-US" sz="950" u="none" strike="noStrike" cap="none">
                          <a:solidFill>
                            <a:srgbClr val="646267"/>
                          </a:solidFill>
                          <a:latin typeface="Arial"/>
                          <a:ea typeface="Arial"/>
                          <a:cs typeface="Arial"/>
                          <a:sym typeface="Arial"/>
                        </a:rPr>
                        <a:t>Fr</a:t>
                      </a:r>
                      <a:r>
                        <a:rPr lang="en-US" sz="950" u="none" strike="noStrike" cap="none">
                          <a:solidFill>
                            <a:srgbClr val="77757A"/>
                          </a:solidFill>
                          <a:latin typeface="Arial"/>
                          <a:ea typeface="Arial"/>
                          <a:cs typeface="Arial"/>
                          <a:sym typeface="Arial"/>
                        </a:rPr>
                        <a:t>a</a:t>
                      </a:r>
                      <a:r>
                        <a:rPr lang="en-US" sz="950" u="none" strike="noStrike" cap="none">
                          <a:solidFill>
                            <a:srgbClr val="3D3B3F"/>
                          </a:solidFill>
                          <a:latin typeface="Arial"/>
                          <a:ea typeface="Arial"/>
                          <a:cs typeface="Arial"/>
                          <a:sym typeface="Arial"/>
                        </a:rPr>
                        <a:t>ncis </a:t>
                      </a:r>
                      <a:r>
                        <a:rPr lang="en-US" sz="950" u="none" strike="noStrike" cap="none">
                          <a:solidFill>
                            <a:srgbClr val="524F54"/>
                          </a:solidFill>
                          <a:latin typeface="Arial"/>
                          <a:ea typeface="Arial"/>
                          <a:cs typeface="Arial"/>
                          <a:sym typeface="Arial"/>
                        </a:rPr>
                        <a:t>Xa</a:t>
                      </a:r>
                      <a:r>
                        <a:rPr lang="en-US" sz="950" u="none" strike="noStrike" cap="none">
                          <a:solidFill>
                            <a:srgbClr val="656267"/>
                          </a:solidFill>
                          <a:latin typeface="Arial"/>
                          <a:ea typeface="Arial"/>
                          <a:cs typeface="Arial"/>
                          <a:sym typeface="Arial"/>
                        </a:rPr>
                        <a:t>v</a:t>
                      </a:r>
                      <a:r>
                        <a:rPr lang="en-US" sz="950" u="none" strike="noStrike" cap="none">
                          <a:solidFill>
                            <a:srgbClr val="524F54"/>
                          </a:solidFill>
                          <a:latin typeface="Arial"/>
                          <a:ea typeface="Arial"/>
                          <a:cs typeface="Arial"/>
                          <a:sym typeface="Arial"/>
                        </a:rPr>
                        <a:t>e</a:t>
                      </a:r>
                      <a:r>
                        <a:rPr lang="en-US" sz="950" u="none" strike="noStrike" cap="none">
                          <a:solidFill>
                            <a:srgbClr val="8C5B54"/>
                          </a:solidFill>
                          <a:latin typeface="Arial"/>
                          <a:ea typeface="Arial"/>
                          <a:cs typeface="Arial"/>
                          <a:sym typeface="Arial"/>
                        </a:rPr>
                        <a:t>i </a:t>
                      </a:r>
                      <a:r>
                        <a:rPr lang="en-US" sz="950" u="none" strike="noStrike" cap="none">
                          <a:solidFill>
                            <a:srgbClr val="797777"/>
                          </a:solidFill>
                          <a:latin typeface="Arial"/>
                          <a:ea typeface="Arial"/>
                          <a:cs typeface="Arial"/>
                          <a:sym typeface="Arial"/>
                        </a:rPr>
                        <a:t>r  </a:t>
                      </a:r>
                      <a:r>
                        <a:rPr lang="en-US" sz="950" u="none" strike="noStrike" cap="none">
                          <a:solidFill>
                            <a:srgbClr val="524F54"/>
                          </a:solidFill>
                          <a:latin typeface="Arial"/>
                          <a:ea typeface="Arial"/>
                          <a:cs typeface="Arial"/>
                          <a:sym typeface="Arial"/>
                        </a:rPr>
                        <a:t>St. </a:t>
                      </a:r>
                      <a:r>
                        <a:rPr lang="en-US" sz="950" u="none" strike="noStrike" cap="none">
                          <a:solidFill>
                            <a:srgbClr val="646267"/>
                          </a:solidFill>
                          <a:latin typeface="Arial"/>
                          <a:ea typeface="Arial"/>
                          <a:cs typeface="Arial"/>
                          <a:sym typeface="Arial"/>
                        </a:rPr>
                        <a:t>M</a:t>
                      </a:r>
                      <a:r>
                        <a:rPr lang="en-US" sz="950" u="none" strike="noStrike" cap="none">
                          <a:solidFill>
                            <a:srgbClr val="77757A"/>
                          </a:solidFill>
                          <a:latin typeface="Arial"/>
                          <a:ea typeface="Arial"/>
                          <a:cs typeface="Arial"/>
                          <a:sym typeface="Arial"/>
                        </a:rPr>
                        <a:t>a</a:t>
                      </a:r>
                      <a:r>
                        <a:rPr lang="en-US" sz="950" u="none" strike="noStrike" cap="none">
                          <a:solidFill>
                            <a:srgbClr val="3D3B3F"/>
                          </a:solidFill>
                          <a:latin typeface="Arial"/>
                          <a:ea typeface="Arial"/>
                          <a:cs typeface="Arial"/>
                          <a:sym typeface="Arial"/>
                        </a:rPr>
                        <a:t>r</a:t>
                      </a:r>
                      <a:r>
                        <a:rPr lang="en-US" sz="950" u="none" strike="noStrike" cap="none">
                          <a:solidFill>
                            <a:srgbClr val="646267"/>
                          </a:solidFill>
                          <a:latin typeface="Arial"/>
                          <a:ea typeface="Arial"/>
                          <a:cs typeface="Arial"/>
                          <a:sym typeface="Arial"/>
                        </a:rPr>
                        <a:t>y's</a:t>
                      </a:r>
                      <a:endParaRPr sz="950" u="none" strike="noStrike" cap="none">
                        <a:latin typeface="Arial"/>
                        <a:ea typeface="Arial"/>
                        <a:cs typeface="Arial"/>
                        <a:sym typeface="Arial"/>
                      </a:endParaRPr>
                    </a:p>
                    <a:p>
                      <a:pPr marL="121920" marR="0" lvl="0" indent="0" algn="l" rtl="0">
                        <a:lnSpc>
                          <a:spcPct val="100000"/>
                        </a:lnSpc>
                        <a:spcBef>
                          <a:spcPts val="70"/>
                        </a:spcBef>
                        <a:spcAft>
                          <a:spcPts val="0"/>
                        </a:spcAft>
                        <a:buNone/>
                      </a:pPr>
                      <a:r>
                        <a:rPr lang="en-US" sz="950" u="none" strike="noStrike" cap="none">
                          <a:solidFill>
                            <a:srgbClr val="524F54"/>
                          </a:solidFill>
                          <a:latin typeface="Arial"/>
                          <a:ea typeface="Arial"/>
                          <a:cs typeface="Arial"/>
                          <a:sym typeface="Arial"/>
                        </a:rPr>
                        <a:t>St. Thomas</a:t>
                      </a:r>
                      <a:endParaRPr sz="950" u="none" strike="noStrike" cap="none">
                        <a:latin typeface="Arial"/>
                        <a:ea typeface="Arial"/>
                        <a:cs typeface="Arial"/>
                        <a:sym typeface="Arial"/>
                      </a:endParaRPr>
                    </a:p>
                  </a:txBody>
                  <a:tcPr marL="0" marR="0" marT="5075"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56514" lvl="0" indent="0" algn="r" rtl="0">
                        <a:lnSpc>
                          <a:spcPct val="10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p>
                      <a:pPr marL="0" marR="67310" lvl="0" indent="0" algn="r" rtl="0">
                        <a:lnSpc>
                          <a:spcPct val="10238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68580" lvl="0" indent="0" algn="r" rtl="0">
                        <a:lnSpc>
                          <a:spcPct val="106250"/>
                        </a:lnSpc>
                        <a:spcBef>
                          <a:spcPts val="0"/>
                        </a:spcBef>
                        <a:spcAft>
                          <a:spcPts val="0"/>
                        </a:spcAft>
                        <a:buNone/>
                      </a:pPr>
                      <a:r>
                        <a:rPr lang="en-US" sz="1200" u="none" strike="noStrike" cap="none">
                          <a:solidFill>
                            <a:srgbClr val="646267"/>
                          </a:solidFill>
                          <a:latin typeface="Times New Roman"/>
                          <a:ea typeface="Times New Roman"/>
                          <a:cs typeface="Times New Roman"/>
                          <a:sym typeface="Times New Roman"/>
                        </a:rPr>
                        <a:t>7</a:t>
                      </a:r>
                      <a:endParaRPr sz="120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66625">
                <a:tc>
                  <a:txBody>
                    <a:bodyPr/>
                    <a:lstStyle/>
                    <a:p>
                      <a:pPr marL="144145" marR="0" lvl="0" indent="0" algn="l" rtl="0">
                        <a:lnSpc>
                          <a:spcPct val="107263"/>
                        </a:lnSpc>
                        <a:spcBef>
                          <a:spcPts val="0"/>
                        </a:spcBef>
                        <a:spcAft>
                          <a:spcPts val="0"/>
                        </a:spcAft>
                        <a:buNone/>
                      </a:pPr>
                      <a:r>
                        <a:rPr lang="en-US" sz="950" u="none" strike="noStrike" cap="none">
                          <a:solidFill>
                            <a:srgbClr val="524F54"/>
                          </a:solidFill>
                          <a:latin typeface="Arial"/>
                          <a:ea typeface="Arial"/>
                          <a:cs typeface="Arial"/>
                          <a:sym typeface="Arial"/>
                        </a:rPr>
                        <a:t>Ca</a:t>
                      </a:r>
                      <a:r>
                        <a:rPr lang="en-US" sz="950" u="none" strike="noStrike" cap="none">
                          <a:solidFill>
                            <a:srgbClr val="8A493B"/>
                          </a:solidFill>
                          <a:latin typeface="Arial"/>
                          <a:ea typeface="Arial"/>
                          <a:cs typeface="Arial"/>
                          <a:sym typeface="Arial"/>
                        </a:rPr>
                        <a:t>l</a:t>
                      </a:r>
                      <a:r>
                        <a:rPr lang="en-US" sz="950" u="none" strike="noStrike" cap="none">
                          <a:solidFill>
                            <a:srgbClr val="524F54"/>
                          </a:solidFill>
                          <a:latin typeface="Arial"/>
                          <a:ea typeface="Arial"/>
                          <a:cs typeface="Arial"/>
                          <a:sym typeface="Arial"/>
                        </a:rPr>
                        <a:t>gary</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45085" lvl="0" indent="0" algn="r" rtl="0">
                        <a:lnSpc>
                          <a:spcPct val="97047"/>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07263"/>
                        </a:lnSpc>
                        <a:spcBef>
                          <a:spcPts val="0"/>
                        </a:spcBef>
                        <a:spcAft>
                          <a:spcPts val="0"/>
                        </a:spcAft>
                        <a:buNone/>
                      </a:pPr>
                      <a:r>
                        <a:rPr lang="en-US" sz="950" u="none" strike="noStrike" cap="none">
                          <a:solidFill>
                            <a:srgbClr val="524F54"/>
                          </a:solidFill>
                          <a:latin typeface="Arial"/>
                          <a:ea typeface="Arial"/>
                          <a:cs typeface="Arial"/>
                          <a:sym typeface="Arial"/>
                        </a:rPr>
                        <a:t>McMaster</a:t>
                      </a:r>
                      <a:endParaRPr sz="950" u="none" strike="noStrike" cap="none">
                        <a:latin typeface="Arial"/>
                        <a:ea typeface="Arial"/>
                        <a:cs typeface="Arial"/>
                        <a:sym typeface="Arial"/>
                      </a:endParaRPr>
                    </a:p>
                  </a:txBody>
                  <a:tcPr marL="0" marR="0" marT="0" marB="0">
                    <a:lnL w="9525" cap="flat" cmpd="sng">
                      <a:solidFill>
                        <a:srgbClr val="4F4B4F"/>
                      </a:solidFill>
                      <a:prstDash val="solid"/>
                      <a:round/>
                      <a:headEnd type="none" w="sm" len="sm"/>
                      <a:tailEnd type="none" w="sm" len="sm"/>
                    </a:lnL>
                  </a:tcPr>
                </a:tc>
                <a:tc gridSpan="2">
                  <a:txBody>
                    <a:bodyPr/>
                    <a:lstStyle/>
                    <a:p>
                      <a:pPr marL="0" marR="60960" lvl="0" indent="0" algn="r" rtl="0">
                        <a:lnSpc>
                          <a:spcPct val="97047"/>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07263"/>
                        </a:lnSpc>
                        <a:spcBef>
                          <a:spcPts val="0"/>
                        </a:spcBef>
                        <a:spcAft>
                          <a:spcPts val="0"/>
                        </a:spcAft>
                        <a:buNone/>
                      </a:pPr>
                      <a:r>
                        <a:rPr lang="en-US" sz="950" b="1" u="none" strike="noStrike" cap="none">
                          <a:solidFill>
                            <a:srgbClr val="524F54"/>
                          </a:solidFill>
                          <a:latin typeface="Arial"/>
                          <a:ea typeface="Arial"/>
                          <a:cs typeface="Arial"/>
                          <a:sym typeface="Arial"/>
                        </a:rPr>
                        <a:t>Que</a:t>
                      </a:r>
                      <a:r>
                        <a:rPr lang="en-US" sz="950" b="1" u="none" strike="noStrike" cap="none">
                          <a:solidFill>
                            <a:srgbClr val="656267"/>
                          </a:solidFill>
                          <a:latin typeface="Arial"/>
                          <a:ea typeface="Arial"/>
                          <a:cs typeface="Arial"/>
                          <a:sym typeface="Arial"/>
                        </a:rPr>
                        <a:t>en</a:t>
                      </a:r>
                      <a:r>
                        <a:rPr lang="en-US" sz="950" b="1" u="none" strike="noStrike" cap="none">
                          <a:solidFill>
                            <a:srgbClr val="797777"/>
                          </a:solidFill>
                          <a:latin typeface="Arial"/>
                          <a:ea typeface="Arial"/>
                          <a:cs typeface="Arial"/>
                          <a:sym typeface="Arial"/>
                        </a:rPr>
                        <a:t>'</a:t>
                      </a:r>
                      <a:r>
                        <a:rPr lang="en-US" sz="950" b="1" u="none" strike="noStrike" cap="none">
                          <a:solidFill>
                            <a:srgbClr val="524F54"/>
                          </a:solidFill>
                          <a:latin typeface="Arial"/>
                          <a:ea typeface="Arial"/>
                          <a:cs typeface="Arial"/>
                          <a:sym typeface="Arial"/>
                        </a:rPr>
                        <a:t>s</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66675" lvl="0" indent="0" algn="r" rtl="0">
                        <a:lnSpc>
                          <a:spcPct val="97047"/>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07263"/>
                        </a:lnSpc>
                        <a:spcBef>
                          <a:spcPts val="0"/>
                        </a:spcBef>
                        <a:spcAft>
                          <a:spcPts val="0"/>
                        </a:spcAft>
                        <a:buNone/>
                      </a:pPr>
                      <a:r>
                        <a:rPr lang="en-US" sz="950" u="none" strike="noStrike" cap="none">
                          <a:solidFill>
                            <a:srgbClr val="524F54"/>
                          </a:solidFill>
                          <a:latin typeface="Arial"/>
                          <a:ea typeface="Arial"/>
                          <a:cs typeface="Arial"/>
                          <a:sym typeface="Arial"/>
                        </a:rPr>
                        <a:t>Ste-Anne</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67310" lvl="0" indent="0" algn="r" rtl="0">
                        <a:lnSpc>
                          <a:spcPct val="97047"/>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343050">
                <a:tc>
                  <a:txBody>
                    <a:bodyPr/>
                    <a:lstStyle/>
                    <a:p>
                      <a:pPr marL="144145" marR="0" lvl="0" indent="0" algn="l" rtl="0">
                        <a:lnSpc>
                          <a:spcPct val="110000"/>
                        </a:lnSpc>
                        <a:spcBef>
                          <a:spcPts val="0"/>
                        </a:spcBef>
                        <a:spcAft>
                          <a:spcPts val="0"/>
                        </a:spcAft>
                        <a:buNone/>
                      </a:pPr>
                      <a:r>
                        <a:rPr lang="en-US" sz="950" u="none" strike="noStrike" cap="none">
                          <a:solidFill>
                            <a:srgbClr val="524F54"/>
                          </a:solidFill>
                          <a:latin typeface="Arial"/>
                          <a:ea typeface="Arial"/>
                          <a:cs typeface="Arial"/>
                          <a:sym typeface="Arial"/>
                        </a:rPr>
                        <a:t>Cape </a:t>
                      </a:r>
                      <a:r>
                        <a:rPr lang="en-US" sz="950" u="none" strike="noStrike" cap="none">
                          <a:solidFill>
                            <a:srgbClr val="646267"/>
                          </a:solidFill>
                          <a:latin typeface="Arial"/>
                          <a:ea typeface="Arial"/>
                          <a:cs typeface="Arial"/>
                          <a:sym typeface="Arial"/>
                        </a:rPr>
                        <a:t>Bret</a:t>
                      </a:r>
                      <a:r>
                        <a:rPr lang="en-US" sz="950" u="none" strike="noStrike" cap="none">
                          <a:solidFill>
                            <a:srgbClr val="77757A"/>
                          </a:solidFill>
                          <a:latin typeface="Arial"/>
                          <a:ea typeface="Arial"/>
                          <a:cs typeface="Arial"/>
                          <a:sym typeface="Arial"/>
                        </a:rPr>
                        <a:t>o</a:t>
                      </a:r>
                      <a:r>
                        <a:rPr lang="en-US" sz="950" u="none" strike="noStrike" cap="none">
                          <a:solidFill>
                            <a:srgbClr val="3D3B3F"/>
                          </a:solidFill>
                          <a:latin typeface="Arial"/>
                          <a:ea typeface="Arial"/>
                          <a:cs typeface="Arial"/>
                          <a:sym typeface="Arial"/>
                        </a:rPr>
                        <a:t>n</a:t>
                      </a:r>
                      <a:endParaRPr sz="950" u="none" strike="noStrike" cap="none">
                        <a:latin typeface="Arial"/>
                        <a:ea typeface="Arial"/>
                        <a:cs typeface="Arial"/>
                        <a:sym typeface="Arial"/>
                      </a:endParaRPr>
                    </a:p>
                    <a:p>
                      <a:pPr marL="144145" marR="0" lvl="0" indent="0" algn="l" rtl="0">
                        <a:lnSpc>
                          <a:spcPct val="116315"/>
                        </a:lnSpc>
                        <a:spcBef>
                          <a:spcPts val="0"/>
                        </a:spcBef>
                        <a:spcAft>
                          <a:spcPts val="0"/>
                        </a:spcAft>
                        <a:buNone/>
                      </a:pPr>
                      <a:r>
                        <a:rPr lang="en-US" sz="950" u="none" strike="noStrike" cap="none">
                          <a:solidFill>
                            <a:srgbClr val="524F54"/>
                          </a:solidFill>
                          <a:latin typeface="Arial"/>
                          <a:ea typeface="Arial"/>
                          <a:cs typeface="Arial"/>
                          <a:sym typeface="Arial"/>
                        </a:rPr>
                        <a:t>Ca</a:t>
                      </a:r>
                      <a:r>
                        <a:rPr lang="en-US" sz="950" u="none" strike="noStrike" cap="none">
                          <a:solidFill>
                            <a:srgbClr val="656267"/>
                          </a:solidFill>
                          <a:latin typeface="Arial"/>
                          <a:ea typeface="Arial"/>
                          <a:cs typeface="Arial"/>
                          <a:sym typeface="Arial"/>
                        </a:rPr>
                        <a:t>r </a:t>
                      </a:r>
                      <a:r>
                        <a:rPr lang="en-US" sz="950" u="none" strike="noStrike" cap="none">
                          <a:solidFill>
                            <a:srgbClr val="524F54"/>
                          </a:solidFill>
                          <a:latin typeface="Arial"/>
                          <a:ea typeface="Arial"/>
                          <a:cs typeface="Arial"/>
                          <a:sym typeface="Arial"/>
                        </a:rPr>
                        <a:t>e</a:t>
                      </a:r>
                      <a:r>
                        <a:rPr lang="en-US" sz="950" u="none" strike="noStrike" cap="none">
                          <a:solidFill>
                            <a:srgbClr val="4F5D89"/>
                          </a:solidFill>
                          <a:latin typeface="Arial"/>
                          <a:ea typeface="Arial"/>
                          <a:cs typeface="Arial"/>
                          <a:sym typeface="Arial"/>
                        </a:rPr>
                        <a:t>l </a:t>
                      </a:r>
                      <a:r>
                        <a:rPr lang="en-US" sz="950" u="none" strike="noStrike" cap="none">
                          <a:solidFill>
                            <a:srgbClr val="797777"/>
                          </a:solidFill>
                          <a:latin typeface="Arial"/>
                          <a:ea typeface="Arial"/>
                          <a:cs typeface="Arial"/>
                          <a:sym typeface="Arial"/>
                        </a:rPr>
                        <a:t>t</a:t>
                      </a:r>
                      <a:r>
                        <a:rPr lang="en-US" sz="950" u="none" strike="noStrike" cap="none">
                          <a:solidFill>
                            <a:srgbClr val="524F54"/>
                          </a:solidFill>
                          <a:latin typeface="Arial"/>
                          <a:ea typeface="Arial"/>
                          <a:cs typeface="Arial"/>
                          <a:sym typeface="Arial"/>
                        </a:rPr>
                        <a:t>on</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45720" lvl="0" indent="0" algn="r" rtl="0">
                        <a:lnSpc>
                          <a:spcPct val="99523"/>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p>
                      <a:pPr marL="0" marR="45085" lvl="0" indent="0" algn="r" rtl="0">
                        <a:lnSpc>
                          <a:spcPct val="104761"/>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10000"/>
                        </a:lnSpc>
                        <a:spcBef>
                          <a:spcPts val="0"/>
                        </a:spcBef>
                        <a:spcAft>
                          <a:spcPts val="0"/>
                        </a:spcAft>
                        <a:buNone/>
                      </a:pPr>
                      <a:r>
                        <a:rPr lang="en-US" sz="950" u="none" strike="noStrike" cap="none">
                          <a:solidFill>
                            <a:srgbClr val="524F54"/>
                          </a:solidFill>
                          <a:latin typeface="Arial"/>
                          <a:ea typeface="Arial"/>
                          <a:cs typeface="Arial"/>
                          <a:sym typeface="Arial"/>
                        </a:rPr>
                        <a:t>Mem</a:t>
                      </a:r>
                      <a:r>
                        <a:rPr lang="en-US" sz="950" u="none" strike="noStrike" cap="none">
                          <a:solidFill>
                            <a:srgbClr val="656267"/>
                          </a:solidFill>
                          <a:latin typeface="Arial"/>
                          <a:ea typeface="Arial"/>
                          <a:cs typeface="Arial"/>
                          <a:sym typeface="Arial"/>
                        </a:rPr>
                        <a:t>o</a:t>
                      </a:r>
                      <a:r>
                        <a:rPr lang="en-US" sz="950" u="none" strike="noStrike" cap="none">
                          <a:solidFill>
                            <a:srgbClr val="797777"/>
                          </a:solidFill>
                          <a:latin typeface="Arial"/>
                          <a:ea typeface="Arial"/>
                          <a:cs typeface="Arial"/>
                          <a:sym typeface="Arial"/>
                        </a:rPr>
                        <a:t>r</a:t>
                      </a:r>
                      <a:r>
                        <a:rPr lang="en-US" sz="950" u="none" strike="noStrike" cap="none">
                          <a:solidFill>
                            <a:srgbClr val="4E4C50"/>
                          </a:solidFill>
                          <a:latin typeface="Arial"/>
                          <a:ea typeface="Arial"/>
                          <a:cs typeface="Arial"/>
                          <a:sym typeface="Arial"/>
                        </a:rPr>
                        <a:t>a</a:t>
                      </a:r>
                      <a:r>
                        <a:rPr lang="en-US" sz="950" u="none" strike="noStrike" cap="none">
                          <a:solidFill>
                            <a:srgbClr val="3D3B3F"/>
                          </a:solidFill>
                          <a:latin typeface="Arial"/>
                          <a:ea typeface="Arial"/>
                          <a:cs typeface="Arial"/>
                          <a:sym typeface="Arial"/>
                        </a:rPr>
                        <a:t>i </a:t>
                      </a:r>
                      <a:r>
                        <a:rPr lang="en-US" sz="950" u="none" strike="noStrike" cap="none">
                          <a:solidFill>
                            <a:srgbClr val="8A493B"/>
                          </a:solidFill>
                          <a:latin typeface="Arial"/>
                          <a:ea typeface="Arial"/>
                          <a:cs typeface="Arial"/>
                          <a:sym typeface="Arial"/>
                        </a:rPr>
                        <a:t>l</a:t>
                      </a:r>
                      <a:endParaRPr sz="950" u="none" strike="noStrike" cap="none">
                        <a:latin typeface="Arial"/>
                        <a:ea typeface="Arial"/>
                        <a:cs typeface="Arial"/>
                        <a:sym typeface="Arial"/>
                      </a:endParaRPr>
                    </a:p>
                    <a:p>
                      <a:pPr marL="140970" marR="0" lvl="0" indent="0" algn="l" rtl="0">
                        <a:lnSpc>
                          <a:spcPct val="116315"/>
                        </a:lnSpc>
                        <a:spcBef>
                          <a:spcPts val="0"/>
                        </a:spcBef>
                        <a:spcAft>
                          <a:spcPts val="0"/>
                        </a:spcAft>
                        <a:buNone/>
                      </a:pPr>
                      <a:r>
                        <a:rPr lang="en-US" sz="950" u="none" strike="noStrike" cap="none">
                          <a:solidFill>
                            <a:srgbClr val="524F54"/>
                          </a:solidFill>
                          <a:latin typeface="Arial"/>
                          <a:ea typeface="Arial"/>
                          <a:cs typeface="Arial"/>
                          <a:sym typeface="Arial"/>
                        </a:rPr>
                        <a:t>Monc</a:t>
                      </a:r>
                      <a:r>
                        <a:rPr lang="en-US" sz="950" u="none" strike="noStrike" cap="none">
                          <a:solidFill>
                            <a:srgbClr val="656267"/>
                          </a:solidFill>
                          <a:latin typeface="Arial"/>
                          <a:ea typeface="Arial"/>
                          <a:cs typeface="Arial"/>
                          <a:sym typeface="Arial"/>
                        </a:rPr>
                        <a:t>t</a:t>
                      </a:r>
                      <a:r>
                        <a:rPr lang="en-US" sz="950" u="none" strike="noStrike" cap="none">
                          <a:solidFill>
                            <a:srgbClr val="524F54"/>
                          </a:solidFill>
                          <a:latin typeface="Arial"/>
                          <a:ea typeface="Arial"/>
                          <a:cs typeface="Arial"/>
                          <a:sym typeface="Arial"/>
                        </a:rPr>
                        <a:t>o</a:t>
                      </a:r>
                      <a:r>
                        <a:rPr lang="en-US" sz="950" u="none" strike="noStrike" cap="none">
                          <a:solidFill>
                            <a:srgbClr val="797777"/>
                          </a:solidFill>
                          <a:latin typeface="Arial"/>
                          <a:ea typeface="Arial"/>
                          <a:cs typeface="Arial"/>
                          <a:sym typeface="Arial"/>
                        </a:rPr>
                        <a:t>n</a:t>
                      </a:r>
                      <a:endParaRPr sz="950" u="none" strike="noStrike" cap="none">
                        <a:latin typeface="Arial"/>
                        <a:ea typeface="Arial"/>
                        <a:cs typeface="Arial"/>
                        <a:sym typeface="Arial"/>
                      </a:endParaRPr>
                    </a:p>
                  </a:txBody>
                  <a:tcPr marL="0" marR="0" marT="0" marB="0">
                    <a:lnL w="9525" cap="flat" cmpd="sng">
                      <a:solidFill>
                        <a:srgbClr val="4F4B4F"/>
                      </a:solidFill>
                      <a:prstDash val="solid"/>
                      <a:round/>
                      <a:headEnd type="none" w="sm" len="sm"/>
                      <a:tailEnd type="none" w="sm" len="sm"/>
                    </a:lnL>
                  </a:tcPr>
                </a:tc>
                <a:tc gridSpan="2">
                  <a:txBody>
                    <a:bodyPr/>
                    <a:lstStyle/>
                    <a:p>
                      <a:pPr marL="0" marR="59055" lvl="0" indent="0" algn="r" rtl="0">
                        <a:lnSpc>
                          <a:spcPct val="99523"/>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6</a:t>
                      </a:r>
                      <a:endParaRPr sz="1050" u="none" strike="noStrike" cap="none">
                        <a:latin typeface="Times New Roman"/>
                        <a:ea typeface="Times New Roman"/>
                        <a:cs typeface="Times New Roman"/>
                        <a:sym typeface="Times New Roman"/>
                      </a:endParaRPr>
                    </a:p>
                    <a:p>
                      <a:pPr marL="0" marR="60960" lvl="0" indent="0" algn="r" rtl="0">
                        <a:lnSpc>
                          <a:spcPct val="104761"/>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12105"/>
                        </a:lnSpc>
                        <a:spcBef>
                          <a:spcPts val="0"/>
                        </a:spcBef>
                        <a:spcAft>
                          <a:spcPts val="0"/>
                        </a:spcAft>
                        <a:buNone/>
                      </a:pPr>
                      <a:r>
                        <a:rPr lang="en-US" sz="950" u="none" strike="noStrike" cap="none">
                          <a:solidFill>
                            <a:srgbClr val="524F54"/>
                          </a:solidFill>
                          <a:latin typeface="Arial"/>
                          <a:ea typeface="Arial"/>
                          <a:cs typeface="Arial"/>
                          <a:sym typeface="Arial"/>
                        </a:rPr>
                        <a:t>Re</a:t>
                      </a:r>
                      <a:r>
                        <a:rPr lang="en-US" sz="950" u="none" strike="noStrike" cap="none">
                          <a:solidFill>
                            <a:srgbClr val="656267"/>
                          </a:solidFill>
                          <a:latin typeface="Arial"/>
                          <a:ea typeface="Arial"/>
                          <a:cs typeface="Arial"/>
                          <a:sym typeface="Arial"/>
                        </a:rPr>
                        <a:t>g</a:t>
                      </a:r>
                      <a:r>
                        <a:rPr lang="en-US" sz="950" u="none" strike="noStrike" cap="none">
                          <a:solidFill>
                            <a:srgbClr val="8C5B54"/>
                          </a:solidFill>
                          <a:latin typeface="Arial"/>
                          <a:ea typeface="Arial"/>
                          <a:cs typeface="Arial"/>
                          <a:sym typeface="Arial"/>
                        </a:rPr>
                        <a:t>i</a:t>
                      </a:r>
                      <a:r>
                        <a:rPr lang="en-US" sz="950" u="none" strike="noStrike" cap="none">
                          <a:solidFill>
                            <a:srgbClr val="3D3B3F"/>
                          </a:solidFill>
                          <a:latin typeface="Arial"/>
                          <a:ea typeface="Arial"/>
                          <a:cs typeface="Arial"/>
                          <a:sym typeface="Arial"/>
                        </a:rPr>
                        <a:t>n</a:t>
                      </a:r>
                      <a:r>
                        <a:rPr lang="en-US" sz="950" u="none" strike="noStrike" cap="none">
                          <a:solidFill>
                            <a:srgbClr val="646267"/>
                          </a:solidFill>
                          <a:latin typeface="Arial"/>
                          <a:ea typeface="Arial"/>
                          <a:cs typeface="Arial"/>
                          <a:sym typeface="Arial"/>
                        </a:rPr>
                        <a:t>a</a:t>
                      </a:r>
                      <a:endParaRPr sz="950" u="none" strike="noStrike" cap="none">
                        <a:latin typeface="Arial"/>
                        <a:ea typeface="Arial"/>
                        <a:cs typeface="Arial"/>
                        <a:sym typeface="Arial"/>
                      </a:endParaRPr>
                    </a:p>
                    <a:p>
                      <a:pPr marL="119379" marR="0" lvl="0" indent="0" algn="l" rtl="0">
                        <a:lnSpc>
                          <a:spcPct val="113684"/>
                        </a:lnSpc>
                        <a:spcBef>
                          <a:spcPts val="0"/>
                        </a:spcBef>
                        <a:spcAft>
                          <a:spcPts val="0"/>
                        </a:spcAft>
                        <a:buNone/>
                      </a:pPr>
                      <a:r>
                        <a:rPr lang="en-US" sz="950" u="none" strike="noStrike" cap="none">
                          <a:solidFill>
                            <a:srgbClr val="524F54"/>
                          </a:solidFill>
                          <a:latin typeface="Arial"/>
                          <a:ea typeface="Arial"/>
                          <a:cs typeface="Arial"/>
                          <a:sym typeface="Arial"/>
                        </a:rPr>
                        <a:t>RMC</a:t>
                      </a:r>
                      <a:r>
                        <a:rPr lang="en-US" sz="950" u="none" strike="noStrike" cap="none">
                          <a:solidFill>
                            <a:srgbClr val="656267"/>
                          </a:solidFill>
                          <a:latin typeface="Arial"/>
                          <a:ea typeface="Arial"/>
                          <a:cs typeface="Arial"/>
                          <a:sym typeface="Arial"/>
                        </a:rPr>
                        <a:t>C</a:t>
                      </a:r>
                      <a:r>
                        <a:rPr lang="en-US" sz="950" u="none" strike="noStrike" cap="none">
                          <a:solidFill>
                            <a:srgbClr val="524F54"/>
                          </a:solidFill>
                          <a:latin typeface="Arial"/>
                          <a:ea typeface="Arial"/>
                          <a:cs typeface="Arial"/>
                          <a:sym typeface="Arial"/>
                        </a:rPr>
                        <a:t>/CMRC</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55880" lvl="0" indent="0" algn="r" rtl="0">
                        <a:lnSpc>
                          <a:spcPct val="97619"/>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p>
                      <a:pPr marL="0" marR="83820" lvl="0" indent="0" algn="r" rtl="0">
                        <a:lnSpc>
                          <a:spcPct val="106666"/>
                        </a:lnSpc>
                        <a:spcBef>
                          <a:spcPts val="0"/>
                        </a:spcBef>
                        <a:spcAft>
                          <a:spcPts val="0"/>
                        </a:spcAft>
                        <a:buNone/>
                      </a:pPr>
                      <a:r>
                        <a:rPr lang="en-US" sz="1050" u="none" strike="noStrike" cap="none">
                          <a:solidFill>
                            <a:srgbClr val="797777"/>
                          </a:solidFill>
                          <a:latin typeface="Times New Roman"/>
                          <a:ea typeface="Times New Roman"/>
                          <a:cs typeface="Times New Roman"/>
                          <a:sym typeface="Times New Roman"/>
                        </a:rPr>
                        <a:t>4,7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08947"/>
                        </a:lnSpc>
                        <a:spcBef>
                          <a:spcPts val="0"/>
                        </a:spcBef>
                        <a:spcAft>
                          <a:spcPts val="0"/>
                        </a:spcAft>
                        <a:buNone/>
                      </a:pPr>
                      <a:r>
                        <a:rPr lang="en-US" sz="950" u="none" strike="noStrike" cap="none">
                          <a:solidFill>
                            <a:srgbClr val="8C8A8C"/>
                          </a:solidFill>
                          <a:latin typeface="Arial"/>
                          <a:ea typeface="Arial"/>
                          <a:cs typeface="Arial"/>
                          <a:sym typeface="Arial"/>
                        </a:rPr>
                        <a:t>T</a:t>
                      </a:r>
                      <a:r>
                        <a:rPr lang="en-US" sz="950" u="none" strike="noStrike" cap="none">
                          <a:solidFill>
                            <a:srgbClr val="9E9C9E"/>
                          </a:solidFill>
                          <a:latin typeface="Arial"/>
                          <a:ea typeface="Arial"/>
                          <a:cs typeface="Arial"/>
                          <a:sym typeface="Arial"/>
                        </a:rPr>
                        <a:t>h</a:t>
                      </a:r>
                      <a:r>
                        <a:rPr lang="en-US" sz="950" u="none" strike="noStrike" cap="none">
                          <a:solidFill>
                            <a:srgbClr val="524F54"/>
                          </a:solidFill>
                          <a:latin typeface="Arial"/>
                          <a:ea typeface="Arial"/>
                          <a:cs typeface="Arial"/>
                          <a:sym typeface="Arial"/>
                        </a:rPr>
                        <a:t>ompson </a:t>
                      </a:r>
                      <a:r>
                        <a:rPr lang="en-US" sz="950" u="none" strike="noStrike" cap="none">
                          <a:solidFill>
                            <a:srgbClr val="646267"/>
                          </a:solidFill>
                          <a:latin typeface="Arial"/>
                          <a:ea typeface="Arial"/>
                          <a:cs typeface="Arial"/>
                          <a:sym typeface="Arial"/>
                        </a:rPr>
                        <a:t>Rv</a:t>
                      </a:r>
                      <a:r>
                        <a:rPr lang="en-US" sz="950" u="none" strike="noStrike" cap="none">
                          <a:solidFill>
                            <a:srgbClr val="8C5B54"/>
                          </a:solidFill>
                          <a:latin typeface="Arial"/>
                          <a:ea typeface="Arial"/>
                          <a:cs typeface="Arial"/>
                          <a:sym typeface="Arial"/>
                        </a:rPr>
                        <a:t>i </a:t>
                      </a:r>
                      <a:r>
                        <a:rPr lang="en-US" sz="950" u="none" strike="noStrike" cap="none">
                          <a:solidFill>
                            <a:srgbClr val="646267"/>
                          </a:solidFill>
                          <a:latin typeface="Arial"/>
                          <a:ea typeface="Arial"/>
                          <a:cs typeface="Arial"/>
                          <a:sym typeface="Arial"/>
                        </a:rPr>
                        <a:t>ers</a:t>
                      </a:r>
                      <a:endParaRPr sz="950" u="none" strike="noStrike" cap="none">
                        <a:latin typeface="Arial"/>
                        <a:ea typeface="Arial"/>
                        <a:cs typeface="Arial"/>
                        <a:sym typeface="Arial"/>
                      </a:endParaRPr>
                    </a:p>
                    <a:p>
                      <a:pPr marL="121920" marR="0" lvl="0" indent="0" algn="l" rtl="0">
                        <a:lnSpc>
                          <a:spcPct val="113684"/>
                        </a:lnSpc>
                        <a:spcBef>
                          <a:spcPts val="30"/>
                        </a:spcBef>
                        <a:spcAft>
                          <a:spcPts val="0"/>
                        </a:spcAft>
                        <a:buNone/>
                      </a:pPr>
                      <a:r>
                        <a:rPr lang="en-US" sz="950" u="none" strike="noStrike" cap="none">
                          <a:solidFill>
                            <a:srgbClr val="8C8A8C"/>
                          </a:solidFill>
                          <a:latin typeface="Arial"/>
                          <a:ea typeface="Arial"/>
                          <a:cs typeface="Arial"/>
                          <a:sym typeface="Arial"/>
                        </a:rPr>
                        <a:t>T</a:t>
                      </a:r>
                      <a:r>
                        <a:rPr lang="en-US" sz="950" u="none" strike="noStrike" cap="none">
                          <a:solidFill>
                            <a:srgbClr val="646267"/>
                          </a:solidFill>
                          <a:latin typeface="Arial"/>
                          <a:ea typeface="Arial"/>
                          <a:cs typeface="Arial"/>
                          <a:sym typeface="Arial"/>
                        </a:rPr>
                        <a:t>or</a:t>
                      </a:r>
                      <a:r>
                        <a:rPr lang="en-US" sz="950" u="none" strike="noStrike" cap="none">
                          <a:solidFill>
                            <a:srgbClr val="77757A"/>
                          </a:solidFill>
                          <a:latin typeface="Arial"/>
                          <a:ea typeface="Arial"/>
                          <a:cs typeface="Arial"/>
                          <a:sym typeface="Arial"/>
                        </a:rPr>
                        <a:t>o</a:t>
                      </a:r>
                      <a:r>
                        <a:rPr lang="en-US" sz="950" u="none" strike="noStrike" cap="none">
                          <a:solidFill>
                            <a:srgbClr val="3D3B3F"/>
                          </a:solidFill>
                          <a:latin typeface="Arial"/>
                          <a:ea typeface="Arial"/>
                          <a:cs typeface="Arial"/>
                          <a:sym typeface="Arial"/>
                        </a:rPr>
                        <a:t>nto</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67310" lvl="0" indent="0" algn="r" rtl="0">
                        <a:lnSpc>
                          <a:spcPct val="98095"/>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117475" lvl="0" indent="0" algn="r" rtl="0">
                        <a:lnSpc>
                          <a:spcPct val="106190"/>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401950">
                <a:tc>
                  <a:txBody>
                    <a:bodyPr/>
                    <a:lstStyle/>
                    <a:p>
                      <a:pPr marL="144145" marR="0" lvl="0" indent="0" algn="l" rtl="0">
                        <a:lnSpc>
                          <a:spcPct val="114736"/>
                        </a:lnSpc>
                        <a:spcBef>
                          <a:spcPts val="0"/>
                        </a:spcBef>
                        <a:spcAft>
                          <a:spcPts val="0"/>
                        </a:spcAft>
                        <a:buNone/>
                      </a:pPr>
                      <a:r>
                        <a:rPr lang="en-US" sz="950" u="none" strike="noStrike" cap="none">
                          <a:solidFill>
                            <a:srgbClr val="524F54"/>
                          </a:solidFill>
                          <a:latin typeface="Arial"/>
                          <a:ea typeface="Arial"/>
                          <a:cs typeface="Arial"/>
                          <a:sym typeface="Arial"/>
                        </a:rPr>
                        <a:t>Concor</a:t>
                      </a:r>
                      <a:r>
                        <a:rPr lang="en-US" sz="950" u="none" strike="noStrike" cap="none">
                          <a:solidFill>
                            <a:srgbClr val="656267"/>
                          </a:solidFill>
                          <a:latin typeface="Arial"/>
                          <a:ea typeface="Arial"/>
                          <a:cs typeface="Arial"/>
                          <a:sym typeface="Arial"/>
                        </a:rPr>
                        <a:t>d</a:t>
                      </a:r>
                      <a:r>
                        <a:rPr lang="en-US" sz="950" u="none" strike="noStrike" cap="none">
                          <a:solidFill>
                            <a:srgbClr val="646267"/>
                          </a:solidFill>
                          <a:latin typeface="Arial"/>
                          <a:ea typeface="Arial"/>
                          <a:cs typeface="Arial"/>
                          <a:sym typeface="Arial"/>
                        </a:rPr>
                        <a:t>a</a:t>
                      </a:r>
                      <a:r>
                        <a:rPr lang="en-US" sz="950" u="none" strike="noStrike" cap="none">
                          <a:solidFill>
                            <a:srgbClr val="8C5B54"/>
                          </a:solidFill>
                          <a:latin typeface="Arial"/>
                          <a:ea typeface="Arial"/>
                          <a:cs typeface="Arial"/>
                          <a:sym typeface="Arial"/>
                        </a:rPr>
                        <a:t>i</a:t>
                      </a:r>
                      <a:endParaRPr sz="950" u="none" strike="noStrike" cap="none">
                        <a:latin typeface="Arial"/>
                        <a:ea typeface="Arial"/>
                        <a:cs typeface="Arial"/>
                        <a:sym typeface="Arial"/>
                      </a:endParaRPr>
                    </a:p>
                    <a:p>
                      <a:pPr marL="144145" marR="0" lvl="0" indent="0" algn="l" rtl="0">
                        <a:lnSpc>
                          <a:spcPct val="118421"/>
                        </a:lnSpc>
                        <a:spcBef>
                          <a:spcPts val="50"/>
                        </a:spcBef>
                        <a:spcAft>
                          <a:spcPts val="0"/>
                        </a:spcAft>
                        <a:buNone/>
                      </a:pPr>
                      <a:r>
                        <a:rPr lang="en-US" sz="950" u="none" strike="noStrike" cap="none">
                          <a:solidFill>
                            <a:srgbClr val="524F54"/>
                          </a:solidFill>
                          <a:latin typeface="Arial"/>
                          <a:ea typeface="Arial"/>
                          <a:cs typeface="Arial"/>
                          <a:sym typeface="Arial"/>
                        </a:rPr>
                        <a:t>Da</a:t>
                      </a:r>
                      <a:r>
                        <a:rPr lang="en-US" sz="950" u="none" strike="noStrike" cap="none">
                          <a:solidFill>
                            <a:srgbClr val="656267"/>
                          </a:solidFill>
                          <a:latin typeface="Arial"/>
                          <a:ea typeface="Arial"/>
                          <a:cs typeface="Arial"/>
                          <a:sym typeface="Arial"/>
                        </a:rPr>
                        <a:t>l</a:t>
                      </a:r>
                      <a:r>
                        <a:rPr lang="en-US" sz="950" u="none" strike="noStrike" cap="none">
                          <a:solidFill>
                            <a:srgbClr val="524F54"/>
                          </a:solidFill>
                          <a:latin typeface="Arial"/>
                          <a:ea typeface="Arial"/>
                          <a:cs typeface="Arial"/>
                          <a:sym typeface="Arial"/>
                        </a:rPr>
                        <a:t>hou</a:t>
                      </a:r>
                      <a:r>
                        <a:rPr lang="en-US" sz="950" u="none" strike="noStrike" cap="none">
                          <a:solidFill>
                            <a:srgbClr val="656267"/>
                          </a:solidFill>
                          <a:latin typeface="Arial"/>
                          <a:ea typeface="Arial"/>
                          <a:cs typeface="Arial"/>
                          <a:sym typeface="Arial"/>
                        </a:rPr>
                        <a:t>s</a:t>
                      </a:r>
                      <a:r>
                        <a:rPr lang="en-US" sz="950" u="none" strike="noStrike" cap="none">
                          <a:solidFill>
                            <a:srgbClr val="524F54"/>
                          </a:solidFill>
                          <a:latin typeface="Arial"/>
                          <a:ea typeface="Arial"/>
                          <a:cs typeface="Arial"/>
                          <a:sym typeface="Arial"/>
                        </a:rPr>
                        <a:t>e</a:t>
                      </a:r>
                      <a:r>
                        <a:rPr lang="en-US" sz="950" u="none" strike="noStrike" cap="none">
                          <a:solidFill>
                            <a:srgbClr val="8C5B54"/>
                          </a:solidFill>
                          <a:latin typeface="Arial"/>
                          <a:ea typeface="Arial"/>
                          <a:cs typeface="Arial"/>
                          <a:sym typeface="Arial"/>
                        </a:rPr>
                        <a:t>i</a:t>
                      </a:r>
                      <a:endParaRPr sz="950" u="none" strike="noStrike" cap="none">
                        <a:latin typeface="Arial"/>
                        <a:ea typeface="Arial"/>
                        <a:cs typeface="Arial"/>
                        <a:sym typeface="Arial"/>
                      </a:endParaRPr>
                    </a:p>
                  </a:txBody>
                  <a:tcPr marL="0" marR="0" marT="0" marB="0">
                    <a:lnL w="9525" cap="flat" cmpd="sng">
                      <a:solidFill>
                        <a:srgbClr val="000000"/>
                      </a:solidFill>
                      <a:prstDash val="solid"/>
                      <a:round/>
                      <a:headEnd type="none" w="sm" len="sm"/>
                      <a:tailEnd type="none" w="sm" len="sm"/>
                    </a:lnL>
                  </a:tcPr>
                </a:tc>
                <a:tc>
                  <a:txBody>
                    <a:bodyPr/>
                    <a:lstStyle/>
                    <a:p>
                      <a:pPr marL="0" marR="45085" lvl="0" indent="0" algn="r" rtl="0">
                        <a:lnSpc>
                          <a:spcPct val="104285"/>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p>
                      <a:pPr marL="0" marR="82550" lvl="0" indent="0" algn="r" rtl="0">
                        <a:lnSpc>
                          <a:spcPct val="111428"/>
                        </a:lnSpc>
                        <a:spcBef>
                          <a:spcPts val="0"/>
                        </a:spcBef>
                        <a:spcAft>
                          <a:spcPts val="0"/>
                        </a:spcAft>
                        <a:buNone/>
                      </a:pPr>
                      <a:r>
                        <a:rPr lang="en-US" sz="1050" u="none" strike="noStrike" cap="none">
                          <a:solidFill>
                            <a:srgbClr val="524F54"/>
                          </a:solidFill>
                          <a:latin typeface="Times New Roman"/>
                          <a:ea typeface="Times New Roman"/>
                          <a:cs typeface="Times New Roman"/>
                          <a:sym typeface="Times New Roman"/>
                        </a:rPr>
                        <a:t>3</a:t>
                      </a:r>
                      <a:r>
                        <a:rPr lang="en-US" sz="1050" u="none" strike="noStrike" cap="none">
                          <a:solidFill>
                            <a:srgbClr val="8C8A8C"/>
                          </a:solidFill>
                          <a:latin typeface="Times New Roman"/>
                          <a:ea typeface="Times New Roman"/>
                          <a:cs typeface="Times New Roman"/>
                          <a:sym typeface="Times New Roman"/>
                        </a:rPr>
                        <a:t>,</a:t>
                      </a: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F4B4F"/>
                      </a:solidFill>
                      <a:prstDash val="solid"/>
                      <a:round/>
                      <a:headEnd type="none" w="sm" len="sm"/>
                      <a:tailEnd type="none" w="sm" len="sm"/>
                    </a:lnR>
                  </a:tcPr>
                </a:tc>
                <a:tc>
                  <a:txBody>
                    <a:bodyPr/>
                    <a:lstStyle/>
                    <a:p>
                      <a:pPr marL="140970" marR="0" lvl="0" indent="0" algn="l"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Mo</a:t>
                      </a:r>
                      <a:r>
                        <a:rPr lang="en-US" sz="950" u="none" strike="noStrike" cap="none">
                          <a:solidFill>
                            <a:srgbClr val="656267"/>
                          </a:solidFill>
                          <a:latin typeface="Arial"/>
                          <a:ea typeface="Arial"/>
                          <a:cs typeface="Arial"/>
                          <a:sym typeface="Arial"/>
                        </a:rPr>
                        <a:t>n</a:t>
                      </a:r>
                      <a:r>
                        <a:rPr lang="en-US" sz="950" u="none" strike="noStrike" cap="none">
                          <a:solidFill>
                            <a:srgbClr val="797777"/>
                          </a:solidFill>
                          <a:latin typeface="Arial"/>
                          <a:ea typeface="Arial"/>
                          <a:cs typeface="Arial"/>
                          <a:sym typeface="Arial"/>
                        </a:rPr>
                        <a:t>t</a:t>
                      </a:r>
                      <a:r>
                        <a:rPr lang="en-US" sz="950" u="none" strike="noStrike" cap="none">
                          <a:solidFill>
                            <a:srgbClr val="8C8A8A"/>
                          </a:solidFill>
                          <a:latin typeface="Arial"/>
                          <a:ea typeface="Arial"/>
                          <a:cs typeface="Arial"/>
                          <a:sym typeface="Arial"/>
                        </a:rPr>
                        <a:t>r</a:t>
                      </a:r>
                      <a:r>
                        <a:rPr lang="en-US" sz="950" u="none" strike="noStrike" cap="none">
                          <a:solidFill>
                            <a:srgbClr val="524F54"/>
                          </a:solidFill>
                          <a:latin typeface="Arial"/>
                          <a:ea typeface="Arial"/>
                          <a:cs typeface="Arial"/>
                          <a:sym typeface="Arial"/>
                        </a:rPr>
                        <a:t>ea</a:t>
                      </a:r>
                      <a:r>
                        <a:rPr lang="en-US" sz="950" u="none" strike="noStrike" cap="none">
                          <a:solidFill>
                            <a:srgbClr val="8A493B"/>
                          </a:solidFill>
                          <a:latin typeface="Arial"/>
                          <a:ea typeface="Arial"/>
                          <a:cs typeface="Arial"/>
                          <a:sym typeface="Arial"/>
                        </a:rPr>
                        <a:t>l</a:t>
                      </a:r>
                      <a:endParaRPr sz="950" u="none" strike="noStrike" cap="none">
                        <a:latin typeface="Arial"/>
                        <a:ea typeface="Arial"/>
                        <a:cs typeface="Arial"/>
                        <a:sym typeface="Arial"/>
                      </a:endParaRPr>
                    </a:p>
                  </a:txBody>
                  <a:tcPr marL="0" marR="0" marT="3175" marB="0">
                    <a:lnL w="9525" cap="flat" cmpd="sng">
                      <a:solidFill>
                        <a:srgbClr val="4F4B4F"/>
                      </a:solidFill>
                      <a:prstDash val="solid"/>
                      <a:round/>
                      <a:headEnd type="none" w="sm" len="sm"/>
                      <a:tailEnd type="none" w="sm" len="sm"/>
                    </a:lnL>
                  </a:tcPr>
                </a:tc>
                <a:tc gridSpan="2">
                  <a:txBody>
                    <a:bodyPr/>
                    <a:lstStyle/>
                    <a:p>
                      <a:pPr marL="0" marR="60960" lvl="0" indent="0" algn="r" rtl="0">
                        <a:lnSpc>
                          <a:spcPct val="117142"/>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hMerge="1">
                  <a:txBody>
                    <a:bodyPr/>
                    <a:lstStyle/>
                    <a:p>
                      <a:endParaRPr lang="en-US"/>
                    </a:p>
                  </a:txBody>
                  <a:tcPr/>
                </a:tc>
                <a:tc gridSpan="2">
                  <a:txBody>
                    <a:bodyPr/>
                    <a:lstStyle/>
                    <a:p>
                      <a:pPr marL="119379" marR="0" lvl="0" indent="0" algn="l" rtl="0">
                        <a:lnSpc>
                          <a:spcPct val="100000"/>
                        </a:lnSpc>
                        <a:spcBef>
                          <a:spcPts val="0"/>
                        </a:spcBef>
                        <a:spcAft>
                          <a:spcPts val="0"/>
                        </a:spcAft>
                        <a:buNone/>
                      </a:pPr>
                      <a:r>
                        <a:rPr lang="en-US" sz="950" u="none" strike="noStrike" cap="none">
                          <a:solidFill>
                            <a:srgbClr val="524F54"/>
                          </a:solidFill>
                          <a:latin typeface="Arial"/>
                          <a:ea typeface="Arial"/>
                          <a:cs typeface="Arial"/>
                          <a:sym typeface="Arial"/>
                        </a:rPr>
                        <a:t>Royal Roa</a:t>
                      </a:r>
                      <a:r>
                        <a:rPr lang="en-US" sz="950" u="none" strike="noStrike" cap="none">
                          <a:solidFill>
                            <a:srgbClr val="656267"/>
                          </a:solidFill>
                          <a:latin typeface="Arial"/>
                          <a:ea typeface="Arial"/>
                          <a:cs typeface="Arial"/>
                          <a:sym typeface="Arial"/>
                        </a:rPr>
                        <a:t>d</a:t>
                      </a:r>
                      <a:r>
                        <a:rPr lang="en-US" sz="950" u="none" strike="noStrike" cap="none">
                          <a:solidFill>
                            <a:srgbClr val="524F54"/>
                          </a:solidFill>
                          <a:latin typeface="Arial"/>
                          <a:ea typeface="Arial"/>
                          <a:cs typeface="Arial"/>
                          <a:sym typeface="Arial"/>
                        </a:rPr>
                        <a:t>s</a:t>
                      </a:r>
                      <a:endParaRPr sz="950" u="none" strike="noStrike" cap="none">
                        <a:latin typeface="Arial"/>
                        <a:ea typeface="Arial"/>
                        <a:cs typeface="Arial"/>
                        <a:sym typeface="Arial"/>
                      </a:endParaRPr>
                    </a:p>
                  </a:txBody>
                  <a:tcPr marL="0" marR="0" marT="3175" marB="0">
                    <a:lnL w="9525" cap="flat" cmpd="sng">
                      <a:solidFill>
                        <a:srgbClr val="444444"/>
                      </a:solidFill>
                      <a:prstDash val="solid"/>
                      <a:round/>
                      <a:headEnd type="none" w="sm" len="sm"/>
                      <a:tailEnd type="none" w="sm" len="sm"/>
                    </a:lnL>
                  </a:tcPr>
                </a:tc>
                <a:tc hMerge="1">
                  <a:txBody>
                    <a:bodyPr/>
                    <a:lstStyle/>
                    <a:p>
                      <a:endParaRPr lang="en-US"/>
                    </a:p>
                  </a:txBody>
                  <a:tcPr/>
                </a:tc>
                <a:tc>
                  <a:txBody>
                    <a:bodyPr/>
                    <a:lstStyle/>
                    <a:p>
                      <a:pPr marL="0" marR="66675" lvl="0" indent="0" algn="r" rtl="0">
                        <a:lnSpc>
                          <a:spcPct val="117142"/>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7</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3">
                  <a:txBody>
                    <a:bodyPr/>
                    <a:lstStyle/>
                    <a:p>
                      <a:pPr marL="121920" marR="0" lvl="0" indent="0" algn="l" rtl="0">
                        <a:lnSpc>
                          <a:spcPct val="120000"/>
                        </a:lnSpc>
                        <a:spcBef>
                          <a:spcPts val="0"/>
                        </a:spcBef>
                        <a:spcAft>
                          <a:spcPts val="0"/>
                        </a:spcAft>
                        <a:buNone/>
                      </a:pPr>
                      <a:r>
                        <a:rPr lang="en-US" sz="950" u="none" strike="noStrike" cap="none">
                          <a:solidFill>
                            <a:srgbClr val="8C8A8C"/>
                          </a:solidFill>
                          <a:latin typeface="Arial"/>
                          <a:ea typeface="Arial"/>
                          <a:cs typeface="Arial"/>
                          <a:sym typeface="Arial"/>
                        </a:rPr>
                        <a:t>T</a:t>
                      </a:r>
                      <a:r>
                        <a:rPr lang="en-US" sz="950" u="none" strike="noStrike" cap="none">
                          <a:solidFill>
                            <a:srgbClr val="9E9C9E"/>
                          </a:solidFill>
                          <a:latin typeface="Arial"/>
                          <a:ea typeface="Arial"/>
                          <a:cs typeface="Arial"/>
                          <a:sym typeface="Arial"/>
                        </a:rPr>
                        <a:t>r</a:t>
                      </a:r>
                      <a:r>
                        <a:rPr lang="en-US" sz="950" u="none" strike="noStrike" cap="none">
                          <a:solidFill>
                            <a:srgbClr val="524F54"/>
                          </a:solidFill>
                          <a:latin typeface="Arial"/>
                          <a:ea typeface="Arial"/>
                          <a:cs typeface="Arial"/>
                          <a:sym typeface="Arial"/>
                        </a:rPr>
                        <a:t>e</a:t>
                      </a:r>
                      <a:r>
                        <a:rPr lang="en-US" sz="950" u="none" strike="noStrike" cap="none">
                          <a:solidFill>
                            <a:srgbClr val="797777"/>
                          </a:solidFill>
                          <a:latin typeface="Arial"/>
                          <a:ea typeface="Arial"/>
                          <a:cs typeface="Arial"/>
                          <a:sym typeface="Arial"/>
                        </a:rPr>
                        <a:t>n</a:t>
                      </a:r>
                      <a:r>
                        <a:rPr lang="en-US" sz="950" u="none" strike="noStrike" cap="none">
                          <a:solidFill>
                            <a:srgbClr val="3D3B3F"/>
                          </a:solidFill>
                          <a:latin typeface="Arial"/>
                          <a:ea typeface="Arial"/>
                          <a:cs typeface="Arial"/>
                          <a:sym typeface="Arial"/>
                        </a:rPr>
                        <a:t>t</a:t>
                      </a:r>
                      <a:endParaRPr sz="950" u="none" strike="noStrike" cap="none">
                        <a:latin typeface="Arial"/>
                        <a:ea typeface="Arial"/>
                        <a:cs typeface="Arial"/>
                        <a:sym typeface="Arial"/>
                      </a:endParaRPr>
                    </a:p>
                  </a:txBody>
                  <a:tcPr marL="0" marR="0" marT="0" marB="0">
                    <a:lnL w="9525" cap="flat" cmpd="sng">
                      <a:solidFill>
                        <a:srgbClr val="444444"/>
                      </a:solidFill>
                      <a:prstDash val="solid"/>
                      <a:round/>
                      <a:headEnd type="none" w="sm" len="sm"/>
                      <a:tailEnd type="none" w="sm" len="sm"/>
                    </a:lnL>
                  </a:tcPr>
                </a:tc>
                <a:tc hMerge="1">
                  <a:txBody>
                    <a:bodyPr/>
                    <a:lstStyle/>
                    <a:p>
                      <a:endParaRPr lang="en-US"/>
                    </a:p>
                  </a:txBody>
                  <a:tcPr/>
                </a:tc>
                <a:tc hMerge="1">
                  <a:txBody>
                    <a:bodyPr/>
                    <a:lstStyle/>
                    <a:p>
                      <a:endParaRPr lang="en-US"/>
                    </a:p>
                  </a:txBody>
                  <a:tcPr/>
                </a:tc>
                <a:tc>
                  <a:txBody>
                    <a:bodyPr/>
                    <a:lstStyle/>
                    <a:p>
                      <a:pPr marL="0" marR="56514" lvl="0" indent="0" algn="r" rtl="0">
                        <a:lnSpc>
                          <a:spcPct val="110476"/>
                        </a:lnSpc>
                        <a:spcBef>
                          <a:spcPts val="0"/>
                        </a:spcBef>
                        <a:spcAft>
                          <a:spcPts val="0"/>
                        </a:spcAft>
                        <a:buNone/>
                      </a:pPr>
                      <a:r>
                        <a:rPr lang="en-US" sz="1050" u="none" strike="noStrike" cap="none">
                          <a:solidFill>
                            <a:srgbClr val="646267"/>
                          </a:solidFill>
                          <a:latin typeface="Times New Roman"/>
                          <a:ea typeface="Times New Roman"/>
                          <a:cs typeface="Times New Roman"/>
                          <a:sym typeface="Times New Roman"/>
                        </a:rPr>
                        <a:t>3</a:t>
                      </a:r>
                      <a:endParaRPr sz="1050" u="none" strike="noStrike" cap="none">
                        <a:latin typeface="Times New Roman"/>
                        <a:ea typeface="Times New Roman"/>
                        <a:cs typeface="Times New Roman"/>
                        <a:sym typeface="Times New Roman"/>
                      </a:endParaRPr>
                    </a:p>
                  </a:txBody>
                  <a:tcPr marL="0" marR="0" marT="0" marB="0">
                    <a:lnR w="9525" cap="flat" cmpd="sng">
                      <a:solidFill>
                        <a:srgbClr val="444444"/>
                      </a:solidFill>
                      <a:prstDash val="solid"/>
                      <a:round/>
                      <a:headEnd type="none" w="sm" len="sm"/>
                      <a:tailEnd type="none" w="sm" len="sm"/>
                    </a:ln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bl>
          </a:graphicData>
        </a:graphic>
      </p:graphicFrame>
      <p:sp>
        <p:nvSpPr>
          <p:cNvPr id="305" name="Google Shape;305;p35"/>
          <p:cNvSpPr txBox="1"/>
          <p:nvPr/>
        </p:nvSpPr>
        <p:spPr>
          <a:xfrm>
            <a:off x="2613800" y="46576"/>
            <a:ext cx="3870000" cy="37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bin"/>
                <a:ea typeface="Cabin"/>
                <a:cs typeface="Cabin"/>
                <a:sym typeface="Cabin"/>
              </a:rPr>
              <a:t>       </a:t>
            </a:r>
            <a:r>
              <a:rPr lang="en-US" sz="2400">
                <a:solidFill>
                  <a:schemeClr val="dk1"/>
                </a:solidFill>
                <a:latin typeface="Cabin"/>
                <a:ea typeface="Cabin"/>
                <a:cs typeface="Cabin"/>
                <a:sym typeface="Cabin"/>
              </a:rPr>
              <a:t>GPA Conversion Table </a:t>
            </a:r>
            <a:endParaRPr/>
          </a:p>
        </p:txBody>
      </p:sp>
      <p:cxnSp>
        <p:nvCxnSpPr>
          <p:cNvPr id="306" name="Google Shape;306;p35"/>
          <p:cNvCxnSpPr/>
          <p:nvPr/>
        </p:nvCxnSpPr>
        <p:spPr>
          <a:xfrm rot="10800000">
            <a:off x="-25" y="625550"/>
            <a:ext cx="9417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35"/>
          <p:cNvCxnSpPr/>
          <p:nvPr/>
        </p:nvCxnSpPr>
        <p:spPr>
          <a:xfrm>
            <a:off x="74388" y="6751475"/>
            <a:ext cx="8995200" cy="24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p:nvPr/>
        </p:nvSpPr>
        <p:spPr>
          <a:xfrm>
            <a:off x="2017713" y="1878425"/>
            <a:ext cx="5108700" cy="3832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314" name="Google Shape;314;p36"/>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MCMASTER UNIVERSITY</a:t>
            </a:r>
            <a:endParaRPr sz="4400"/>
          </a:p>
        </p:txBody>
      </p:sp>
      <p:sp>
        <p:nvSpPr>
          <p:cNvPr id="315" name="Google Shape;315;p36"/>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24</a:t>
            </a:fld>
            <a:endParaRPr/>
          </a:p>
        </p:txBody>
      </p:sp>
      <p:sp>
        <p:nvSpPr>
          <p:cNvPr id="316" name="Google Shape;316;p36"/>
          <p:cNvSpPr txBox="1"/>
          <p:nvPr/>
        </p:nvSpPr>
        <p:spPr>
          <a:xfrm>
            <a:off x="2345175" y="5710625"/>
            <a:ext cx="49020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Michael G. DeGroote School of Medicine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p:nvPr/>
        </p:nvSpPr>
        <p:spPr>
          <a:xfrm>
            <a:off x="688338" y="2243265"/>
            <a:ext cx="7882606" cy="3310073"/>
          </a:xfrm>
          <a:prstGeom prst="rect">
            <a:avLst/>
          </a:prstGeom>
          <a:noFill/>
          <a:ln>
            <a:noFill/>
          </a:ln>
        </p:spPr>
        <p:txBody>
          <a:bodyPr spcFirstLastPara="1" wrap="square" lIns="0" tIns="273050" rIns="0" bIns="0" anchor="t" anchorCtr="0">
            <a:noAutofit/>
          </a:bodyPr>
          <a:lstStyle/>
          <a:p>
            <a:pPr marL="279400" marR="0" lvl="0" indent="-266700" algn="l" rtl="0">
              <a:lnSpc>
                <a:spcPct val="100000"/>
              </a:lnSpc>
              <a:spcBef>
                <a:spcPts val="0"/>
              </a:spcBef>
              <a:spcAft>
                <a:spcPts val="0"/>
              </a:spcAft>
              <a:buClr>
                <a:srgbClr val="31B6FD"/>
              </a:buClr>
              <a:buSzPts val="1800"/>
              <a:buFont typeface="MS PGothic"/>
              <a:buChar char="*"/>
            </a:pPr>
            <a:r>
              <a:rPr lang="en-US" sz="1800" dirty="0">
                <a:solidFill>
                  <a:srgbClr val="073E87"/>
                </a:solidFill>
                <a:latin typeface="Candara"/>
                <a:ea typeface="Candara"/>
                <a:cs typeface="Candara"/>
                <a:sym typeface="Candara"/>
              </a:rPr>
              <a:t>Minimum of </a:t>
            </a:r>
            <a:r>
              <a:rPr lang="en-US" sz="1800" b="1" dirty="0">
                <a:solidFill>
                  <a:srgbClr val="073E87"/>
                </a:solidFill>
                <a:latin typeface="Candara"/>
                <a:ea typeface="Candara"/>
                <a:cs typeface="Candara"/>
                <a:sym typeface="Candara"/>
              </a:rPr>
              <a:t>3 </a:t>
            </a:r>
            <a:r>
              <a:rPr lang="en-US" sz="1800" b="1" dirty="0">
                <a:solidFill>
                  <a:srgbClr val="005299"/>
                </a:solidFill>
                <a:latin typeface="Candara"/>
                <a:ea typeface="Candara"/>
                <a:cs typeface="Candara"/>
                <a:sym typeface="Candara"/>
              </a:rPr>
              <a:t>years </a:t>
            </a:r>
            <a:r>
              <a:rPr lang="en-US" sz="1800" dirty="0">
                <a:solidFill>
                  <a:srgbClr val="073E87"/>
                </a:solidFill>
                <a:latin typeface="Candara"/>
                <a:ea typeface="Candara"/>
                <a:cs typeface="Candara"/>
                <a:sym typeface="Candara"/>
              </a:rPr>
              <a:t>of </a:t>
            </a:r>
            <a:r>
              <a:rPr lang="en-US" sz="1800" b="1" dirty="0">
                <a:solidFill>
                  <a:srgbClr val="073E87"/>
                </a:solidFill>
                <a:latin typeface="Candara"/>
                <a:ea typeface="Candara"/>
                <a:cs typeface="Candara"/>
                <a:sym typeface="Candara"/>
              </a:rPr>
              <a:t>und</a:t>
            </a:r>
            <a:r>
              <a:rPr lang="en-US" sz="1800" b="1" dirty="0">
                <a:solidFill>
                  <a:srgbClr val="005299"/>
                </a:solidFill>
                <a:latin typeface="Candara"/>
                <a:ea typeface="Candara"/>
                <a:cs typeface="Candara"/>
                <a:sym typeface="Candara"/>
              </a:rPr>
              <a:t>er</a:t>
            </a:r>
            <a:r>
              <a:rPr lang="en-US" sz="1800" b="1" dirty="0">
                <a:solidFill>
                  <a:srgbClr val="073E87"/>
                </a:solidFill>
                <a:latin typeface="Candara"/>
                <a:ea typeface="Candara"/>
                <a:cs typeface="Candara"/>
                <a:sym typeface="Candara"/>
              </a:rPr>
              <a:t>g</a:t>
            </a:r>
            <a:r>
              <a:rPr lang="en-US" sz="1800" b="1" dirty="0">
                <a:solidFill>
                  <a:srgbClr val="005299"/>
                </a:solidFill>
                <a:latin typeface="Candara"/>
                <a:ea typeface="Candara"/>
                <a:cs typeface="Candara"/>
                <a:sym typeface="Candara"/>
              </a:rPr>
              <a:t>rad</a:t>
            </a:r>
            <a:r>
              <a:rPr lang="en-US" sz="1800" b="1" dirty="0">
                <a:solidFill>
                  <a:srgbClr val="073E87"/>
                </a:solidFill>
                <a:latin typeface="Candara"/>
                <a:ea typeface="Candara"/>
                <a:cs typeface="Candara"/>
                <a:sym typeface="Candara"/>
              </a:rPr>
              <a:t>uat</a:t>
            </a:r>
            <a:r>
              <a:rPr lang="en-US" sz="1800" b="1" dirty="0">
                <a:solidFill>
                  <a:srgbClr val="005299"/>
                </a:solidFill>
                <a:latin typeface="Candara"/>
                <a:ea typeface="Candara"/>
                <a:cs typeface="Candara"/>
                <a:sym typeface="Candara"/>
              </a:rPr>
              <a:t>e </a:t>
            </a:r>
            <a:r>
              <a:rPr lang="en-US" sz="1800" dirty="0">
                <a:solidFill>
                  <a:srgbClr val="073E87"/>
                </a:solidFill>
                <a:latin typeface="Candara"/>
                <a:ea typeface="Candara"/>
                <a:cs typeface="Candara"/>
                <a:sym typeface="Candara"/>
              </a:rPr>
              <a:t>work</a:t>
            </a:r>
            <a:endParaRPr sz="1800" dirty="0">
              <a:solidFill>
                <a:schemeClr val="dk1"/>
              </a:solidFill>
              <a:latin typeface="Candara"/>
              <a:ea typeface="Candara"/>
              <a:cs typeface="Candara"/>
              <a:sym typeface="Candara"/>
            </a:endParaRPr>
          </a:p>
          <a:p>
            <a:pPr marL="583565" marR="0" lvl="1" indent="-278765" algn="l" rtl="0">
              <a:lnSpc>
                <a:spcPct val="100000"/>
              </a:lnSpc>
              <a:spcBef>
                <a:spcPts val="535"/>
              </a:spcBef>
              <a:spcAft>
                <a:spcPts val="0"/>
              </a:spcAft>
              <a:buClr>
                <a:srgbClr val="31B6FD"/>
              </a:buClr>
              <a:buSzPts val="1800"/>
              <a:buFont typeface="MS PGothic"/>
              <a:buChar char="*"/>
            </a:pPr>
            <a:r>
              <a:rPr lang="en-US" sz="1800" b="0" i="0" u="none" strike="noStrike" cap="none" dirty="0">
                <a:solidFill>
                  <a:srgbClr val="073E87"/>
                </a:solidFill>
                <a:latin typeface="Candara"/>
                <a:ea typeface="Candara"/>
                <a:cs typeface="Candara"/>
                <a:sym typeface="Candara"/>
              </a:rPr>
              <a:t>90 credits (full course load not required)</a:t>
            </a:r>
            <a:endParaRPr sz="1800" b="0" i="0" u="none" strike="noStrike" cap="none" dirty="0">
              <a:solidFill>
                <a:schemeClr val="dk1"/>
              </a:solidFill>
              <a:latin typeface="Candara"/>
              <a:ea typeface="Candara"/>
              <a:cs typeface="Candara"/>
              <a:sym typeface="Candara"/>
            </a:endParaRPr>
          </a:p>
          <a:p>
            <a:pPr marL="583565" marR="0" lvl="1" indent="-278765" algn="l" rtl="0">
              <a:lnSpc>
                <a:spcPct val="100000"/>
              </a:lnSpc>
              <a:spcBef>
                <a:spcPts val="540"/>
              </a:spcBef>
              <a:spcAft>
                <a:spcPts val="0"/>
              </a:spcAft>
              <a:buClr>
                <a:srgbClr val="31B6FD"/>
              </a:buClr>
              <a:buSzPts val="1800"/>
              <a:buFont typeface="MS PGothic"/>
              <a:buChar char="*"/>
            </a:pPr>
            <a:r>
              <a:rPr lang="en-US" sz="1800" b="0" i="0" u="none" strike="noStrike" cap="none" dirty="0">
                <a:solidFill>
                  <a:srgbClr val="073E87"/>
                </a:solidFill>
                <a:latin typeface="Candara"/>
                <a:ea typeface="Candara"/>
                <a:cs typeface="Candara"/>
                <a:sym typeface="Candara"/>
              </a:rPr>
              <a:t>Prerequisites: </a:t>
            </a:r>
            <a:r>
              <a:rPr lang="en-US" sz="1800" b="1" i="0" u="none" strike="noStrike" cap="none" dirty="0">
                <a:solidFill>
                  <a:srgbClr val="073E87"/>
                </a:solidFill>
                <a:latin typeface="Candara"/>
                <a:ea typeface="Candara"/>
                <a:cs typeface="Candara"/>
                <a:sym typeface="Candara"/>
              </a:rPr>
              <a:t>None</a:t>
            </a:r>
            <a:endParaRPr sz="1800" b="0" i="0" u="none" strike="noStrike" cap="none" dirty="0">
              <a:solidFill>
                <a:schemeClr val="dk1"/>
              </a:solidFill>
              <a:latin typeface="Candara"/>
              <a:ea typeface="Candara"/>
              <a:cs typeface="Candara"/>
              <a:sym typeface="Candara"/>
            </a:endParaRPr>
          </a:p>
          <a:p>
            <a:pPr marL="291465" marR="0" lvl="0" indent="-278765" algn="l" rtl="0">
              <a:lnSpc>
                <a:spcPct val="100000"/>
              </a:lnSpc>
              <a:spcBef>
                <a:spcPts val="560"/>
              </a:spcBef>
              <a:spcAft>
                <a:spcPts val="0"/>
              </a:spcAft>
              <a:buClr>
                <a:srgbClr val="31B6FD"/>
              </a:buClr>
              <a:buSzPts val="1800"/>
              <a:buFont typeface="MS PGothic"/>
              <a:buChar char="*"/>
            </a:pPr>
            <a:r>
              <a:rPr lang="en-US" sz="1800" dirty="0">
                <a:solidFill>
                  <a:srgbClr val="073E87"/>
                </a:solidFill>
                <a:latin typeface="Candara"/>
                <a:ea typeface="Candara"/>
                <a:cs typeface="Candara"/>
                <a:sym typeface="Candara"/>
              </a:rPr>
              <a:t>205/5228 applicants ad</a:t>
            </a:r>
            <a:r>
              <a:rPr lang="en-US" sz="1800" dirty="0">
                <a:solidFill>
                  <a:srgbClr val="005299"/>
                </a:solidFill>
                <a:latin typeface="Candara"/>
                <a:ea typeface="Candara"/>
                <a:cs typeface="Candara"/>
                <a:sym typeface="Candara"/>
              </a:rPr>
              <a:t>m</a:t>
            </a:r>
            <a:r>
              <a:rPr lang="en-US" sz="1800" dirty="0">
                <a:solidFill>
                  <a:srgbClr val="073E87"/>
                </a:solidFill>
                <a:latin typeface="Candara"/>
                <a:ea typeface="Candara"/>
                <a:cs typeface="Candara"/>
                <a:sym typeface="Candara"/>
              </a:rPr>
              <a:t>itted to the Class of 2022 </a:t>
            </a:r>
            <a:endParaRPr sz="1800" dirty="0">
              <a:solidFill>
                <a:schemeClr val="dk1"/>
              </a:solidFill>
              <a:latin typeface="Candara"/>
              <a:ea typeface="Candara"/>
              <a:cs typeface="Candara"/>
              <a:sym typeface="Candara"/>
            </a:endParaRPr>
          </a:p>
          <a:p>
            <a:pPr marL="291465" marR="0" lvl="0" indent="-278765" algn="l" rtl="0">
              <a:lnSpc>
                <a:spcPct val="100000"/>
              </a:lnSpc>
              <a:spcBef>
                <a:spcPts val="560"/>
              </a:spcBef>
              <a:spcAft>
                <a:spcPts val="0"/>
              </a:spcAft>
              <a:buClr>
                <a:srgbClr val="31B6FD"/>
              </a:buClr>
              <a:buSzPts val="1800"/>
              <a:buFont typeface="MS PGothic"/>
              <a:buChar char="*"/>
            </a:pPr>
            <a:r>
              <a:rPr lang="en-US" sz="1800" dirty="0">
                <a:solidFill>
                  <a:srgbClr val="073E87"/>
                </a:solidFill>
                <a:latin typeface="Candara"/>
                <a:ea typeface="Candara"/>
                <a:cs typeface="Candara"/>
                <a:sym typeface="Candara"/>
              </a:rPr>
              <a:t>G</a:t>
            </a:r>
            <a:r>
              <a:rPr lang="en-US" sz="1800" dirty="0">
                <a:solidFill>
                  <a:srgbClr val="005299"/>
                </a:solidFill>
                <a:latin typeface="Candara"/>
                <a:ea typeface="Candara"/>
                <a:cs typeface="Candara"/>
                <a:sym typeface="Candara"/>
              </a:rPr>
              <a:t>P</a:t>
            </a:r>
            <a:r>
              <a:rPr lang="en-US" sz="1800" dirty="0">
                <a:solidFill>
                  <a:srgbClr val="073E87"/>
                </a:solidFill>
                <a:latin typeface="Candara"/>
                <a:ea typeface="Candara"/>
                <a:cs typeface="Candara"/>
                <a:sym typeface="Candara"/>
              </a:rPr>
              <a:t>A cutoﬀ: </a:t>
            </a:r>
            <a:r>
              <a:rPr lang="en-US" sz="1800" b="1" dirty="0">
                <a:solidFill>
                  <a:srgbClr val="073E87"/>
                </a:solidFill>
                <a:latin typeface="Candara"/>
                <a:ea typeface="Candara"/>
                <a:cs typeface="Candara"/>
                <a:sym typeface="Candara"/>
              </a:rPr>
              <a:t>3</a:t>
            </a:r>
            <a:r>
              <a:rPr lang="en-US" sz="1800" b="1" dirty="0">
                <a:solidFill>
                  <a:srgbClr val="005299"/>
                </a:solidFill>
                <a:latin typeface="Candara"/>
                <a:ea typeface="Candara"/>
                <a:cs typeface="Candara"/>
                <a:sym typeface="Candara"/>
              </a:rPr>
              <a:t>.0 </a:t>
            </a:r>
            <a:r>
              <a:rPr lang="en-US" sz="1800" b="1" dirty="0">
                <a:solidFill>
                  <a:srgbClr val="073E87"/>
                </a:solidFill>
                <a:latin typeface="Candara"/>
                <a:ea typeface="Candara"/>
                <a:cs typeface="Candara"/>
                <a:sym typeface="Candara"/>
              </a:rPr>
              <a:t>(</a:t>
            </a:r>
            <a:r>
              <a:rPr lang="en-US" sz="1800" dirty="0">
                <a:solidFill>
                  <a:srgbClr val="073E87"/>
                </a:solidFill>
                <a:latin typeface="Candara"/>
                <a:ea typeface="Candara"/>
                <a:cs typeface="Candara"/>
                <a:sym typeface="Candara"/>
              </a:rPr>
              <a:t>Cu</a:t>
            </a:r>
            <a:r>
              <a:rPr lang="en-US" sz="1800" dirty="0">
                <a:solidFill>
                  <a:srgbClr val="005299"/>
                </a:solidFill>
                <a:latin typeface="Candara"/>
                <a:ea typeface="Candara"/>
                <a:cs typeface="Candara"/>
                <a:sym typeface="Candara"/>
              </a:rPr>
              <a:t>m</a:t>
            </a:r>
            <a:r>
              <a:rPr lang="en-US" sz="1800" dirty="0">
                <a:solidFill>
                  <a:srgbClr val="073E87"/>
                </a:solidFill>
                <a:latin typeface="Candara"/>
                <a:ea typeface="Candara"/>
                <a:cs typeface="Candara"/>
                <a:sym typeface="Candara"/>
              </a:rPr>
              <a:t>ulative)</a:t>
            </a:r>
            <a:endParaRPr sz="1800" dirty="0">
              <a:solidFill>
                <a:schemeClr val="dk1"/>
              </a:solidFill>
              <a:latin typeface="Candara"/>
              <a:ea typeface="Candara"/>
              <a:cs typeface="Candara"/>
              <a:sym typeface="Candara"/>
            </a:endParaRPr>
          </a:p>
          <a:p>
            <a:pPr marL="291465" marR="0" lvl="0" indent="-278765" algn="l" rtl="0">
              <a:lnSpc>
                <a:spcPct val="100000"/>
              </a:lnSpc>
              <a:spcBef>
                <a:spcPts val="455"/>
              </a:spcBef>
              <a:spcAft>
                <a:spcPts val="0"/>
              </a:spcAft>
              <a:buClr>
                <a:srgbClr val="31B6FD"/>
              </a:buClr>
              <a:buSzPts val="1800"/>
              <a:buFont typeface="MS PGothic"/>
              <a:buChar char="*"/>
            </a:pPr>
            <a:r>
              <a:rPr lang="en-US" sz="1800" dirty="0">
                <a:solidFill>
                  <a:srgbClr val="073E87"/>
                </a:solidFill>
                <a:latin typeface="Candara"/>
                <a:ea typeface="Candara"/>
                <a:cs typeface="Candara"/>
                <a:sym typeface="Candara"/>
              </a:rPr>
              <a:t>MC</a:t>
            </a:r>
            <a:r>
              <a:rPr lang="en-US" sz="1800" dirty="0">
                <a:solidFill>
                  <a:srgbClr val="005299"/>
                </a:solidFill>
                <a:latin typeface="Candara"/>
                <a:ea typeface="Candara"/>
                <a:cs typeface="Candara"/>
                <a:sym typeface="Candara"/>
              </a:rPr>
              <a:t>A</a:t>
            </a:r>
            <a:r>
              <a:rPr lang="en-US" sz="1800" dirty="0">
                <a:solidFill>
                  <a:srgbClr val="073E87"/>
                </a:solidFill>
                <a:latin typeface="Candara"/>
                <a:ea typeface="Candara"/>
                <a:cs typeface="Candara"/>
                <a:sym typeface="Candara"/>
              </a:rPr>
              <a:t>T cutoﬀ: </a:t>
            </a:r>
            <a:r>
              <a:rPr lang="en-US" sz="1800" b="1" dirty="0">
                <a:solidFill>
                  <a:srgbClr val="005299"/>
                </a:solidFill>
                <a:latin typeface="Candara"/>
                <a:ea typeface="Candara"/>
                <a:cs typeface="Candara"/>
                <a:sym typeface="Candara"/>
              </a:rPr>
              <a:t>CARS 12</a:t>
            </a:r>
            <a:r>
              <a:rPr lang="en-US" sz="1800" b="1" dirty="0">
                <a:solidFill>
                  <a:srgbClr val="073E87"/>
                </a:solidFill>
                <a:latin typeface="Candara"/>
                <a:ea typeface="Candara"/>
                <a:cs typeface="Candara"/>
                <a:sym typeface="Candara"/>
              </a:rPr>
              <a:t>3</a:t>
            </a:r>
            <a:endParaRPr sz="1800" dirty="0">
              <a:solidFill>
                <a:schemeClr val="dk1"/>
              </a:solidFill>
              <a:latin typeface="Candara"/>
              <a:ea typeface="Candara"/>
              <a:cs typeface="Candara"/>
              <a:sym typeface="Candara"/>
            </a:endParaRPr>
          </a:p>
          <a:p>
            <a:pPr marL="279400" marR="5080" lvl="0" indent="-266700" algn="l" rtl="0">
              <a:lnSpc>
                <a:spcPct val="101299"/>
              </a:lnSpc>
              <a:spcBef>
                <a:spcPts val="520"/>
              </a:spcBef>
              <a:spcAft>
                <a:spcPts val="0"/>
              </a:spcAft>
              <a:buClr>
                <a:srgbClr val="31B6FD"/>
              </a:buClr>
              <a:buSzPts val="1800"/>
              <a:buFont typeface="MS PGothic"/>
              <a:buChar char="*"/>
            </a:pPr>
            <a:r>
              <a:rPr lang="en-US" sz="1800" b="1" dirty="0" err="1">
                <a:solidFill>
                  <a:srgbClr val="073E87"/>
                </a:solidFill>
                <a:latin typeface="Candara"/>
                <a:ea typeface="Candara"/>
                <a:cs typeface="Candara"/>
                <a:sym typeface="Candara"/>
              </a:rPr>
              <a:t>CASP</a:t>
            </a:r>
            <a:r>
              <a:rPr lang="en-US" sz="1800" b="1" dirty="0" err="1">
                <a:solidFill>
                  <a:srgbClr val="005299"/>
                </a:solidFill>
                <a:latin typeface="Candara"/>
                <a:ea typeface="Candara"/>
                <a:cs typeface="Candara"/>
                <a:sym typeface="Candara"/>
              </a:rPr>
              <a:t>er</a:t>
            </a:r>
            <a:r>
              <a:rPr lang="en-US" sz="1800" b="1" dirty="0">
                <a:solidFill>
                  <a:srgbClr val="005299"/>
                </a:solidFill>
                <a:latin typeface="Candara"/>
                <a:ea typeface="Candara"/>
                <a:cs typeface="Candara"/>
                <a:sym typeface="Candara"/>
              </a:rPr>
              <a:t> </a:t>
            </a:r>
            <a:r>
              <a:rPr lang="en-US" sz="1800" dirty="0">
                <a:solidFill>
                  <a:srgbClr val="073E87"/>
                </a:solidFill>
                <a:latin typeface="Candara"/>
                <a:ea typeface="Candara"/>
                <a:cs typeface="Candara"/>
                <a:sym typeface="Candara"/>
              </a:rPr>
              <a:t>(</a:t>
            </a:r>
            <a:r>
              <a:rPr lang="en-US" sz="1800" b="1" dirty="0">
                <a:solidFill>
                  <a:srgbClr val="073E87"/>
                </a:solidFill>
                <a:latin typeface="Candara"/>
                <a:ea typeface="Candara"/>
                <a:cs typeface="Candara"/>
                <a:sym typeface="Candara"/>
              </a:rPr>
              <a:t>C</a:t>
            </a:r>
            <a:r>
              <a:rPr lang="en-US" sz="1800" dirty="0">
                <a:solidFill>
                  <a:srgbClr val="073E87"/>
                </a:solidFill>
                <a:latin typeface="Candara"/>
                <a:ea typeface="Candara"/>
                <a:cs typeface="Candara"/>
                <a:sym typeface="Candara"/>
              </a:rPr>
              <a:t>o</a:t>
            </a:r>
            <a:r>
              <a:rPr lang="en-US" sz="1800" dirty="0">
                <a:solidFill>
                  <a:srgbClr val="005299"/>
                </a:solidFill>
                <a:latin typeface="Candara"/>
                <a:ea typeface="Candara"/>
                <a:cs typeface="Candara"/>
                <a:sym typeface="Candara"/>
              </a:rPr>
              <a:t>m</a:t>
            </a:r>
            <a:r>
              <a:rPr lang="en-US" sz="1800" dirty="0">
                <a:solidFill>
                  <a:srgbClr val="073E87"/>
                </a:solidFill>
                <a:latin typeface="Candara"/>
                <a:ea typeface="Candara"/>
                <a:cs typeface="Candara"/>
                <a:sym typeface="Candara"/>
              </a:rPr>
              <a:t>puter</a:t>
            </a:r>
            <a:r>
              <a:rPr lang="en-US" sz="1800" dirty="0">
                <a:solidFill>
                  <a:srgbClr val="005299"/>
                </a:solidFill>
                <a:latin typeface="Candara"/>
                <a:ea typeface="Candara"/>
                <a:cs typeface="Candara"/>
                <a:sym typeface="Candara"/>
              </a:rPr>
              <a:t>-­b</a:t>
            </a:r>
            <a:r>
              <a:rPr lang="en-US" sz="1800" dirty="0">
                <a:solidFill>
                  <a:srgbClr val="073E87"/>
                </a:solidFill>
                <a:latin typeface="Candara"/>
                <a:ea typeface="Candara"/>
                <a:cs typeface="Candara"/>
                <a:sym typeface="Candara"/>
              </a:rPr>
              <a:t>ased </a:t>
            </a:r>
            <a:r>
              <a:rPr lang="en-US" sz="1800" b="1" dirty="0">
                <a:solidFill>
                  <a:srgbClr val="073E87"/>
                </a:solidFill>
                <a:latin typeface="Candara"/>
                <a:ea typeface="Candara"/>
                <a:cs typeface="Candara"/>
                <a:sym typeface="Candara"/>
              </a:rPr>
              <a:t>A</a:t>
            </a:r>
            <a:r>
              <a:rPr lang="en-US" sz="1800" dirty="0">
                <a:solidFill>
                  <a:srgbClr val="073E87"/>
                </a:solidFill>
                <a:latin typeface="Candara"/>
                <a:ea typeface="Candara"/>
                <a:cs typeface="Candara"/>
                <a:sym typeface="Candara"/>
              </a:rPr>
              <a:t>ssess</a:t>
            </a:r>
            <a:r>
              <a:rPr lang="en-US" sz="1800" dirty="0">
                <a:solidFill>
                  <a:srgbClr val="005299"/>
                </a:solidFill>
                <a:latin typeface="Candara"/>
                <a:ea typeface="Candara"/>
                <a:cs typeface="Candara"/>
                <a:sym typeface="Candara"/>
              </a:rPr>
              <a:t>m</a:t>
            </a:r>
            <a:r>
              <a:rPr lang="en-US" sz="1800" dirty="0">
                <a:solidFill>
                  <a:srgbClr val="073E87"/>
                </a:solidFill>
                <a:latin typeface="Candara"/>
                <a:ea typeface="Candara"/>
                <a:cs typeface="Candara"/>
                <a:sym typeface="Candara"/>
              </a:rPr>
              <a:t>ent for </a:t>
            </a:r>
            <a:r>
              <a:rPr lang="en-US" sz="1800" b="1" dirty="0">
                <a:solidFill>
                  <a:srgbClr val="073E87"/>
                </a:solidFill>
                <a:latin typeface="Candara"/>
                <a:ea typeface="Candara"/>
                <a:cs typeface="Candara"/>
                <a:sym typeface="Candara"/>
              </a:rPr>
              <a:t>S</a:t>
            </a:r>
            <a:r>
              <a:rPr lang="en-US" sz="1800" dirty="0">
                <a:solidFill>
                  <a:srgbClr val="073E87"/>
                </a:solidFill>
                <a:latin typeface="Candara"/>
                <a:ea typeface="Candara"/>
                <a:cs typeface="Candara"/>
                <a:sym typeface="Candara"/>
              </a:rPr>
              <a:t>a</a:t>
            </a:r>
            <a:r>
              <a:rPr lang="en-US" sz="1800" dirty="0">
                <a:solidFill>
                  <a:srgbClr val="005299"/>
                </a:solidFill>
                <a:latin typeface="Candara"/>
                <a:ea typeface="Candara"/>
                <a:cs typeface="Candara"/>
                <a:sym typeface="Candara"/>
              </a:rPr>
              <a:t>m</a:t>
            </a:r>
            <a:r>
              <a:rPr lang="en-US" sz="1800" dirty="0">
                <a:solidFill>
                  <a:srgbClr val="073E87"/>
                </a:solidFill>
                <a:latin typeface="Candara"/>
                <a:ea typeface="Candara"/>
                <a:cs typeface="Candara"/>
                <a:sym typeface="Candara"/>
              </a:rPr>
              <a:t>pling </a:t>
            </a:r>
            <a:r>
              <a:rPr lang="en-US" sz="1800" b="1" dirty="0">
                <a:solidFill>
                  <a:srgbClr val="073E87"/>
                </a:solidFill>
                <a:latin typeface="Candara"/>
                <a:ea typeface="Candara"/>
                <a:cs typeface="Candara"/>
                <a:sym typeface="Candara"/>
              </a:rPr>
              <a:t>Per</a:t>
            </a:r>
            <a:r>
              <a:rPr lang="en-US" sz="1800" dirty="0">
                <a:solidFill>
                  <a:srgbClr val="073E87"/>
                </a:solidFill>
                <a:latin typeface="Candara"/>
                <a:ea typeface="Candara"/>
                <a:cs typeface="Candara"/>
                <a:sym typeface="Candara"/>
              </a:rPr>
              <a:t>sonal characteristics)</a:t>
            </a:r>
            <a:endParaRPr sz="1800" dirty="0">
              <a:solidFill>
                <a:schemeClr val="dk1"/>
              </a:solidFill>
              <a:latin typeface="Candara"/>
              <a:ea typeface="Candara"/>
              <a:cs typeface="Candara"/>
              <a:sym typeface="Candara"/>
            </a:endParaRPr>
          </a:p>
          <a:p>
            <a:pPr marL="583565" marR="0" lvl="1" indent="-278765" algn="l" rtl="0">
              <a:lnSpc>
                <a:spcPct val="100000"/>
              </a:lnSpc>
              <a:spcBef>
                <a:spcPts val="520"/>
              </a:spcBef>
              <a:spcAft>
                <a:spcPts val="0"/>
              </a:spcAft>
              <a:buClr>
                <a:srgbClr val="31B6FD"/>
              </a:buClr>
              <a:buSzPts val="1800"/>
              <a:buFont typeface="MS PGothic"/>
              <a:buChar char="*"/>
            </a:pPr>
            <a:r>
              <a:rPr lang="en-US" sz="1800" b="0" i="0" u="none" strike="noStrike" cap="none" dirty="0">
                <a:solidFill>
                  <a:srgbClr val="073E87"/>
                </a:solidFill>
                <a:latin typeface="Candara"/>
                <a:ea typeface="Candara"/>
                <a:cs typeface="Candara"/>
                <a:sym typeface="Candara"/>
              </a:rPr>
              <a:t>Assess</a:t>
            </a:r>
            <a:r>
              <a:rPr lang="en-US" sz="1800" b="0" i="0" u="none" strike="noStrike" cap="none" dirty="0">
                <a:solidFill>
                  <a:srgbClr val="005299"/>
                </a:solidFill>
                <a:latin typeface="Candara"/>
                <a:ea typeface="Candara"/>
                <a:cs typeface="Candara"/>
                <a:sym typeface="Candara"/>
              </a:rPr>
              <a:t>m</a:t>
            </a:r>
            <a:r>
              <a:rPr lang="en-US" sz="1800" b="0" i="0" u="none" strike="noStrike" cap="none" dirty="0">
                <a:solidFill>
                  <a:srgbClr val="073E87"/>
                </a:solidFill>
                <a:latin typeface="Candara"/>
                <a:ea typeface="Candara"/>
                <a:cs typeface="Candara"/>
                <a:sym typeface="Candara"/>
              </a:rPr>
              <a:t>ent of interpersonal skills and decision</a:t>
            </a:r>
            <a:r>
              <a:rPr lang="en-US" sz="1800" b="0" i="0" u="none" strike="noStrike" cap="none" dirty="0">
                <a:solidFill>
                  <a:srgbClr val="005299"/>
                </a:solidFill>
                <a:latin typeface="Candara"/>
                <a:ea typeface="Candara"/>
                <a:cs typeface="Candara"/>
                <a:sym typeface="Candara"/>
              </a:rPr>
              <a:t>‐m</a:t>
            </a:r>
            <a:r>
              <a:rPr lang="en-US" sz="1800" b="0" i="0" u="none" strike="noStrike" cap="none" dirty="0">
                <a:solidFill>
                  <a:srgbClr val="073E87"/>
                </a:solidFill>
                <a:latin typeface="Candara"/>
                <a:ea typeface="Candara"/>
                <a:cs typeface="Candara"/>
                <a:sym typeface="Candara"/>
              </a:rPr>
              <a:t>aking</a:t>
            </a:r>
            <a:endParaRPr sz="1800" b="0" i="0" u="none" strike="noStrike" cap="none" dirty="0">
              <a:solidFill>
                <a:schemeClr val="dk1"/>
              </a:solidFill>
              <a:latin typeface="Candara"/>
              <a:ea typeface="Candara"/>
              <a:cs typeface="Candara"/>
              <a:sym typeface="Candara"/>
            </a:endParaRPr>
          </a:p>
          <a:p>
            <a:pPr marL="583565" marR="0" lvl="1" indent="-278765" algn="l" rtl="0">
              <a:lnSpc>
                <a:spcPct val="100000"/>
              </a:lnSpc>
              <a:spcBef>
                <a:spcPts val="535"/>
              </a:spcBef>
              <a:spcAft>
                <a:spcPts val="0"/>
              </a:spcAft>
              <a:buClr>
                <a:srgbClr val="31B6FD"/>
              </a:buClr>
              <a:buSzPts val="1800"/>
              <a:buFont typeface="MS PGothic"/>
              <a:buChar char="*"/>
            </a:pPr>
            <a:r>
              <a:rPr lang="en-US" sz="1800" b="0" i="0" u="none" strike="noStrike" cap="none" dirty="0">
                <a:solidFill>
                  <a:srgbClr val="073E87"/>
                </a:solidFill>
                <a:latin typeface="Candara"/>
                <a:ea typeface="Candara"/>
                <a:cs typeface="Candara"/>
                <a:sym typeface="Candara"/>
              </a:rPr>
              <a:t>90 </a:t>
            </a:r>
            <a:r>
              <a:rPr lang="en-US" sz="1800" b="0" i="0" u="none" strike="noStrike" cap="none" dirty="0">
                <a:solidFill>
                  <a:srgbClr val="005299"/>
                </a:solidFill>
                <a:latin typeface="Candara"/>
                <a:ea typeface="Candara"/>
                <a:cs typeface="Candara"/>
                <a:sym typeface="Candara"/>
              </a:rPr>
              <a:t>m</a:t>
            </a:r>
            <a:r>
              <a:rPr lang="en-US" sz="1800" b="0" i="0" u="none" strike="noStrike" cap="none" dirty="0">
                <a:solidFill>
                  <a:srgbClr val="073E87"/>
                </a:solidFill>
                <a:latin typeface="Candara"/>
                <a:ea typeface="Candara"/>
                <a:cs typeface="Candara"/>
                <a:sym typeface="Candara"/>
              </a:rPr>
              <a:t>inutes </a:t>
            </a:r>
            <a:endParaRPr sz="1800" b="0" i="0" u="none" strike="noStrike" cap="none" dirty="0">
              <a:solidFill>
                <a:srgbClr val="073E87"/>
              </a:solidFill>
              <a:latin typeface="Candara"/>
              <a:ea typeface="Candara"/>
              <a:cs typeface="Candara"/>
              <a:sym typeface="Candara"/>
            </a:endParaRPr>
          </a:p>
          <a:p>
            <a:pPr marL="0" marR="0" lvl="0" indent="0" algn="l" rtl="0">
              <a:lnSpc>
                <a:spcPct val="100000"/>
              </a:lnSpc>
              <a:spcBef>
                <a:spcPts val="535"/>
              </a:spcBef>
              <a:spcAft>
                <a:spcPts val="0"/>
              </a:spcAft>
              <a:buNone/>
            </a:pPr>
            <a:endParaRPr sz="1800" dirty="0">
              <a:solidFill>
                <a:srgbClr val="073E87"/>
              </a:solidFill>
              <a:latin typeface="Candara"/>
              <a:ea typeface="Candara"/>
              <a:cs typeface="Candara"/>
              <a:sym typeface="Candara"/>
            </a:endParaRPr>
          </a:p>
        </p:txBody>
      </p:sp>
      <p:sp>
        <p:nvSpPr>
          <p:cNvPr id="323" name="Google Shape;323;p37"/>
          <p:cNvSpPr txBox="1">
            <a:spLocks noGrp="1"/>
          </p:cNvSpPr>
          <p:nvPr>
            <p:ph type="title"/>
          </p:nvPr>
        </p:nvSpPr>
        <p:spPr>
          <a:xfrm>
            <a:off x="581192" y="896205"/>
            <a:ext cx="7989752" cy="874598"/>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2800"/>
              <a:buFont typeface="Cabin"/>
              <a:buNone/>
            </a:pPr>
            <a:r>
              <a:rPr lang="en-US"/>
              <a:t>MCMASTER UNIVERSITY- ACADEMIC REQUIREMENTS</a:t>
            </a:r>
            <a:endParaRPr/>
          </a:p>
        </p:txBody>
      </p:sp>
      <p:sp>
        <p:nvSpPr>
          <p:cNvPr id="324" name="Google Shape;324;p37"/>
          <p:cNvSpPr txBox="1"/>
          <p:nvPr/>
        </p:nvSpPr>
        <p:spPr>
          <a:xfrm>
            <a:off x="8447455" y="6365240"/>
            <a:ext cx="257810"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a:solidFill>
                  <a:srgbClr val="898989"/>
                </a:solidFill>
                <a:latin typeface="Calibri"/>
                <a:ea typeface="Calibri"/>
                <a:cs typeface="Calibri"/>
                <a:sym typeface="Calibri"/>
              </a:rPr>
              <a:t>27</a:t>
            </a:r>
            <a:endParaRPr sz="1800">
              <a:solidFill>
                <a:schemeClr val="dk1"/>
              </a:solidFill>
              <a:latin typeface="Calibri"/>
              <a:ea typeface="Calibri"/>
              <a:cs typeface="Calibri"/>
              <a:sym typeface="Calibri"/>
            </a:endParaRPr>
          </a:p>
        </p:txBody>
      </p:sp>
      <p:sp>
        <p:nvSpPr>
          <p:cNvPr id="325" name="Google Shape;325;p37"/>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 https://</a:t>
            </a:r>
            <a:r>
              <a:rPr lang="en-US" sz="1100" dirty="0" err="1">
                <a:solidFill>
                  <a:srgbClr val="FFFFFF"/>
                </a:solidFill>
              </a:rPr>
              <a:t>mdprogram.mcmaster.ca</a:t>
            </a:r>
            <a:r>
              <a:rPr lang="en-US" sz="1100" dirty="0">
                <a:solidFill>
                  <a:srgbClr val="FFFFFF"/>
                </a:solidFill>
              </a:rPr>
              <a:t>/md-program-admissions/who-should-apply/additional-notes-on-academic-requirements</a:t>
            </a:r>
            <a:endParaRPr sz="1100"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8"/>
          <p:cNvSpPr/>
          <p:nvPr/>
        </p:nvSpPr>
        <p:spPr>
          <a:xfrm>
            <a:off x="1600200" y="2743200"/>
            <a:ext cx="5442000" cy="3646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332" name="Google Shape;332;p38"/>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UNIVERSITY OF TORONTO</a:t>
            </a:r>
            <a:endParaRPr sz="4400"/>
          </a:p>
        </p:txBody>
      </p:sp>
      <p:sp>
        <p:nvSpPr>
          <p:cNvPr id="333" name="Google Shape;333;p38"/>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9"/>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2800"/>
              <a:buFont typeface="Cabin"/>
              <a:buNone/>
            </a:pPr>
            <a:r>
              <a:rPr lang="en-US"/>
              <a:t>UNIVERSITY OF TORONTO (ACADEMIC REQUIREMENTS)</a:t>
            </a:r>
            <a:endParaRPr/>
          </a:p>
        </p:txBody>
      </p:sp>
      <p:sp>
        <p:nvSpPr>
          <p:cNvPr id="340" name="Google Shape;340;p39"/>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27</a:t>
            </a:fld>
            <a:endParaRPr/>
          </a:p>
        </p:txBody>
      </p:sp>
      <p:sp>
        <p:nvSpPr>
          <p:cNvPr id="341" name="Google Shape;341;p39"/>
          <p:cNvSpPr txBox="1"/>
          <p:nvPr/>
        </p:nvSpPr>
        <p:spPr>
          <a:xfrm>
            <a:off x="383540" y="1889056"/>
            <a:ext cx="8379460" cy="3836948"/>
          </a:xfrm>
          <a:prstGeom prst="rect">
            <a:avLst/>
          </a:prstGeom>
          <a:noFill/>
          <a:ln>
            <a:noFill/>
          </a:ln>
        </p:spPr>
        <p:txBody>
          <a:bodyPr spcFirstLastPara="1" wrap="square" lIns="0" tIns="12700" rIns="0" bIns="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Minimum of </a:t>
            </a:r>
            <a:r>
              <a:rPr lang="en-US" sz="2800" b="1" dirty="0">
                <a:solidFill>
                  <a:srgbClr val="005299"/>
                </a:solidFill>
                <a:latin typeface="Candara"/>
                <a:ea typeface="Candara"/>
                <a:cs typeface="Candara"/>
                <a:sym typeface="Candara"/>
              </a:rPr>
              <a:t>3 </a:t>
            </a:r>
            <a:r>
              <a:rPr lang="en-US" sz="2800" b="1" dirty="0">
                <a:solidFill>
                  <a:srgbClr val="073E87"/>
                </a:solidFill>
                <a:latin typeface="Candara"/>
                <a:ea typeface="Candara"/>
                <a:cs typeface="Candara"/>
                <a:sym typeface="Candara"/>
              </a:rPr>
              <a:t>years </a:t>
            </a:r>
            <a:r>
              <a:rPr lang="en-US" sz="2800" dirty="0">
                <a:solidFill>
                  <a:srgbClr val="073E87"/>
                </a:solidFill>
                <a:latin typeface="Candara"/>
                <a:ea typeface="Candara"/>
                <a:cs typeface="Candara"/>
                <a:sym typeface="Candara"/>
              </a:rPr>
              <a:t>of </a:t>
            </a:r>
            <a:r>
              <a:rPr lang="en-US" sz="2800" b="1" dirty="0">
                <a:solidFill>
                  <a:srgbClr val="073E87"/>
                </a:solidFill>
                <a:latin typeface="Candara"/>
                <a:ea typeface="Candara"/>
                <a:cs typeface="Candara"/>
                <a:sym typeface="Candara"/>
              </a:rPr>
              <a:t>un</a:t>
            </a:r>
            <a:r>
              <a:rPr lang="en-US" sz="2800" b="1" dirty="0">
                <a:solidFill>
                  <a:srgbClr val="005299"/>
                </a:solidFill>
                <a:latin typeface="Candara"/>
                <a:ea typeface="Candara"/>
                <a:cs typeface="Candara"/>
                <a:sym typeface="Candara"/>
              </a:rPr>
              <a:t>d</a:t>
            </a:r>
            <a:r>
              <a:rPr lang="en-US" sz="2800" b="1" dirty="0">
                <a:solidFill>
                  <a:srgbClr val="073E87"/>
                </a:solidFill>
                <a:latin typeface="Candara"/>
                <a:ea typeface="Candara"/>
                <a:cs typeface="Candara"/>
                <a:sym typeface="Candara"/>
              </a:rPr>
              <a:t>er</a:t>
            </a:r>
            <a:r>
              <a:rPr lang="en-US" sz="2800" b="1" dirty="0">
                <a:solidFill>
                  <a:srgbClr val="005299"/>
                </a:solidFill>
                <a:latin typeface="Candara"/>
                <a:ea typeface="Candara"/>
                <a:cs typeface="Candara"/>
                <a:sym typeface="Candara"/>
              </a:rPr>
              <a:t>g</a:t>
            </a:r>
            <a:r>
              <a:rPr lang="en-US" sz="2800" b="1" dirty="0">
                <a:solidFill>
                  <a:srgbClr val="073E87"/>
                </a:solidFill>
                <a:latin typeface="Candara"/>
                <a:ea typeface="Candara"/>
                <a:cs typeface="Candara"/>
                <a:sym typeface="Candara"/>
              </a:rPr>
              <a:t>rad</a:t>
            </a:r>
            <a:r>
              <a:rPr lang="en-US" sz="2800" b="1" dirty="0">
                <a:solidFill>
                  <a:srgbClr val="005299"/>
                </a:solidFill>
                <a:latin typeface="Candara"/>
                <a:ea typeface="Candara"/>
                <a:cs typeface="Candara"/>
                <a:sym typeface="Candara"/>
              </a:rPr>
              <a:t>uat</a:t>
            </a:r>
            <a:r>
              <a:rPr lang="en-US" sz="2800" b="1" dirty="0">
                <a:solidFill>
                  <a:srgbClr val="073E87"/>
                </a:solidFill>
                <a:latin typeface="Candara"/>
                <a:ea typeface="Candara"/>
                <a:cs typeface="Candara"/>
                <a:sym typeface="Candara"/>
              </a:rPr>
              <a:t>e </a:t>
            </a:r>
            <a:r>
              <a:rPr lang="en-US" sz="2800" dirty="0">
                <a:solidFill>
                  <a:srgbClr val="073E87"/>
                </a:solidFill>
                <a:latin typeface="Candara"/>
                <a:ea typeface="Candara"/>
                <a:cs typeface="Candara"/>
                <a:sym typeface="Candara"/>
              </a:rPr>
              <a:t>work</a:t>
            </a:r>
            <a:endParaRPr sz="2800" dirty="0">
              <a:solidFill>
                <a:schemeClr val="dk1"/>
              </a:solidFill>
              <a:latin typeface="Candara"/>
              <a:ea typeface="Candara"/>
              <a:cs typeface="Candara"/>
              <a:sym typeface="Candara"/>
            </a:endParaRPr>
          </a:p>
          <a:p>
            <a:pPr marL="582930" marR="0" lvl="1" indent="-278130" algn="l" rtl="0">
              <a:lnSpc>
                <a:spcPct val="100000"/>
              </a:lnSpc>
              <a:spcBef>
                <a:spcPts val="455"/>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90 credits (</a:t>
            </a:r>
            <a:r>
              <a:rPr lang="en-US" sz="2400" b="1" i="0" u="none" strike="noStrike" cap="none" dirty="0">
                <a:solidFill>
                  <a:srgbClr val="073E87"/>
                </a:solidFill>
                <a:latin typeface="Candara"/>
                <a:ea typeface="Candara"/>
                <a:cs typeface="Candara"/>
                <a:sym typeface="Candara"/>
              </a:rPr>
              <a:t>weighting formula </a:t>
            </a:r>
            <a:r>
              <a:rPr lang="en-US" sz="2400" b="0" i="0" u="none" strike="noStrike" cap="none" dirty="0">
                <a:solidFill>
                  <a:srgbClr val="073E87"/>
                </a:solidFill>
                <a:latin typeface="Candara"/>
                <a:ea typeface="Candara"/>
                <a:cs typeface="Candara"/>
                <a:sym typeface="Candara"/>
              </a:rPr>
              <a:t>for full course load)</a:t>
            </a:r>
            <a:endParaRPr sz="2400" b="0" i="0" u="none" strike="noStrike" cap="none" dirty="0">
              <a:solidFill>
                <a:schemeClr val="dk1"/>
              </a:solidFill>
              <a:latin typeface="Candara"/>
              <a:ea typeface="Candara"/>
              <a:cs typeface="Candara"/>
              <a:sym typeface="Candara"/>
            </a:endParaRPr>
          </a:p>
          <a:p>
            <a:pPr marL="582930" marR="0" lvl="1" indent="-278130" algn="l" rtl="0">
              <a:lnSpc>
                <a:spcPct val="100000"/>
              </a:lnSpc>
              <a:spcBef>
                <a:spcPts val="625"/>
              </a:spcBef>
              <a:spcAft>
                <a:spcPts val="0"/>
              </a:spcAft>
              <a:buClr>
                <a:srgbClr val="31B6FD"/>
              </a:buClr>
              <a:buSzPts val="2400"/>
              <a:buFont typeface="MS PGothic"/>
              <a:buChar char="*"/>
            </a:pPr>
            <a:r>
              <a:rPr lang="en-US" sz="2400" b="1" i="0" u="none" strike="noStrike" cap="none" dirty="0">
                <a:solidFill>
                  <a:srgbClr val="073E87"/>
                </a:solidFill>
                <a:latin typeface="Candara"/>
                <a:ea typeface="Candara"/>
                <a:cs typeface="Candara"/>
                <a:sym typeface="Candara"/>
              </a:rPr>
              <a:t>28 cred</a:t>
            </a:r>
            <a:r>
              <a:rPr lang="en-US" sz="2400" b="1" i="0" u="none" strike="noStrike" cap="none" dirty="0">
                <a:solidFill>
                  <a:srgbClr val="005299"/>
                </a:solidFill>
                <a:latin typeface="Candara"/>
                <a:ea typeface="Candara"/>
                <a:cs typeface="Candara"/>
                <a:sym typeface="Candara"/>
              </a:rPr>
              <a:t>it</a:t>
            </a:r>
            <a:r>
              <a:rPr lang="en-US" sz="2400" b="1" i="0" u="none" strike="noStrike" cap="none" dirty="0">
                <a:solidFill>
                  <a:srgbClr val="073E87"/>
                </a:solidFill>
                <a:latin typeface="Candara"/>
                <a:ea typeface="Candara"/>
                <a:cs typeface="Candara"/>
                <a:sym typeface="Candara"/>
              </a:rPr>
              <a:t>s </a:t>
            </a:r>
            <a:r>
              <a:rPr lang="en-US" sz="2400" b="0" i="0" u="none" strike="noStrike" cap="none" dirty="0">
                <a:solidFill>
                  <a:srgbClr val="073E87"/>
                </a:solidFill>
                <a:latin typeface="Candara"/>
                <a:ea typeface="Candara"/>
                <a:cs typeface="Candara"/>
                <a:sym typeface="Candara"/>
              </a:rPr>
              <a:t>is a full course load</a:t>
            </a:r>
            <a:endParaRPr sz="2400" b="0" i="0" u="none" strike="noStrike" cap="none" dirty="0">
              <a:solidFill>
                <a:schemeClr val="dk1"/>
              </a:solidFill>
              <a:latin typeface="Candara"/>
              <a:ea typeface="Candara"/>
              <a:cs typeface="Candara"/>
              <a:sym typeface="Candara"/>
            </a:endParaRPr>
          </a:p>
          <a:p>
            <a:pPr marL="292100" marR="0" lvl="0" indent="-279400" algn="l" rtl="0">
              <a:lnSpc>
                <a:spcPct val="100000"/>
              </a:lnSpc>
              <a:spcBef>
                <a:spcPts val="61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G</a:t>
            </a:r>
            <a:r>
              <a:rPr lang="en-US" sz="2800" dirty="0">
                <a:solidFill>
                  <a:srgbClr val="005299"/>
                </a:solidFill>
                <a:latin typeface="Candara"/>
                <a:ea typeface="Candara"/>
                <a:cs typeface="Candara"/>
                <a:sym typeface="Candara"/>
              </a:rPr>
              <a:t>P</a:t>
            </a:r>
            <a:r>
              <a:rPr lang="en-US" sz="2800" dirty="0">
                <a:solidFill>
                  <a:srgbClr val="073E87"/>
                </a:solidFill>
                <a:latin typeface="Candara"/>
                <a:ea typeface="Candara"/>
                <a:cs typeface="Candara"/>
                <a:sym typeface="Candara"/>
              </a:rPr>
              <a:t>A cutoﬀ: </a:t>
            </a:r>
            <a:r>
              <a:rPr lang="en-US" sz="2800" b="1" dirty="0">
                <a:solidFill>
                  <a:srgbClr val="005299"/>
                </a:solidFill>
                <a:latin typeface="Candara"/>
                <a:ea typeface="Candara"/>
                <a:cs typeface="Candara"/>
                <a:sym typeface="Candara"/>
              </a:rPr>
              <a:t>3.6</a:t>
            </a:r>
            <a:r>
              <a:rPr lang="en-US" sz="2800" b="1" dirty="0">
                <a:solidFill>
                  <a:srgbClr val="073E87"/>
                </a:solidFill>
                <a:latin typeface="Candara"/>
                <a:ea typeface="Candara"/>
                <a:cs typeface="Candara"/>
                <a:sym typeface="Candara"/>
              </a:rPr>
              <a:t>/</a:t>
            </a:r>
            <a:r>
              <a:rPr lang="en-US" sz="2800" b="1" dirty="0">
                <a:solidFill>
                  <a:srgbClr val="005299"/>
                </a:solidFill>
                <a:latin typeface="Candara"/>
                <a:ea typeface="Candara"/>
                <a:cs typeface="Candara"/>
                <a:sym typeface="Candara"/>
              </a:rPr>
              <a:t>4 </a:t>
            </a:r>
            <a:r>
              <a:rPr lang="en-US" sz="2000" dirty="0">
                <a:solidFill>
                  <a:srgbClr val="073E87"/>
                </a:solidFill>
                <a:latin typeface="Candara"/>
                <a:ea typeface="Candara"/>
                <a:cs typeface="Candara"/>
                <a:sym typeface="Candara"/>
              </a:rPr>
              <a:t>(Summer Courses do not count)</a:t>
            </a:r>
            <a:endParaRPr sz="2000" dirty="0">
              <a:solidFill>
                <a:schemeClr val="dk1"/>
              </a:solidFill>
              <a:latin typeface="Candara"/>
              <a:ea typeface="Candara"/>
              <a:cs typeface="Candara"/>
              <a:sym typeface="Candara"/>
            </a:endParaRPr>
          </a:p>
          <a:p>
            <a:pPr marL="292100" marR="0" lvl="0" indent="-279400" algn="l" rtl="0">
              <a:lnSpc>
                <a:spcPct val="100000"/>
              </a:lnSpc>
              <a:spcBef>
                <a:spcPts val="75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MC</a:t>
            </a:r>
            <a:r>
              <a:rPr lang="en-US" sz="2800" dirty="0">
                <a:solidFill>
                  <a:srgbClr val="005299"/>
                </a:solidFill>
                <a:latin typeface="Candara"/>
                <a:ea typeface="Candara"/>
                <a:cs typeface="Candara"/>
                <a:sym typeface="Candara"/>
              </a:rPr>
              <a:t>A</a:t>
            </a:r>
            <a:r>
              <a:rPr lang="en-US" sz="2800" dirty="0">
                <a:solidFill>
                  <a:srgbClr val="073E87"/>
                </a:solidFill>
                <a:latin typeface="Candara"/>
                <a:ea typeface="Candara"/>
                <a:cs typeface="Candara"/>
                <a:sym typeface="Candara"/>
              </a:rPr>
              <a:t>T cutoﬀ: </a:t>
            </a:r>
            <a:r>
              <a:rPr lang="en-US" sz="2800" b="1" dirty="0">
                <a:solidFill>
                  <a:srgbClr val="073E87"/>
                </a:solidFill>
                <a:latin typeface="Candara"/>
                <a:ea typeface="Candara"/>
                <a:cs typeface="Candara"/>
                <a:sym typeface="Candara"/>
              </a:rPr>
              <a:t>125 </a:t>
            </a:r>
            <a:r>
              <a:rPr lang="en-US" sz="2800" b="1" dirty="0">
                <a:solidFill>
                  <a:srgbClr val="005299"/>
                </a:solidFill>
                <a:latin typeface="Candara"/>
                <a:ea typeface="Candara"/>
                <a:cs typeface="Candara"/>
                <a:sym typeface="Candara"/>
              </a:rPr>
              <a:t>in </a:t>
            </a:r>
            <a:r>
              <a:rPr lang="en-US" sz="2800" b="1" dirty="0">
                <a:solidFill>
                  <a:srgbClr val="073E87"/>
                </a:solidFill>
                <a:latin typeface="Candara"/>
                <a:ea typeface="Candara"/>
                <a:cs typeface="Candara"/>
                <a:sym typeface="Candara"/>
              </a:rPr>
              <a:t>each </a:t>
            </a:r>
            <a:r>
              <a:rPr lang="en-US" sz="2800" b="1" dirty="0">
                <a:solidFill>
                  <a:srgbClr val="005299"/>
                </a:solidFill>
                <a:latin typeface="Candara"/>
                <a:ea typeface="Candara"/>
                <a:cs typeface="Candara"/>
                <a:sym typeface="Candara"/>
              </a:rPr>
              <a:t>of th</a:t>
            </a:r>
            <a:r>
              <a:rPr lang="en-US" sz="2800" b="1" dirty="0">
                <a:solidFill>
                  <a:srgbClr val="073E87"/>
                </a:solidFill>
                <a:latin typeface="Candara"/>
                <a:ea typeface="Candara"/>
                <a:cs typeface="Candara"/>
                <a:sym typeface="Candara"/>
              </a:rPr>
              <a:t>e </a:t>
            </a:r>
            <a:r>
              <a:rPr lang="en-US" sz="2800" b="1" dirty="0">
                <a:solidFill>
                  <a:srgbClr val="005299"/>
                </a:solidFill>
                <a:latin typeface="Candara"/>
                <a:ea typeface="Candara"/>
                <a:cs typeface="Candara"/>
                <a:sym typeface="Candara"/>
              </a:rPr>
              <a:t>fou</a:t>
            </a:r>
            <a:r>
              <a:rPr lang="en-US" sz="2800" b="1" dirty="0">
                <a:solidFill>
                  <a:srgbClr val="073E87"/>
                </a:solidFill>
                <a:latin typeface="Candara"/>
                <a:ea typeface="Candara"/>
                <a:cs typeface="Candara"/>
                <a:sym typeface="Candara"/>
              </a:rPr>
              <a:t>r sec</a:t>
            </a:r>
            <a:r>
              <a:rPr lang="en-US" sz="2800" b="1" dirty="0">
                <a:solidFill>
                  <a:srgbClr val="005299"/>
                </a:solidFill>
                <a:latin typeface="Candara"/>
                <a:ea typeface="Candara"/>
                <a:cs typeface="Candara"/>
                <a:sym typeface="Candara"/>
              </a:rPr>
              <a:t>tion</a:t>
            </a:r>
            <a:r>
              <a:rPr lang="en-US" sz="2800" b="1" dirty="0">
                <a:solidFill>
                  <a:srgbClr val="073E87"/>
                </a:solidFill>
                <a:latin typeface="Candara"/>
                <a:ea typeface="Candara"/>
                <a:cs typeface="Candara"/>
                <a:sym typeface="Candara"/>
              </a:rPr>
              <a:t>s</a:t>
            </a:r>
            <a:endParaRPr sz="2800" dirty="0">
              <a:solidFill>
                <a:schemeClr val="dk1"/>
              </a:solidFill>
              <a:latin typeface="Candara"/>
              <a:ea typeface="Candara"/>
              <a:cs typeface="Candara"/>
              <a:sym typeface="Candara"/>
            </a:endParaRPr>
          </a:p>
          <a:p>
            <a:pPr marL="292100" marR="0" lvl="0" indent="0" algn="l" rtl="0">
              <a:lnSpc>
                <a:spcPct val="100000"/>
              </a:lnSpc>
              <a:spcBef>
                <a:spcPts val="0"/>
              </a:spcBef>
              <a:spcAft>
                <a:spcPts val="0"/>
              </a:spcAft>
              <a:buNone/>
            </a:pPr>
            <a:r>
              <a:rPr lang="en-US" sz="2800" dirty="0">
                <a:solidFill>
                  <a:srgbClr val="073E87"/>
                </a:solidFill>
                <a:latin typeface="Candara"/>
                <a:ea typeface="Candara"/>
                <a:cs typeface="Candara"/>
                <a:sym typeface="Candara"/>
              </a:rPr>
              <a:t>Accepts International Students</a:t>
            </a:r>
            <a:endParaRPr sz="2800" dirty="0">
              <a:solidFill>
                <a:schemeClr val="dk1"/>
              </a:solidFill>
              <a:latin typeface="Candara"/>
              <a:ea typeface="Candara"/>
              <a:cs typeface="Candara"/>
              <a:sym typeface="Candara"/>
            </a:endParaRPr>
          </a:p>
          <a:p>
            <a:pPr marL="292100" marR="0" lvl="0" indent="-279400" algn="l" rtl="0">
              <a:lnSpc>
                <a:spcPct val="100000"/>
              </a:lnSpc>
              <a:spcBef>
                <a:spcPts val="690"/>
              </a:spcBef>
              <a:spcAft>
                <a:spcPts val="0"/>
              </a:spcAft>
              <a:buClr>
                <a:srgbClr val="31B6FD"/>
              </a:buClr>
              <a:buSzPts val="2800"/>
              <a:buFont typeface="MS PGothic"/>
              <a:buChar char="*"/>
            </a:pPr>
            <a:r>
              <a:rPr lang="en-US" sz="2800" b="1" dirty="0">
                <a:solidFill>
                  <a:srgbClr val="073E87"/>
                </a:solidFill>
                <a:latin typeface="Candara"/>
                <a:ea typeface="Candara"/>
                <a:cs typeface="Candara"/>
                <a:sym typeface="Candara"/>
              </a:rPr>
              <a:t>639</a:t>
            </a:r>
            <a:r>
              <a:rPr lang="en-US" sz="2800" b="1" dirty="0">
                <a:solidFill>
                  <a:srgbClr val="005299"/>
                </a:solidFill>
                <a:latin typeface="Candara"/>
                <a:ea typeface="Candara"/>
                <a:cs typeface="Candara"/>
                <a:sym typeface="Candara"/>
              </a:rPr>
              <a:t>/</a:t>
            </a:r>
            <a:r>
              <a:rPr lang="en-US" sz="2800" b="1" dirty="0">
                <a:solidFill>
                  <a:srgbClr val="073E87"/>
                </a:solidFill>
                <a:latin typeface="Candara"/>
                <a:ea typeface="Candara"/>
                <a:cs typeface="Candara"/>
                <a:sym typeface="Candara"/>
              </a:rPr>
              <a:t>3265 </a:t>
            </a:r>
            <a:r>
              <a:rPr lang="en-US" sz="2800" dirty="0">
                <a:solidFill>
                  <a:srgbClr val="073E87"/>
                </a:solidFill>
                <a:latin typeface="Candara"/>
                <a:ea typeface="Candara"/>
                <a:cs typeface="Candara"/>
                <a:sym typeface="Candara"/>
              </a:rPr>
              <a:t>students interviewed in 2018</a:t>
            </a:r>
            <a:endParaRPr sz="2800" dirty="0">
              <a:solidFill>
                <a:schemeClr val="dk1"/>
              </a:solidFill>
              <a:latin typeface="Candara"/>
              <a:ea typeface="Candara"/>
              <a:cs typeface="Candara"/>
              <a:sym typeface="Candara"/>
            </a:endParaRPr>
          </a:p>
        </p:txBody>
      </p:sp>
      <p:sp>
        <p:nvSpPr>
          <p:cNvPr id="342" name="Google Shape;342;p39"/>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Sources:</a:t>
            </a:r>
            <a:endParaRPr sz="1100" dirty="0">
              <a:solidFill>
                <a:srgbClr val="FFFFFF"/>
              </a:solidFill>
            </a:endParaRPr>
          </a:p>
          <a:p>
            <a:pPr marL="0" lvl="0" indent="0" algn="l" rtl="0">
              <a:spcBef>
                <a:spcPts val="0"/>
              </a:spcBef>
              <a:spcAft>
                <a:spcPts val="0"/>
              </a:spcAft>
              <a:buNone/>
            </a:pPr>
            <a:r>
              <a:rPr lang="en-US" sz="1100" u="sng" dirty="0">
                <a:solidFill>
                  <a:schemeClr val="hlink"/>
                </a:solidFill>
                <a:hlinkClick r:id="rId3"/>
              </a:rPr>
              <a:t>http://applymd.utoronto.ca/academic-requirements</a:t>
            </a:r>
            <a:endParaRPr sz="1100" dirty="0">
              <a:solidFill>
                <a:srgbClr val="FFFFFF"/>
              </a:solidFill>
            </a:endParaRPr>
          </a:p>
          <a:p>
            <a:pPr marL="0" lvl="0" indent="0" algn="l" rtl="0">
              <a:spcBef>
                <a:spcPts val="0"/>
              </a:spcBef>
              <a:spcAft>
                <a:spcPts val="0"/>
              </a:spcAft>
              <a:buNone/>
            </a:pPr>
            <a:endParaRPr sz="1100" dirty="0">
              <a:solidFill>
                <a:srgbClr val="FFFFFF"/>
              </a:solidFill>
            </a:endParaRPr>
          </a:p>
          <a:p>
            <a:pPr marL="0" lvl="0" indent="0" algn="l" rtl="0">
              <a:spcBef>
                <a:spcPts val="0"/>
              </a:spcBef>
              <a:spcAft>
                <a:spcPts val="0"/>
              </a:spcAft>
              <a:buNone/>
            </a:pPr>
            <a:r>
              <a:rPr lang="en-US" sz="1100" u="sng" dirty="0">
                <a:solidFill>
                  <a:schemeClr val="hlink"/>
                </a:solidFill>
                <a:hlinkClick r:id="rId4"/>
              </a:rPr>
              <a:t>http://applymd.utoronto.ca/admission-stats</a:t>
            </a:r>
            <a:endParaRPr sz="1100" dirty="0">
              <a:solidFill>
                <a:srgbClr val="FFFFFF"/>
              </a:solidFill>
            </a:endParaRPr>
          </a:p>
          <a:p>
            <a:pPr marL="0" lvl="0" indent="0" algn="l" rtl="0">
              <a:spcBef>
                <a:spcPts val="0"/>
              </a:spcBef>
              <a:spcAft>
                <a:spcPts val="0"/>
              </a:spcAft>
              <a:buNone/>
            </a:pPr>
            <a:endParaRPr sz="1100" dirty="0">
              <a:solidFill>
                <a:srgbClr val="FFFFFF"/>
              </a:solidFill>
            </a:endParaRPr>
          </a:p>
          <a:p>
            <a:pPr marL="0" lvl="0" indent="0" algn="l" rtl="0">
              <a:spcBef>
                <a:spcPts val="0"/>
              </a:spcBef>
              <a:spcAft>
                <a:spcPts val="0"/>
              </a:spcAft>
              <a:buNone/>
            </a:pPr>
            <a:endParaRPr sz="1100"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p:nvPr/>
        </p:nvSpPr>
        <p:spPr>
          <a:xfrm>
            <a:off x="379411" y="2601594"/>
            <a:ext cx="8308200" cy="3000300"/>
          </a:xfrm>
          <a:prstGeom prst="rect">
            <a:avLst/>
          </a:prstGeom>
          <a:noFill/>
          <a:ln>
            <a:noFill/>
          </a:ln>
        </p:spPr>
        <p:txBody>
          <a:bodyPr spcFirstLastPara="1" wrap="square" lIns="0" tIns="65400" rIns="0" bIns="0" anchor="t" anchorCtr="0">
            <a:noAutofit/>
          </a:bodyPr>
          <a:lstStyle/>
          <a:p>
            <a:pPr marL="290830" marR="0" lvl="0" indent="-278130" algn="l" rtl="0">
              <a:lnSpc>
                <a:spcPct val="100000"/>
              </a:lnSpc>
              <a:spcBef>
                <a:spcPts val="0"/>
              </a:spcBef>
              <a:spcAft>
                <a:spcPts val="0"/>
              </a:spcAft>
              <a:buClr>
                <a:srgbClr val="31B6FD"/>
              </a:buClr>
              <a:buSzPts val="2400"/>
              <a:buFont typeface="MS PGothic"/>
              <a:buChar char="*"/>
            </a:pPr>
            <a:r>
              <a:rPr lang="en-US" sz="2400" b="1">
                <a:solidFill>
                  <a:srgbClr val="073E87"/>
                </a:solidFill>
                <a:latin typeface="Candara"/>
                <a:ea typeface="Candara"/>
                <a:cs typeface="Candara"/>
                <a:sym typeface="Candara"/>
              </a:rPr>
              <a:t>Required</a:t>
            </a:r>
            <a:endParaRPr sz="2400">
              <a:solidFill>
                <a:schemeClr val="dk1"/>
              </a:solidFill>
              <a:latin typeface="Candara"/>
              <a:ea typeface="Candara"/>
              <a:cs typeface="Candara"/>
              <a:sym typeface="Candara"/>
            </a:endParaRPr>
          </a:p>
          <a:p>
            <a:pPr marL="582930" marR="0" lvl="1" indent="-278130" algn="l" rtl="0">
              <a:lnSpc>
                <a:spcPct val="100000"/>
              </a:lnSpc>
              <a:spcBef>
                <a:spcPts val="415"/>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2 full course equivalents in Life Sciences</a:t>
            </a:r>
            <a:endParaRPr sz="2400" b="0" i="0" u="none" strike="noStrike" cap="none">
              <a:solidFill>
                <a:schemeClr val="dk1"/>
              </a:solidFill>
              <a:latin typeface="Candara"/>
              <a:ea typeface="Candara"/>
              <a:cs typeface="Candara"/>
              <a:sym typeface="Candara"/>
            </a:endParaRPr>
          </a:p>
          <a:p>
            <a:pPr marL="622300" marR="0" lvl="0" indent="0" algn="l" rtl="0">
              <a:lnSpc>
                <a:spcPct val="100000"/>
              </a:lnSpc>
              <a:spcBef>
                <a:spcPts val="525"/>
              </a:spcBef>
              <a:spcAft>
                <a:spcPts val="0"/>
              </a:spcAft>
              <a:buNone/>
            </a:pPr>
            <a:r>
              <a:rPr lang="en-US" sz="2000">
                <a:solidFill>
                  <a:srgbClr val="31B6FD"/>
                </a:solidFill>
                <a:latin typeface="MS PGothic"/>
                <a:ea typeface="MS PGothic"/>
                <a:cs typeface="MS PGothic"/>
                <a:sym typeface="MS PGothic"/>
              </a:rPr>
              <a:t>* </a:t>
            </a:r>
            <a:r>
              <a:rPr lang="en-US" sz="2000">
                <a:solidFill>
                  <a:srgbClr val="073E87"/>
                </a:solidFill>
                <a:latin typeface="Candara"/>
                <a:ea typeface="Candara"/>
                <a:cs typeface="Candara"/>
                <a:sym typeface="Candara"/>
              </a:rPr>
              <a:t>Examples: Biology, Anatomy, Biochemistry, SC/KINE courses, etc.</a:t>
            </a:r>
            <a:endParaRPr sz="2000">
              <a:solidFill>
                <a:schemeClr val="dk1"/>
              </a:solidFill>
              <a:latin typeface="Candara"/>
              <a:ea typeface="Candara"/>
              <a:cs typeface="Candara"/>
              <a:sym typeface="Candara"/>
            </a:endParaRPr>
          </a:p>
          <a:p>
            <a:pPr marL="582930" marR="0" lvl="1" indent="-278130" algn="l" rtl="0">
              <a:lnSpc>
                <a:spcPct val="100000"/>
              </a:lnSpc>
              <a:spcBef>
                <a:spcPts val="495"/>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1 full course equivalent in humanities/social science/language</a:t>
            </a:r>
            <a:endParaRPr sz="2400">
              <a:solidFill>
                <a:srgbClr val="073E87"/>
              </a:solidFill>
              <a:latin typeface="Candara"/>
              <a:ea typeface="Candara"/>
              <a:cs typeface="Candara"/>
              <a:sym typeface="Candara"/>
            </a:endParaRPr>
          </a:p>
          <a:p>
            <a:pPr marL="290830" marR="0" lvl="0" indent="-278130" algn="l" rtl="0">
              <a:lnSpc>
                <a:spcPct val="100000"/>
              </a:lnSpc>
              <a:spcBef>
                <a:spcPts val="645"/>
              </a:spcBef>
              <a:spcAft>
                <a:spcPts val="0"/>
              </a:spcAft>
              <a:buClr>
                <a:srgbClr val="31B6FD"/>
              </a:buClr>
              <a:buSzPts val="2400"/>
              <a:buFont typeface="MS PGothic"/>
              <a:buChar char="*"/>
            </a:pPr>
            <a:r>
              <a:rPr lang="en-US" sz="2400" b="1">
                <a:solidFill>
                  <a:srgbClr val="073E87"/>
                </a:solidFill>
                <a:latin typeface="Candara"/>
                <a:ea typeface="Candara"/>
                <a:cs typeface="Candara"/>
                <a:sym typeface="Candara"/>
              </a:rPr>
              <a:t>Recommended</a:t>
            </a:r>
            <a:endParaRPr sz="2400">
              <a:solidFill>
                <a:schemeClr val="dk1"/>
              </a:solidFill>
              <a:latin typeface="Candara"/>
              <a:ea typeface="Candara"/>
              <a:cs typeface="Candara"/>
              <a:sym typeface="Candara"/>
            </a:endParaRPr>
          </a:p>
          <a:p>
            <a:pPr marL="584200" marR="0" lvl="1" indent="-279400" algn="l" rtl="0">
              <a:lnSpc>
                <a:spcPct val="100000"/>
              </a:lnSpc>
              <a:spcBef>
                <a:spcPts val="620"/>
              </a:spcBef>
              <a:spcAft>
                <a:spcPts val="0"/>
              </a:spcAft>
              <a:buClr>
                <a:srgbClr val="31B6FD"/>
              </a:buClr>
              <a:buSzPts val="2400"/>
              <a:buFont typeface="MS PGothic"/>
              <a:buChar char="*"/>
            </a:pPr>
            <a:r>
              <a:rPr lang="en-US" sz="2400" b="0" i="0" u="none" strike="noStrike" cap="none">
                <a:solidFill>
                  <a:srgbClr val="073E87"/>
                </a:solidFill>
                <a:latin typeface="Candara"/>
                <a:ea typeface="Candara"/>
                <a:cs typeface="Candara"/>
                <a:sym typeface="Candara"/>
              </a:rPr>
              <a:t>Course in Statistics</a:t>
            </a:r>
            <a:endParaRPr sz="2400" b="0" i="0" u="none" strike="noStrike" cap="none">
              <a:solidFill>
                <a:srgbClr val="073E87"/>
              </a:solidFill>
              <a:latin typeface="Candara"/>
              <a:ea typeface="Candara"/>
              <a:cs typeface="Candara"/>
              <a:sym typeface="Candara"/>
            </a:endParaRPr>
          </a:p>
          <a:p>
            <a:pPr marL="584200" marR="0" lvl="1" indent="-279400" algn="l" rtl="0">
              <a:lnSpc>
                <a:spcPct val="100000"/>
              </a:lnSpc>
              <a:spcBef>
                <a:spcPts val="620"/>
              </a:spcBef>
              <a:spcAft>
                <a:spcPts val="0"/>
              </a:spcAft>
              <a:buClr>
                <a:srgbClr val="005299"/>
              </a:buClr>
              <a:buSzPts val="2400"/>
              <a:buFont typeface="MS PGothic"/>
              <a:buChar char="*"/>
            </a:pPr>
            <a:r>
              <a:rPr lang="en-US" sz="2400" b="0" i="0" u="none" strike="noStrike" cap="none">
                <a:solidFill>
                  <a:srgbClr val="005299"/>
                </a:solidFill>
                <a:latin typeface="Candara"/>
                <a:ea typeface="Candara"/>
                <a:cs typeface="Candara"/>
                <a:sym typeface="Candara"/>
              </a:rPr>
              <a:t>http://md.utoronto.ca/prerequisite-course-requirements</a:t>
            </a:r>
            <a:endParaRPr sz="2400" b="0" i="0" u="none" strike="noStrike" cap="none">
              <a:solidFill>
                <a:srgbClr val="005299"/>
              </a:solidFill>
              <a:latin typeface="Candara"/>
              <a:ea typeface="Candara"/>
              <a:cs typeface="Candara"/>
              <a:sym typeface="Candara"/>
            </a:endParaRPr>
          </a:p>
        </p:txBody>
      </p:sp>
      <p:sp>
        <p:nvSpPr>
          <p:cNvPr id="349" name="Google Shape;349;p40"/>
          <p:cNvSpPr txBox="1">
            <a:spLocks noGrp="1"/>
          </p:cNvSpPr>
          <p:nvPr>
            <p:ph type="title"/>
          </p:nvPr>
        </p:nvSpPr>
        <p:spPr>
          <a:xfrm>
            <a:off x="601500" y="557100"/>
            <a:ext cx="5655000" cy="1122900"/>
          </a:xfrm>
          <a:prstGeom prst="rect">
            <a:avLst/>
          </a:prstGeom>
          <a:noFill/>
          <a:ln>
            <a:noFill/>
          </a:ln>
        </p:spPr>
        <p:txBody>
          <a:bodyPr spcFirstLastPara="1" wrap="square" lIns="0" tIns="12700" rIns="0" bIns="0" anchor="b" anchorCtr="0">
            <a:noAutofit/>
          </a:bodyPr>
          <a:lstStyle/>
          <a:p>
            <a:pPr marL="0" lvl="0" indent="0" algn="l" rtl="0">
              <a:lnSpc>
                <a:spcPct val="100000"/>
              </a:lnSpc>
              <a:spcBef>
                <a:spcPts val="0"/>
              </a:spcBef>
              <a:spcAft>
                <a:spcPts val="0"/>
              </a:spcAft>
              <a:buClr>
                <a:schemeClr val="lt1"/>
              </a:buClr>
              <a:buSzPts val="2400"/>
              <a:buFont typeface="Cabin"/>
              <a:buNone/>
            </a:pPr>
            <a:r>
              <a:rPr lang="en-US" sz="2400"/>
              <a:t>UNIVERSITY OF TORONTO (COURSE PREREQUISITES)</a:t>
            </a:r>
            <a:endParaRPr sz="3600">
              <a:latin typeface="Candara"/>
              <a:ea typeface="Candara"/>
              <a:cs typeface="Candara"/>
              <a:sym typeface="Candara"/>
            </a:endParaRPr>
          </a:p>
        </p:txBody>
      </p:sp>
      <p:sp>
        <p:nvSpPr>
          <p:cNvPr id="350" name="Google Shape;350;p40"/>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28</a:t>
            </a:fld>
            <a:endParaRPr/>
          </a:p>
        </p:txBody>
      </p:sp>
      <p:sp>
        <p:nvSpPr>
          <p:cNvPr id="351" name="Google Shape;351;p40"/>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a:t>
            </a:r>
            <a:r>
              <a:rPr lang="en-US" sz="1100" dirty="0" err="1">
                <a:solidFill>
                  <a:srgbClr val="FFFFFF"/>
                </a:solidFill>
              </a:rPr>
              <a:t>applymd.utoronto.ca</a:t>
            </a:r>
            <a:r>
              <a:rPr lang="en-US" sz="1100" dirty="0">
                <a:solidFill>
                  <a:srgbClr val="FFFFFF"/>
                </a:solidFill>
              </a:rPr>
              <a:t>/prerequisite-courses</a:t>
            </a:r>
            <a:endParaRPr sz="1100"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p:nvPr/>
        </p:nvSpPr>
        <p:spPr>
          <a:xfrm>
            <a:off x="581192" y="2517823"/>
            <a:ext cx="7922260" cy="2326278"/>
          </a:xfrm>
          <a:prstGeom prst="rect">
            <a:avLst/>
          </a:prstGeom>
          <a:noFill/>
          <a:ln>
            <a:noFill/>
          </a:ln>
        </p:spPr>
        <p:txBody>
          <a:bodyPr spcFirstLastPara="1" wrap="square" lIns="0" tIns="83800" rIns="0" bIns="0" anchor="t" anchorCtr="0">
            <a:noAutofit/>
          </a:bodyPr>
          <a:lstStyle/>
          <a:p>
            <a:pPr marL="292100" marR="0" lvl="0" indent="-101600" algn="l" rtl="0">
              <a:lnSpc>
                <a:spcPct val="100000"/>
              </a:lnSpc>
              <a:spcBef>
                <a:spcPts val="0"/>
              </a:spcBef>
              <a:spcAft>
                <a:spcPts val="0"/>
              </a:spcAft>
              <a:buClr>
                <a:srgbClr val="31B6FD"/>
              </a:buClr>
              <a:buSzPts val="2800"/>
              <a:buFont typeface="MS PGothic"/>
              <a:buNone/>
            </a:pPr>
            <a:endParaRPr sz="2800">
              <a:solidFill>
                <a:srgbClr val="073E87"/>
              </a:solidFill>
              <a:latin typeface="Candara"/>
              <a:ea typeface="Candara"/>
              <a:cs typeface="Candara"/>
              <a:sym typeface="Candara"/>
            </a:endParaRPr>
          </a:p>
          <a:p>
            <a:pPr marL="292100" marR="0" lvl="0" indent="-279400" algn="l" rtl="0">
              <a:spcBef>
                <a:spcPts val="660"/>
              </a:spcBef>
              <a:spcAft>
                <a:spcPts val="0"/>
              </a:spcAft>
              <a:buClr>
                <a:srgbClr val="31B6FD"/>
              </a:buClr>
              <a:buSzPts val="2600"/>
              <a:buFont typeface="MS PGothic"/>
              <a:buChar char="*"/>
            </a:pPr>
            <a:r>
              <a:rPr lang="en-US" sz="2600" b="1">
                <a:solidFill>
                  <a:srgbClr val="073E87"/>
                </a:solidFill>
                <a:latin typeface="Candara"/>
                <a:ea typeface="Candara"/>
                <a:cs typeface="Candara"/>
                <a:sym typeface="Candara"/>
              </a:rPr>
              <a:t>3 s</a:t>
            </a:r>
            <a:r>
              <a:rPr lang="en-US" sz="2600" b="1">
                <a:solidFill>
                  <a:srgbClr val="005299"/>
                </a:solidFill>
                <a:latin typeface="Candara"/>
                <a:ea typeface="Candara"/>
                <a:cs typeface="Candara"/>
                <a:sym typeface="Candara"/>
              </a:rPr>
              <a:t>t</a:t>
            </a:r>
            <a:r>
              <a:rPr lang="en-US" sz="2600" b="1">
                <a:solidFill>
                  <a:srgbClr val="073E87"/>
                </a:solidFill>
                <a:latin typeface="Candara"/>
                <a:ea typeface="Candara"/>
                <a:cs typeface="Candara"/>
                <a:sym typeface="Candara"/>
              </a:rPr>
              <a:t>a</a:t>
            </a:r>
            <a:r>
              <a:rPr lang="en-US" sz="2600" b="1">
                <a:solidFill>
                  <a:srgbClr val="005299"/>
                </a:solidFill>
                <a:latin typeface="Candara"/>
                <a:ea typeface="Candara"/>
                <a:cs typeface="Candara"/>
                <a:sym typeface="Candara"/>
              </a:rPr>
              <a:t>t</a:t>
            </a:r>
            <a:r>
              <a:rPr lang="en-US" sz="2600" b="1">
                <a:solidFill>
                  <a:srgbClr val="073E87"/>
                </a:solidFill>
                <a:latin typeface="Candara"/>
                <a:ea typeface="Candara"/>
                <a:cs typeface="Candara"/>
                <a:sym typeface="Candara"/>
              </a:rPr>
              <a:t>ements </a:t>
            </a:r>
            <a:r>
              <a:rPr lang="en-US" sz="2600">
                <a:solidFill>
                  <a:srgbClr val="073E87"/>
                </a:solidFill>
                <a:latin typeface="Candara"/>
                <a:ea typeface="Candara"/>
                <a:cs typeface="Candara"/>
                <a:sym typeface="Candara"/>
              </a:rPr>
              <a:t>(250 words or less) outlining three activities and/or achievements from your OMSAS </a:t>
            </a:r>
            <a:r>
              <a:rPr lang="en-US" sz="2600" u="sng">
                <a:solidFill>
                  <a:srgbClr val="073E87"/>
                </a:solidFill>
                <a:latin typeface="Candara"/>
                <a:ea typeface="Candara"/>
                <a:cs typeface="Candara"/>
                <a:sym typeface="Candara"/>
              </a:rPr>
              <a:t>autobiographical sketch</a:t>
            </a:r>
            <a:endParaRPr sz="2600" u="sng">
              <a:solidFill>
                <a:schemeClr val="dk1"/>
              </a:solidFill>
              <a:latin typeface="Candara"/>
              <a:ea typeface="Candara"/>
              <a:cs typeface="Candara"/>
              <a:sym typeface="Candara"/>
            </a:endParaRPr>
          </a:p>
          <a:p>
            <a:pPr marL="292100" marR="0" lvl="0" indent="-101600" algn="l" rtl="0">
              <a:lnSpc>
                <a:spcPct val="100000"/>
              </a:lnSpc>
              <a:spcBef>
                <a:spcPts val="660"/>
              </a:spcBef>
              <a:spcAft>
                <a:spcPts val="0"/>
              </a:spcAft>
              <a:buClr>
                <a:srgbClr val="31B6FD"/>
              </a:buClr>
              <a:buSzPts val="2800"/>
              <a:buFont typeface="MS PGothic"/>
              <a:buNone/>
            </a:pPr>
            <a:endParaRPr sz="2800">
              <a:solidFill>
                <a:schemeClr val="dk1"/>
              </a:solidFill>
              <a:latin typeface="Candara"/>
              <a:ea typeface="Candara"/>
              <a:cs typeface="Candara"/>
              <a:sym typeface="Candara"/>
            </a:endParaRPr>
          </a:p>
        </p:txBody>
      </p:sp>
      <p:sp>
        <p:nvSpPr>
          <p:cNvPr id="358" name="Google Shape;358;p41"/>
          <p:cNvSpPr txBox="1">
            <a:spLocks noGrp="1"/>
          </p:cNvSpPr>
          <p:nvPr>
            <p:ph type="title"/>
          </p:nvPr>
        </p:nvSpPr>
        <p:spPr>
          <a:xfrm>
            <a:off x="581200" y="687475"/>
            <a:ext cx="6017100" cy="1083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UNIVERSITY OF TORONTO (NON-ACADEMIC REQUIREMENTS)</a:t>
            </a:r>
            <a:endParaRPr/>
          </a:p>
        </p:txBody>
      </p:sp>
      <p:sp>
        <p:nvSpPr>
          <p:cNvPr id="359" name="Google Shape;359;p4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60" name="Google Shape;360;p41"/>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a:t>
            </a:r>
            <a:r>
              <a:rPr lang="en-US" sz="1100" dirty="0" err="1">
                <a:solidFill>
                  <a:srgbClr val="FFFFFF"/>
                </a:solidFill>
              </a:rPr>
              <a:t>applymd.utoronto.ca</a:t>
            </a:r>
            <a:r>
              <a:rPr lang="en-US" sz="1100" dirty="0">
                <a:solidFill>
                  <a:srgbClr val="FFFFFF"/>
                </a:solidFill>
              </a:rPr>
              <a:t>/non-academic-requirements</a:t>
            </a:r>
            <a:endParaRPr sz="11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WHO ARE WE?</a:t>
            </a:r>
            <a:endParaRPr sz="4400"/>
          </a:p>
        </p:txBody>
      </p:sp>
      <p:sp>
        <p:nvSpPr>
          <p:cNvPr id="121" name="Google Shape;121;p15"/>
          <p:cNvSpPr/>
          <p:nvPr/>
        </p:nvSpPr>
        <p:spPr>
          <a:xfrm>
            <a:off x="4986080" y="2022511"/>
            <a:ext cx="4058145" cy="465846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122" name="Google Shape;122;p15"/>
          <p:cNvSpPr txBox="1"/>
          <p:nvPr/>
        </p:nvSpPr>
        <p:spPr>
          <a:xfrm>
            <a:off x="8550617" y="6376179"/>
            <a:ext cx="167005" cy="304800"/>
          </a:xfrm>
          <a:prstGeom prst="rect">
            <a:avLst/>
          </a:prstGeom>
          <a:noFill/>
          <a:ln>
            <a:noFill/>
          </a:ln>
        </p:spPr>
        <p:txBody>
          <a:bodyPr spcFirstLastPara="1" wrap="square" lIns="0" tIns="12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1800">
                <a:solidFill>
                  <a:srgbClr val="898989"/>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sp>
        <p:nvSpPr>
          <p:cNvPr id="123" name="Google Shape;123;p15"/>
          <p:cNvSpPr txBox="1"/>
          <p:nvPr/>
        </p:nvSpPr>
        <p:spPr>
          <a:xfrm>
            <a:off x="433225" y="2744913"/>
            <a:ext cx="4744949" cy="2954655"/>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2400"/>
              <a:buFont typeface="Arial"/>
              <a:buChar char="•"/>
            </a:pPr>
            <a:r>
              <a:rPr lang="en-US" sz="2400" dirty="0">
                <a:solidFill>
                  <a:schemeClr val="dk1"/>
                </a:solidFill>
                <a:latin typeface="Cabin"/>
                <a:ea typeface="Cabin"/>
                <a:cs typeface="Cabin"/>
                <a:sym typeface="Cabin"/>
              </a:rPr>
              <a:t>Alireza Tavakoli</a:t>
            </a:r>
          </a:p>
          <a:p>
            <a:pPr marL="285750" lvl="0" indent="-285750">
              <a:buClr>
                <a:schemeClr val="dk1"/>
              </a:buClr>
              <a:buSzPts val="2400"/>
              <a:buFont typeface="Arial"/>
              <a:buChar char="•"/>
            </a:pPr>
            <a:r>
              <a:rPr lang="en-US" sz="2400" dirty="0">
                <a:solidFill>
                  <a:schemeClr val="dk1"/>
                </a:solidFill>
                <a:latin typeface="Cabin"/>
                <a:ea typeface="Cabin"/>
                <a:cs typeface="Cabin"/>
                <a:sym typeface="Cabin"/>
              </a:rPr>
              <a:t>3</a:t>
            </a:r>
            <a:r>
              <a:rPr lang="en-US" sz="2400" baseline="30000" dirty="0">
                <a:solidFill>
                  <a:schemeClr val="dk1"/>
                </a:solidFill>
                <a:latin typeface="Cabin"/>
                <a:ea typeface="Cabin"/>
                <a:cs typeface="Cabin"/>
                <a:sym typeface="Cabin"/>
              </a:rPr>
              <a:t>rd</a:t>
            </a:r>
            <a:r>
              <a:rPr lang="en-US" sz="2400" dirty="0">
                <a:solidFill>
                  <a:schemeClr val="dk1"/>
                </a:solidFill>
                <a:latin typeface="Cabin"/>
                <a:ea typeface="Cabin"/>
                <a:cs typeface="Cabin"/>
                <a:sym typeface="Cabin"/>
              </a:rPr>
              <a:t> Year Biomedical Science</a:t>
            </a:r>
            <a:endParaRPr lang="en-US" sz="2400" dirty="0"/>
          </a:p>
          <a:p>
            <a:pPr marL="285750" lvl="0" indent="-285750">
              <a:buClr>
                <a:schemeClr val="dk1"/>
              </a:buClr>
              <a:buSzPts val="2400"/>
              <a:buFont typeface="Arial"/>
              <a:buChar char="•"/>
            </a:pPr>
            <a:r>
              <a:rPr lang="en-US" sz="2400" dirty="0">
                <a:solidFill>
                  <a:schemeClr val="dk1"/>
                </a:solidFill>
                <a:latin typeface="Cabin"/>
                <a:ea typeface="Cabin"/>
                <a:cs typeface="Cabin"/>
                <a:sym typeface="Cabin"/>
              </a:rPr>
              <a:t>Email: </a:t>
            </a:r>
            <a:r>
              <a:rPr lang="en-US" sz="2400" u="sng" dirty="0">
                <a:solidFill>
                  <a:schemeClr val="hlink"/>
                </a:solidFill>
                <a:latin typeface="Cabin"/>
                <a:ea typeface="Cabin"/>
                <a:cs typeface="Cabin"/>
                <a:sym typeface="Cabin"/>
                <a:hlinkClick r:id="rId4"/>
              </a:rPr>
              <a:t>alirezaj@my.yorku.ca</a:t>
            </a:r>
            <a:endParaRPr lang="en-US" sz="2400" u="sng" dirty="0">
              <a:solidFill>
                <a:schemeClr val="hlink"/>
              </a:solidFill>
              <a:latin typeface="Cabin"/>
              <a:ea typeface="Cabin"/>
              <a:cs typeface="Cabin"/>
              <a:sym typeface="Cabin"/>
            </a:endParaRPr>
          </a:p>
          <a:p>
            <a:pPr marL="285750" lvl="0" indent="-285750">
              <a:buClr>
                <a:schemeClr val="dk1"/>
              </a:buClr>
              <a:buSzPts val="2400"/>
              <a:buFont typeface="Arial"/>
              <a:buChar char="•"/>
            </a:pPr>
            <a:endParaRPr lang="en-US" sz="2400" u="sng" dirty="0">
              <a:solidFill>
                <a:schemeClr val="hlink"/>
              </a:solidFill>
              <a:latin typeface="Cabin"/>
              <a:ea typeface="Cabin"/>
              <a:cs typeface="Cabin"/>
              <a:sym typeface="Cabin"/>
            </a:endParaRPr>
          </a:p>
          <a:p>
            <a:pPr marL="285750" indent="-285750">
              <a:buClr>
                <a:schemeClr val="dk1"/>
              </a:buClr>
              <a:buSzPts val="2400"/>
              <a:buFont typeface="Arial"/>
              <a:buChar char="•"/>
            </a:pPr>
            <a:r>
              <a:rPr lang="en-US" sz="2400" dirty="0">
                <a:solidFill>
                  <a:schemeClr val="dk1"/>
                </a:solidFill>
                <a:latin typeface="Cabin"/>
                <a:ea typeface="Cabin"/>
                <a:cs typeface="Cabin"/>
                <a:sym typeface="Cabin"/>
              </a:rPr>
              <a:t> Sepehr Bahrami</a:t>
            </a:r>
          </a:p>
          <a:p>
            <a:pPr marL="285750" indent="-285750">
              <a:buClr>
                <a:schemeClr val="dk1"/>
              </a:buClr>
              <a:buSzPts val="2400"/>
              <a:buFont typeface="Arial"/>
              <a:buChar char="•"/>
            </a:pPr>
            <a:r>
              <a:rPr lang="en-US" sz="2400" dirty="0">
                <a:solidFill>
                  <a:schemeClr val="dk1"/>
                </a:solidFill>
                <a:latin typeface="Cabin"/>
                <a:ea typeface="Cabin"/>
                <a:cs typeface="Cabin"/>
                <a:sym typeface="Cabin"/>
              </a:rPr>
              <a:t>3</a:t>
            </a:r>
            <a:r>
              <a:rPr lang="en-US" sz="2400" baseline="30000" dirty="0">
                <a:solidFill>
                  <a:schemeClr val="dk1"/>
                </a:solidFill>
                <a:latin typeface="Cabin"/>
                <a:ea typeface="Cabin"/>
                <a:cs typeface="Cabin"/>
                <a:sym typeface="Cabin"/>
              </a:rPr>
              <a:t>rd</a:t>
            </a:r>
            <a:r>
              <a:rPr lang="en-US" sz="2400" dirty="0">
                <a:solidFill>
                  <a:schemeClr val="dk1"/>
                </a:solidFill>
                <a:latin typeface="Cabin"/>
                <a:ea typeface="Cabin"/>
                <a:cs typeface="Cabin"/>
                <a:sym typeface="Cabin"/>
              </a:rPr>
              <a:t> Biomedical Science</a:t>
            </a:r>
          </a:p>
          <a:p>
            <a:pPr marL="285750" indent="-285750">
              <a:buClr>
                <a:schemeClr val="dk1"/>
              </a:buClr>
              <a:buSzPts val="2400"/>
              <a:buFont typeface="Arial"/>
              <a:buChar char="•"/>
            </a:pPr>
            <a:r>
              <a:rPr lang="en-US" sz="2400" dirty="0">
                <a:solidFill>
                  <a:schemeClr val="dk1"/>
                </a:solidFill>
                <a:latin typeface="Cabin"/>
                <a:ea typeface="Cabin"/>
                <a:cs typeface="Cabin"/>
                <a:sym typeface="Cabin"/>
              </a:rPr>
              <a:t>Email: </a:t>
            </a:r>
            <a:r>
              <a:rPr lang="en-US" sz="2400" u="sng" dirty="0">
                <a:solidFill>
                  <a:schemeClr val="hlink"/>
                </a:solidFill>
                <a:latin typeface="Cabin"/>
                <a:ea typeface="Cabin"/>
                <a:cs typeface="Cabin"/>
                <a:sym typeface="Cabin"/>
              </a:rPr>
              <a:t>sepibhm</a:t>
            </a:r>
            <a:r>
              <a:rPr lang="en-US" sz="2400" u="sng" dirty="0">
                <a:solidFill>
                  <a:schemeClr val="hlink"/>
                </a:solidFill>
                <a:latin typeface="Cabin"/>
                <a:ea typeface="Cabin"/>
                <a:cs typeface="Cabin"/>
                <a:sym typeface="Cabin"/>
                <a:hlinkClick r:id="rId4"/>
              </a:rPr>
              <a:t>@my.yorku.ca</a:t>
            </a:r>
            <a:endParaRPr lang="en-US" sz="2400" u="sng" dirty="0">
              <a:solidFill>
                <a:schemeClr val="hlink"/>
              </a:solidFill>
              <a:latin typeface="Cabin"/>
              <a:ea typeface="Cabin"/>
              <a:cs typeface="Cabin"/>
              <a:sym typeface="Cabin"/>
            </a:endParaRPr>
          </a:p>
          <a:p>
            <a:pPr marL="285750" indent="-285750">
              <a:buClr>
                <a:schemeClr val="dk1"/>
              </a:buClr>
              <a:buSzPts val="2400"/>
              <a:buFont typeface="Arial"/>
              <a:buChar char="•"/>
            </a:pPr>
            <a:endParaRPr lang="en-US" sz="2400" dirty="0">
              <a:solidFill>
                <a:schemeClr val="dk1"/>
              </a:solidFill>
              <a:latin typeface="Cabin"/>
              <a:ea typeface="Cabin"/>
              <a:cs typeface="Cabin"/>
              <a:sym typeface="Cabin"/>
            </a:endParaRPr>
          </a:p>
          <a:p>
            <a:pPr marL="285750" indent="-285750">
              <a:buClr>
                <a:schemeClr val="dk1"/>
              </a:buClr>
              <a:buSzPts val="2400"/>
              <a:buFont typeface="Arial"/>
              <a:buChar char="•"/>
            </a:pPr>
            <a:endParaRPr lang="en-US" sz="2400" dirty="0">
              <a:solidFill>
                <a:schemeClr val="dk1"/>
              </a:solidFill>
              <a:latin typeface="Cabin"/>
              <a:ea typeface="Cabin"/>
              <a:cs typeface="Cabin"/>
              <a:sym typeface="Cabin"/>
            </a:endParaRPr>
          </a:p>
          <a:p>
            <a:pPr marL="285750" lvl="0" indent="-285750">
              <a:buClr>
                <a:schemeClr val="dk1"/>
              </a:buClr>
              <a:buSzPts val="2400"/>
              <a:buFont typeface="Arial"/>
              <a:buChar char="•"/>
            </a:pPr>
            <a:endParaRPr lang="en-US" sz="2400" dirty="0"/>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Cabin"/>
              <a:ea typeface="Cabin"/>
              <a:cs typeface="Cabin"/>
              <a:sym typeface="Cab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bin"/>
              <a:ea typeface="Cabin"/>
              <a:cs typeface="Cabin"/>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p:nvPr/>
        </p:nvSpPr>
        <p:spPr>
          <a:xfrm>
            <a:off x="228600" y="1981200"/>
            <a:ext cx="8154670" cy="4631909"/>
          </a:xfrm>
          <a:prstGeom prst="rect">
            <a:avLst/>
          </a:prstGeom>
          <a:noFill/>
          <a:ln>
            <a:noFill/>
          </a:ln>
        </p:spPr>
        <p:txBody>
          <a:bodyPr spcFirstLastPara="1" wrap="square" lIns="0" tIns="80625" rIns="0" bIns="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Personal Essays</a:t>
            </a:r>
            <a:endParaRPr sz="2800" dirty="0">
              <a:solidFill>
                <a:schemeClr val="dk1"/>
              </a:solidFill>
              <a:latin typeface="Candara"/>
              <a:ea typeface="Candara"/>
              <a:cs typeface="Candara"/>
              <a:sym typeface="Candara"/>
            </a:endParaRPr>
          </a:p>
          <a:p>
            <a:pPr marL="582295" marR="0" lvl="1" indent="-277494" algn="l" rtl="0">
              <a:lnSpc>
                <a:spcPct val="100000"/>
              </a:lnSpc>
              <a:spcBef>
                <a:spcPts val="385"/>
              </a:spcBef>
              <a:spcAft>
                <a:spcPts val="0"/>
              </a:spcAft>
              <a:buClr>
                <a:srgbClr val="31B6FD"/>
              </a:buClr>
              <a:buSzPts val="2400"/>
              <a:buFont typeface="MS PGothic"/>
              <a:buChar char="*"/>
            </a:pPr>
            <a:r>
              <a:rPr lang="en-US" sz="2400" b="1" i="0" u="none" strike="noStrike" cap="none" dirty="0">
                <a:solidFill>
                  <a:srgbClr val="073E87"/>
                </a:solidFill>
                <a:latin typeface="Candara"/>
                <a:ea typeface="Candara"/>
                <a:cs typeface="Candara"/>
                <a:sym typeface="Candara"/>
              </a:rPr>
              <a:t>4 essays </a:t>
            </a:r>
            <a:r>
              <a:rPr lang="en-US" sz="2400" b="0" i="0" u="none" strike="noStrike" cap="none" dirty="0">
                <a:solidFill>
                  <a:srgbClr val="073E87"/>
                </a:solidFill>
                <a:latin typeface="Candara"/>
                <a:ea typeface="Candara"/>
                <a:cs typeface="Candara"/>
                <a:sym typeface="Candara"/>
              </a:rPr>
              <a:t>(250 words or less) (May vary year to year) </a:t>
            </a:r>
          </a:p>
          <a:p>
            <a:pPr marL="304801" marR="0" lvl="1" algn="l" rtl="0">
              <a:lnSpc>
                <a:spcPct val="100000"/>
              </a:lnSpc>
              <a:spcBef>
                <a:spcPts val="385"/>
              </a:spcBef>
              <a:spcAft>
                <a:spcPts val="0"/>
              </a:spcAft>
              <a:buClr>
                <a:srgbClr val="31B6FD"/>
              </a:buClr>
              <a:buSzPts val="2400"/>
            </a:pPr>
            <a:r>
              <a:rPr lang="en-US" sz="1800" b="0" i="0" u="none" strike="noStrike" cap="none" dirty="0">
                <a:solidFill>
                  <a:srgbClr val="073E87"/>
                </a:solidFill>
                <a:latin typeface="Candara"/>
                <a:ea typeface="Candara"/>
                <a:cs typeface="Candara"/>
                <a:sym typeface="Candara"/>
              </a:rPr>
              <a:t>* Example questions </a:t>
            </a:r>
            <a:r>
              <a:rPr lang="en-US" sz="1800" dirty="0">
                <a:solidFill>
                  <a:srgbClr val="073E87"/>
                </a:solidFill>
                <a:latin typeface="Candara"/>
                <a:ea typeface="Candara"/>
                <a:cs typeface="Candara"/>
                <a:sym typeface="Candara"/>
              </a:rPr>
              <a:t>(</a:t>
            </a:r>
            <a:r>
              <a:rPr lang="en-US" sz="1800" b="0" i="0" u="none" strike="noStrike" cap="none" dirty="0">
                <a:solidFill>
                  <a:srgbClr val="073E87"/>
                </a:solidFill>
                <a:latin typeface="Candara"/>
                <a:ea typeface="Candara"/>
                <a:cs typeface="Candara"/>
                <a:sym typeface="Candara"/>
              </a:rPr>
              <a:t>not 2019-2020 questions)</a:t>
            </a:r>
            <a:endParaRPr lang="en-US" sz="1800" b="0" i="0" u="none" strike="noStrike" cap="none" dirty="0">
              <a:solidFill>
                <a:schemeClr val="dk1"/>
              </a:solidFill>
              <a:latin typeface="Candara"/>
              <a:ea typeface="Candara"/>
              <a:cs typeface="Candara"/>
              <a:sym typeface="Candara"/>
            </a:endParaRPr>
          </a:p>
          <a:p>
            <a:pPr marL="863600" marR="680720" lvl="2" indent="-228600" algn="just" rtl="0">
              <a:lnSpc>
                <a:spcPct val="100400"/>
              </a:lnSpc>
              <a:spcBef>
                <a:spcPts val="545"/>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Question 1: Physician and author </a:t>
            </a:r>
            <a:r>
              <a:rPr lang="en-US" sz="2000" dirty="0">
                <a:solidFill>
                  <a:srgbClr val="073E87"/>
                </a:solidFill>
                <a:latin typeface="Candara"/>
                <a:ea typeface="Candara"/>
                <a:cs typeface="Candara"/>
                <a:sym typeface="Candara"/>
              </a:rPr>
              <a:t>Abraham</a:t>
            </a:r>
            <a:r>
              <a:rPr lang="en-US" sz="2000" b="0" i="0" u="none" strike="noStrike" cap="none" dirty="0">
                <a:solidFill>
                  <a:srgbClr val="073E87"/>
                </a:solidFill>
                <a:latin typeface="Candara"/>
                <a:ea typeface="Candara"/>
                <a:cs typeface="Candara"/>
                <a:sym typeface="Candara"/>
              </a:rPr>
              <a:t> </a:t>
            </a:r>
            <a:r>
              <a:rPr lang="en-US" sz="2000" b="0" i="0" u="none" strike="noStrike" cap="none" dirty="0" err="1">
                <a:solidFill>
                  <a:srgbClr val="073E87"/>
                </a:solidFill>
                <a:latin typeface="Candara"/>
                <a:ea typeface="Candara"/>
                <a:cs typeface="Candara"/>
                <a:sym typeface="Candara"/>
              </a:rPr>
              <a:t>Verghese</a:t>
            </a:r>
            <a:r>
              <a:rPr lang="en-US" sz="2000" b="0" i="0" u="none" strike="noStrike" cap="none" dirty="0">
                <a:solidFill>
                  <a:srgbClr val="073E87"/>
                </a:solidFill>
                <a:latin typeface="Candara"/>
                <a:ea typeface="Candara"/>
                <a:cs typeface="Candara"/>
                <a:sym typeface="Candara"/>
              </a:rPr>
              <a:t> argues that  the most important innovation to come in medicine in the next  10 years is human touch. Discuss.</a:t>
            </a:r>
            <a:endParaRPr lang="en-US" sz="2000" b="0" i="0" u="none" strike="noStrike" cap="none" dirty="0">
              <a:solidFill>
                <a:schemeClr val="dk1"/>
              </a:solidFill>
              <a:latin typeface="Candara"/>
              <a:ea typeface="Candara"/>
              <a:cs typeface="Candara"/>
              <a:sym typeface="Candara"/>
            </a:endParaRPr>
          </a:p>
          <a:p>
            <a:pPr marL="863600" marR="911860" lvl="2" indent="-228600" algn="l" rtl="0">
              <a:lnSpc>
                <a:spcPct val="101699"/>
              </a:lnSpc>
              <a:spcBef>
                <a:spcPts val="415"/>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Question 2: How does technology impact interactions and or  collaborative relationships among healthcare professionals?</a:t>
            </a:r>
            <a:endParaRPr sz="2000" b="0" i="0" u="none" strike="noStrike" cap="none" dirty="0">
              <a:solidFill>
                <a:schemeClr val="dk1"/>
              </a:solidFill>
              <a:latin typeface="Candara"/>
              <a:ea typeface="Candara"/>
              <a:cs typeface="Candara"/>
              <a:sym typeface="Candara"/>
            </a:endParaRPr>
          </a:p>
          <a:p>
            <a:pPr marL="863600" marR="5080" lvl="2" indent="-228600" algn="l" rtl="0">
              <a:lnSpc>
                <a:spcPct val="100899"/>
              </a:lnSpc>
              <a:spcBef>
                <a:spcPts val="440"/>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Question 3: Describe an example of injustice that matters to you.  How would a career in medicine allow you to be a better advocate in  similar circumstances?</a:t>
            </a:r>
            <a:endParaRPr sz="2000" b="0" i="0" u="none" strike="noStrike" cap="none" dirty="0">
              <a:solidFill>
                <a:schemeClr val="dk1"/>
              </a:solidFill>
              <a:latin typeface="Candara"/>
              <a:ea typeface="Candara"/>
              <a:cs typeface="Candara"/>
              <a:sym typeface="Candara"/>
            </a:endParaRPr>
          </a:p>
          <a:p>
            <a:pPr marL="863600" marR="411480" lvl="2" indent="-228600" algn="l" rtl="0">
              <a:lnSpc>
                <a:spcPct val="101699"/>
              </a:lnSpc>
              <a:spcBef>
                <a:spcPts val="420"/>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Question 4</a:t>
            </a:r>
            <a:r>
              <a:rPr lang="en-US" sz="2000" b="0" i="0" u="none" strike="noStrike" cap="none" dirty="0">
                <a:solidFill>
                  <a:srgbClr val="005299"/>
                </a:solidFill>
                <a:latin typeface="Candara"/>
                <a:ea typeface="Candara"/>
                <a:cs typeface="Candara"/>
                <a:sym typeface="Candara"/>
              </a:rPr>
              <a:t>: </a:t>
            </a:r>
            <a:r>
              <a:rPr lang="en-US" sz="2000" b="0" i="0" u="none" strike="noStrike" cap="none" dirty="0">
                <a:solidFill>
                  <a:srgbClr val="073E87"/>
                </a:solidFill>
                <a:latin typeface="Candara"/>
                <a:ea typeface="Candara"/>
                <a:cs typeface="Candara"/>
                <a:sym typeface="Candara"/>
              </a:rPr>
              <a:t>What is your preferred style of learning? How has this  impacted your educational development?</a:t>
            </a:r>
            <a:endParaRPr sz="2000" b="0" i="0" u="none" strike="noStrike" cap="none" dirty="0">
              <a:solidFill>
                <a:schemeClr val="dk1"/>
              </a:solidFill>
              <a:latin typeface="Candara"/>
              <a:ea typeface="Candara"/>
              <a:cs typeface="Candara"/>
              <a:sym typeface="Candara"/>
            </a:endParaRPr>
          </a:p>
        </p:txBody>
      </p:sp>
      <p:sp>
        <p:nvSpPr>
          <p:cNvPr id="367" name="Google Shape;367;p42"/>
          <p:cNvSpPr txBox="1">
            <a:spLocks noGrp="1"/>
          </p:cNvSpPr>
          <p:nvPr>
            <p:ph type="title"/>
          </p:nvPr>
        </p:nvSpPr>
        <p:spPr>
          <a:xfrm>
            <a:off x="581198" y="687475"/>
            <a:ext cx="5887200" cy="1083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UNIVERSITY OF TORONTO (NON-­ACADEMIC REQUIREMENTS)</a:t>
            </a:r>
            <a:endParaRPr/>
          </a:p>
        </p:txBody>
      </p:sp>
      <p:sp>
        <p:nvSpPr>
          <p:cNvPr id="368" name="Google Shape;368;p4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69" name="Google Shape;369;p42"/>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a:t>
            </a:r>
            <a:r>
              <a:rPr lang="en-US" sz="1100" dirty="0" err="1">
                <a:solidFill>
                  <a:srgbClr val="FFFFFF"/>
                </a:solidFill>
              </a:rPr>
              <a:t>applymd.utoronto.ca</a:t>
            </a:r>
            <a:r>
              <a:rPr lang="en-US" sz="1100" dirty="0">
                <a:solidFill>
                  <a:srgbClr val="FFFFFF"/>
                </a:solidFill>
              </a:rPr>
              <a:t>/non-academic-requirements</a:t>
            </a:r>
            <a:endParaRPr sz="11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3"/>
          <p:cNvSpPr/>
          <p:nvPr/>
        </p:nvSpPr>
        <p:spPr>
          <a:xfrm>
            <a:off x="1143005" y="2496100"/>
            <a:ext cx="6858000" cy="325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376" name="Google Shape;376;p43"/>
          <p:cNvSpPr txBox="1">
            <a:spLocks noGrp="1"/>
          </p:cNvSpPr>
          <p:nvPr>
            <p:ph type="title"/>
          </p:nvPr>
        </p:nvSpPr>
        <p:spPr>
          <a:xfrm>
            <a:off x="581200" y="857250"/>
            <a:ext cx="7989600" cy="913500"/>
          </a:xfrm>
          <a:prstGeom prst="rect">
            <a:avLst/>
          </a:prstGeom>
          <a:noFill/>
          <a:ln>
            <a:noFill/>
          </a:ln>
        </p:spPr>
        <p:txBody>
          <a:bodyPr spcFirstLastPara="1" wrap="square" lIns="0" tIns="337125" rIns="0" bIns="0" anchor="b" anchorCtr="0">
            <a:noAutofit/>
          </a:bodyPr>
          <a:lstStyle/>
          <a:p>
            <a:pPr marL="184150" lvl="0" indent="0" algn="ctr" rtl="0">
              <a:lnSpc>
                <a:spcPct val="204642"/>
              </a:lnSpc>
              <a:spcBef>
                <a:spcPts val="0"/>
              </a:spcBef>
              <a:spcAft>
                <a:spcPts val="0"/>
              </a:spcAft>
              <a:buClr>
                <a:schemeClr val="lt1"/>
              </a:buClr>
              <a:buSzPts val="2800"/>
              <a:buFont typeface="Cabin"/>
              <a:buNone/>
            </a:pPr>
            <a:r>
              <a:rPr lang="en-US"/>
              <a:t>WESTERN UNIVERSITY</a:t>
            </a:r>
            <a:endParaRPr/>
          </a:p>
          <a:p>
            <a:pPr marL="184150" lvl="0" indent="0" algn="ctr" rtl="0">
              <a:lnSpc>
                <a:spcPct val="118499"/>
              </a:lnSpc>
              <a:spcBef>
                <a:spcPts val="0"/>
              </a:spcBef>
              <a:spcAft>
                <a:spcPts val="0"/>
              </a:spcAft>
              <a:buClr>
                <a:schemeClr val="lt1"/>
              </a:buClr>
              <a:buSzPts val="2000"/>
              <a:buFont typeface="Cabin"/>
              <a:buNone/>
            </a:pPr>
            <a:r>
              <a:rPr lang="en-US" sz="2000"/>
              <a:t>(UNIVERSITY OF WESTERN ONTARIO)</a:t>
            </a:r>
            <a:endParaRPr sz="2000"/>
          </a:p>
        </p:txBody>
      </p:sp>
      <p:sp>
        <p:nvSpPr>
          <p:cNvPr id="377" name="Google Shape;377;p43"/>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31</a:t>
            </a:fld>
            <a:endParaRPr/>
          </a:p>
        </p:txBody>
      </p:sp>
      <p:sp>
        <p:nvSpPr>
          <p:cNvPr id="378" name="Google Shape;378;p43"/>
          <p:cNvSpPr txBox="1"/>
          <p:nvPr/>
        </p:nvSpPr>
        <p:spPr>
          <a:xfrm>
            <a:off x="1388500" y="5747200"/>
            <a:ext cx="32358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Schulich School of Medicine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p:nvPr/>
        </p:nvSpPr>
        <p:spPr>
          <a:xfrm>
            <a:off x="351668" y="1905000"/>
            <a:ext cx="9020932" cy="4157548"/>
          </a:xfrm>
          <a:prstGeom prst="rect">
            <a:avLst/>
          </a:prstGeom>
          <a:noFill/>
          <a:ln>
            <a:noFill/>
          </a:ln>
        </p:spPr>
        <p:txBody>
          <a:bodyPr spcFirstLastPara="1" wrap="square" lIns="0" tIns="12700" rIns="0" bIns="0" anchor="t" anchorCtr="0">
            <a:noAutofit/>
          </a:bodyPr>
          <a:lstStyle/>
          <a:p>
            <a:pPr marL="291465" marR="0" lvl="0" indent="-278765" algn="l" rtl="0">
              <a:lnSpc>
                <a:spcPct val="100000"/>
              </a:lnSpc>
              <a:spcBef>
                <a:spcPts val="0"/>
              </a:spcBef>
              <a:spcAft>
                <a:spcPts val="0"/>
              </a:spcAft>
              <a:buClr>
                <a:srgbClr val="31B6FD"/>
              </a:buClr>
              <a:buSzPts val="2200"/>
              <a:buFont typeface="MS PGothic"/>
              <a:buChar char="*"/>
            </a:pPr>
            <a:r>
              <a:rPr lang="en-US" sz="2200" b="1" dirty="0">
                <a:solidFill>
                  <a:srgbClr val="073E87"/>
                </a:solidFill>
                <a:latin typeface="Candara"/>
                <a:ea typeface="Candara"/>
                <a:cs typeface="Candara"/>
                <a:sym typeface="Candara"/>
              </a:rPr>
              <a:t>4 </a:t>
            </a:r>
            <a:r>
              <a:rPr lang="en-US" sz="2200" b="1" dirty="0">
                <a:solidFill>
                  <a:srgbClr val="005299"/>
                </a:solidFill>
                <a:latin typeface="Candara"/>
                <a:ea typeface="Candara"/>
                <a:cs typeface="Candara"/>
                <a:sym typeface="Candara"/>
              </a:rPr>
              <a:t>year </a:t>
            </a:r>
            <a:r>
              <a:rPr lang="en-US" sz="2200" b="1" dirty="0">
                <a:solidFill>
                  <a:srgbClr val="073E87"/>
                </a:solidFill>
                <a:latin typeface="Candara"/>
                <a:ea typeface="Candara"/>
                <a:cs typeface="Candara"/>
                <a:sym typeface="Candara"/>
              </a:rPr>
              <a:t>und</a:t>
            </a:r>
            <a:r>
              <a:rPr lang="en-US" sz="2200" b="1" dirty="0">
                <a:solidFill>
                  <a:srgbClr val="005299"/>
                </a:solidFill>
                <a:latin typeface="Candara"/>
                <a:ea typeface="Candara"/>
                <a:cs typeface="Candara"/>
                <a:sym typeface="Candara"/>
              </a:rPr>
              <a:t>er</a:t>
            </a:r>
            <a:r>
              <a:rPr lang="en-US" sz="2200" b="1" dirty="0">
                <a:solidFill>
                  <a:srgbClr val="073E87"/>
                </a:solidFill>
                <a:latin typeface="Candara"/>
                <a:ea typeface="Candara"/>
                <a:cs typeface="Candara"/>
                <a:sym typeface="Candara"/>
              </a:rPr>
              <a:t>g</a:t>
            </a:r>
            <a:r>
              <a:rPr lang="en-US" sz="2200" b="1" dirty="0">
                <a:solidFill>
                  <a:srgbClr val="005299"/>
                </a:solidFill>
                <a:latin typeface="Candara"/>
                <a:ea typeface="Candara"/>
                <a:cs typeface="Candara"/>
                <a:sym typeface="Candara"/>
              </a:rPr>
              <a:t>rad</a:t>
            </a:r>
            <a:r>
              <a:rPr lang="en-US" sz="2200" b="1" dirty="0">
                <a:solidFill>
                  <a:srgbClr val="073E87"/>
                </a:solidFill>
                <a:latin typeface="Candara"/>
                <a:ea typeface="Candara"/>
                <a:cs typeface="Candara"/>
                <a:sym typeface="Candara"/>
              </a:rPr>
              <a:t>uat</a:t>
            </a:r>
            <a:r>
              <a:rPr lang="en-US" sz="2200" b="1" dirty="0">
                <a:solidFill>
                  <a:srgbClr val="005299"/>
                </a:solidFill>
                <a:latin typeface="Candara"/>
                <a:ea typeface="Candara"/>
                <a:cs typeface="Candara"/>
                <a:sym typeface="Candara"/>
              </a:rPr>
              <a:t>e </a:t>
            </a:r>
            <a:r>
              <a:rPr lang="en-US" sz="2200" dirty="0">
                <a:solidFill>
                  <a:srgbClr val="073E87"/>
                </a:solidFill>
                <a:latin typeface="Candara"/>
                <a:ea typeface="Candara"/>
                <a:cs typeface="Candara"/>
                <a:sym typeface="Candara"/>
              </a:rPr>
              <a:t>degree</a:t>
            </a:r>
            <a:endParaRPr sz="2200" dirty="0">
              <a:solidFill>
                <a:schemeClr val="dk1"/>
              </a:solidFill>
              <a:latin typeface="Candara"/>
              <a:ea typeface="Candara"/>
              <a:cs typeface="Candara"/>
              <a:sym typeface="Candara"/>
            </a:endParaRPr>
          </a:p>
          <a:p>
            <a:pPr marL="583565" marR="0" lvl="1" indent="-278765" algn="l" rtl="0">
              <a:lnSpc>
                <a:spcPct val="100000"/>
              </a:lnSpc>
              <a:spcBef>
                <a:spcPts val="95"/>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120 </a:t>
            </a:r>
            <a:r>
              <a:rPr lang="en-US" sz="2000" b="0" i="0" u="none" strike="noStrike" cap="none" dirty="0">
                <a:solidFill>
                  <a:srgbClr val="005299"/>
                </a:solidFill>
                <a:latin typeface="Candara"/>
                <a:ea typeface="Candara"/>
                <a:cs typeface="Candara"/>
                <a:sym typeface="Candara"/>
              </a:rPr>
              <a:t>c</a:t>
            </a:r>
            <a:r>
              <a:rPr lang="en-US" sz="2000" b="0" i="0" u="none" strike="noStrike" cap="none" dirty="0">
                <a:solidFill>
                  <a:srgbClr val="073E87"/>
                </a:solidFill>
                <a:latin typeface="Candara"/>
                <a:ea typeface="Candara"/>
                <a:cs typeface="Candara"/>
                <a:sym typeface="Candara"/>
              </a:rPr>
              <a:t>redits</a:t>
            </a:r>
            <a:endParaRPr sz="2000" b="0" i="0" u="none" strike="noStrike" cap="none" dirty="0">
              <a:solidFill>
                <a:schemeClr val="dk1"/>
              </a:solidFill>
              <a:latin typeface="Candara"/>
              <a:ea typeface="Candara"/>
              <a:cs typeface="Candara"/>
              <a:sym typeface="Candara"/>
            </a:endParaRPr>
          </a:p>
          <a:p>
            <a:pPr marL="583565" marR="0" lvl="1" indent="-278765" algn="l" rtl="0">
              <a:lnSpc>
                <a:spcPct val="100000"/>
              </a:lnSpc>
              <a:spcBef>
                <a:spcPts val="340"/>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Prerequisites: </a:t>
            </a:r>
            <a:r>
              <a:rPr lang="en-US" sz="2000" b="1" i="0" u="none" strike="noStrike" cap="none" dirty="0">
                <a:solidFill>
                  <a:srgbClr val="073E87"/>
                </a:solidFill>
                <a:latin typeface="Candara"/>
                <a:ea typeface="Candara"/>
                <a:cs typeface="Candara"/>
                <a:sym typeface="Candara"/>
              </a:rPr>
              <a:t>none</a:t>
            </a:r>
            <a:endParaRPr sz="2000" b="0" i="0" u="none" strike="noStrike" cap="none" dirty="0">
              <a:solidFill>
                <a:schemeClr val="dk1"/>
              </a:solidFill>
              <a:latin typeface="Candara"/>
              <a:ea typeface="Candara"/>
              <a:cs typeface="Candara"/>
              <a:sym typeface="Candara"/>
            </a:endParaRPr>
          </a:p>
          <a:p>
            <a:pPr marL="457200" marR="0" lvl="1" indent="0" algn="l" rtl="0">
              <a:lnSpc>
                <a:spcPct val="100000"/>
              </a:lnSpc>
              <a:spcBef>
                <a:spcPts val="35"/>
              </a:spcBef>
              <a:spcAft>
                <a:spcPts val="0"/>
              </a:spcAft>
              <a:buClr>
                <a:srgbClr val="31B6FD"/>
              </a:buClr>
              <a:buSzPts val="2600"/>
              <a:buFont typeface="MS PGothic"/>
              <a:buNone/>
            </a:pPr>
            <a:endParaRPr sz="2600" b="0" i="0" u="none" strike="noStrike" cap="none" dirty="0">
              <a:solidFill>
                <a:schemeClr val="dk1"/>
              </a:solidFill>
              <a:latin typeface="Times New Roman"/>
              <a:ea typeface="Times New Roman"/>
              <a:cs typeface="Times New Roman"/>
              <a:sym typeface="Times New Roman"/>
            </a:endParaRPr>
          </a:p>
          <a:p>
            <a:pPr marL="291465" marR="0" lvl="0" indent="-278765" algn="l" rtl="0">
              <a:lnSpc>
                <a:spcPct val="100000"/>
              </a:lnSpc>
              <a:spcBef>
                <a:spcPts val="0"/>
              </a:spcBef>
              <a:spcAft>
                <a:spcPts val="0"/>
              </a:spcAft>
              <a:buClr>
                <a:srgbClr val="31B6FD"/>
              </a:buClr>
              <a:buSzPts val="2200"/>
              <a:buFont typeface="MS PGothic"/>
              <a:buChar char="*"/>
            </a:pPr>
            <a:r>
              <a:rPr lang="en-US" sz="2200" dirty="0">
                <a:solidFill>
                  <a:srgbClr val="073E87"/>
                </a:solidFill>
                <a:latin typeface="Candara"/>
                <a:ea typeface="Candara"/>
                <a:cs typeface="Candara"/>
                <a:sym typeface="Candara"/>
              </a:rPr>
              <a:t>G</a:t>
            </a:r>
            <a:r>
              <a:rPr lang="en-US" sz="2200" dirty="0">
                <a:solidFill>
                  <a:srgbClr val="005299"/>
                </a:solidFill>
                <a:latin typeface="Candara"/>
                <a:ea typeface="Candara"/>
                <a:cs typeface="Candara"/>
                <a:sym typeface="Candara"/>
              </a:rPr>
              <a:t>P</a:t>
            </a:r>
            <a:r>
              <a:rPr lang="en-US" sz="2200" dirty="0">
                <a:solidFill>
                  <a:srgbClr val="073E87"/>
                </a:solidFill>
                <a:latin typeface="Candara"/>
                <a:ea typeface="Candara"/>
                <a:cs typeface="Candara"/>
                <a:sym typeface="Candara"/>
              </a:rPr>
              <a:t>A cutoﬀ: </a:t>
            </a:r>
            <a:r>
              <a:rPr lang="en-US" sz="2200" b="1" dirty="0">
                <a:solidFill>
                  <a:srgbClr val="005299"/>
                </a:solidFill>
                <a:latin typeface="Candara"/>
                <a:ea typeface="Candara"/>
                <a:cs typeface="Candara"/>
                <a:sym typeface="Candara"/>
              </a:rPr>
              <a:t>3.70</a:t>
            </a:r>
            <a:endParaRPr sz="2200" dirty="0">
              <a:solidFill>
                <a:schemeClr val="dk1"/>
              </a:solidFill>
              <a:latin typeface="Candara"/>
              <a:ea typeface="Candara"/>
              <a:cs typeface="Candara"/>
              <a:sym typeface="Candara"/>
            </a:endParaRPr>
          </a:p>
          <a:p>
            <a:pPr marL="584200" marR="0" lvl="1" indent="-279400" algn="l" rtl="0">
              <a:lnSpc>
                <a:spcPct val="100000"/>
              </a:lnSpc>
              <a:spcBef>
                <a:spcPts val="265"/>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Calculated from the </a:t>
            </a:r>
            <a:r>
              <a:rPr lang="en-US" sz="2000" b="1" i="0" u="none" strike="noStrike" cap="none" dirty="0">
                <a:solidFill>
                  <a:srgbClr val="073E87"/>
                </a:solidFill>
                <a:latin typeface="Candara"/>
                <a:ea typeface="Candara"/>
                <a:cs typeface="Candara"/>
                <a:sym typeface="Candara"/>
              </a:rPr>
              <a:t>2 bes</a:t>
            </a:r>
            <a:r>
              <a:rPr lang="en-US" sz="2000" b="1" i="0" u="none" strike="noStrike" cap="none" dirty="0">
                <a:solidFill>
                  <a:srgbClr val="005299"/>
                </a:solidFill>
                <a:latin typeface="Candara"/>
                <a:ea typeface="Candara"/>
                <a:cs typeface="Candara"/>
                <a:sym typeface="Candara"/>
              </a:rPr>
              <a:t>t </a:t>
            </a:r>
            <a:r>
              <a:rPr lang="en-US" sz="2000" b="1" i="0" u="none" strike="noStrike" cap="none" dirty="0">
                <a:solidFill>
                  <a:srgbClr val="073E87"/>
                </a:solidFill>
                <a:latin typeface="Candara"/>
                <a:ea typeface="Candara"/>
                <a:cs typeface="Candara"/>
                <a:sym typeface="Candara"/>
              </a:rPr>
              <a:t>years </a:t>
            </a:r>
            <a:r>
              <a:rPr lang="en-US" sz="2000" b="1" i="0" u="none" strike="noStrike" cap="none" dirty="0">
                <a:solidFill>
                  <a:srgbClr val="005299"/>
                </a:solidFill>
                <a:latin typeface="Candara"/>
                <a:ea typeface="Candara"/>
                <a:cs typeface="Candara"/>
                <a:sym typeface="Candara"/>
              </a:rPr>
              <a:t>with full </a:t>
            </a:r>
            <a:r>
              <a:rPr lang="en-US" sz="2000" b="1" i="0" u="none" strike="noStrike" cap="none" dirty="0">
                <a:solidFill>
                  <a:srgbClr val="073E87"/>
                </a:solidFill>
                <a:latin typeface="Candara"/>
                <a:ea typeface="Candara"/>
                <a:cs typeface="Candara"/>
                <a:sym typeface="Candara"/>
              </a:rPr>
              <a:t>course </a:t>
            </a:r>
            <a:r>
              <a:rPr lang="en-US" sz="2000" b="1" i="0" u="none" strike="noStrike" cap="none" dirty="0">
                <a:solidFill>
                  <a:srgbClr val="005299"/>
                </a:solidFill>
                <a:latin typeface="Candara"/>
                <a:ea typeface="Candara"/>
                <a:cs typeface="Candara"/>
                <a:sym typeface="Candara"/>
              </a:rPr>
              <a:t>lo</a:t>
            </a:r>
            <a:r>
              <a:rPr lang="en-US" sz="2000" b="1" i="0" u="none" strike="noStrike" cap="none" dirty="0">
                <a:solidFill>
                  <a:srgbClr val="073E87"/>
                </a:solidFill>
                <a:latin typeface="Candara"/>
                <a:ea typeface="Candara"/>
                <a:cs typeface="Candara"/>
                <a:sym typeface="Candara"/>
              </a:rPr>
              <a:t>ad</a:t>
            </a:r>
            <a:endParaRPr sz="2000" b="0" i="0" u="none" strike="noStrike" cap="none" dirty="0">
              <a:solidFill>
                <a:schemeClr val="dk1"/>
              </a:solidFill>
              <a:latin typeface="Candara"/>
              <a:ea typeface="Candara"/>
              <a:cs typeface="Candara"/>
              <a:sym typeface="Candara"/>
            </a:endParaRPr>
          </a:p>
          <a:p>
            <a:pPr marL="583565" marR="0" lvl="1" indent="-278765" algn="l" rtl="0">
              <a:lnSpc>
                <a:spcPct val="100000"/>
              </a:lnSpc>
              <a:spcBef>
                <a:spcPts val="270"/>
              </a:spcBef>
              <a:spcAft>
                <a:spcPts val="0"/>
              </a:spcAft>
              <a:buClr>
                <a:srgbClr val="31B6FD"/>
              </a:buClr>
              <a:buSzPts val="2000"/>
              <a:buFont typeface="MS PGothic"/>
              <a:buChar char="*"/>
            </a:pPr>
            <a:r>
              <a:rPr lang="en-US" sz="2000" b="1" i="0" u="none" strike="noStrike" cap="none" dirty="0">
                <a:solidFill>
                  <a:srgbClr val="073E87"/>
                </a:solidFill>
                <a:latin typeface="Candara"/>
                <a:ea typeface="Candara"/>
                <a:cs typeface="Candara"/>
                <a:sym typeface="Candara"/>
              </a:rPr>
              <a:t>60% </a:t>
            </a:r>
            <a:r>
              <a:rPr lang="en-US" sz="2000" b="0" i="0" u="none" strike="noStrike" cap="none" dirty="0">
                <a:solidFill>
                  <a:srgbClr val="073E87"/>
                </a:solidFill>
                <a:latin typeface="Candara"/>
                <a:ea typeface="Candara"/>
                <a:cs typeface="Candara"/>
                <a:sym typeface="Candara"/>
              </a:rPr>
              <a:t>course load should be at the level of that year of study or higher</a:t>
            </a:r>
            <a:endParaRPr sz="2000" b="0" i="0" u="none" strike="noStrike" cap="none" dirty="0">
              <a:solidFill>
                <a:schemeClr val="dk1"/>
              </a:solidFill>
              <a:latin typeface="Candara"/>
              <a:ea typeface="Candara"/>
              <a:cs typeface="Candara"/>
              <a:sym typeface="Candara"/>
            </a:endParaRPr>
          </a:p>
          <a:p>
            <a:pPr marL="583565" marR="0" lvl="1" indent="-278765" algn="l" rtl="0">
              <a:lnSpc>
                <a:spcPct val="100000"/>
              </a:lnSpc>
              <a:spcBef>
                <a:spcPts val="200"/>
              </a:spcBef>
              <a:spcAft>
                <a:spcPts val="0"/>
              </a:spcAft>
              <a:buClr>
                <a:srgbClr val="31B6FD"/>
              </a:buClr>
              <a:buSzPts val="2000"/>
              <a:buFont typeface="MS PGothic"/>
              <a:buChar char="*"/>
            </a:pPr>
            <a:r>
              <a:rPr lang="en-US" sz="2000" b="0" i="0" u="none" strike="noStrike" cap="none" dirty="0">
                <a:solidFill>
                  <a:srgbClr val="073E87"/>
                </a:solidFill>
                <a:latin typeface="Candara"/>
                <a:ea typeface="Candara"/>
                <a:cs typeface="Candara"/>
                <a:sym typeface="Candara"/>
              </a:rPr>
              <a:t>GPA minimum must be </a:t>
            </a:r>
            <a:r>
              <a:rPr lang="en-US" sz="2000" b="0" i="0" u="none" strike="noStrike" cap="none" dirty="0">
                <a:solidFill>
                  <a:srgbClr val="005299"/>
                </a:solidFill>
                <a:latin typeface="Candara"/>
                <a:ea typeface="Candara"/>
                <a:cs typeface="Candara"/>
                <a:sym typeface="Candara"/>
              </a:rPr>
              <a:t>m</a:t>
            </a:r>
            <a:r>
              <a:rPr lang="en-US" sz="2000" b="0" i="0" u="none" strike="noStrike" cap="none" dirty="0">
                <a:solidFill>
                  <a:srgbClr val="073E87"/>
                </a:solidFill>
                <a:latin typeface="Candara"/>
                <a:ea typeface="Candara"/>
                <a:cs typeface="Candara"/>
                <a:sym typeface="Candara"/>
              </a:rPr>
              <a:t>et in EACH of the 2 best </a:t>
            </a:r>
            <a:r>
              <a:rPr lang="en-US" sz="2000" b="0" i="0" u="none" strike="noStrike" cap="none" dirty="0">
                <a:solidFill>
                  <a:srgbClr val="005299"/>
                </a:solidFill>
                <a:latin typeface="Candara"/>
                <a:ea typeface="Candara"/>
                <a:cs typeface="Candara"/>
                <a:sym typeface="Candara"/>
              </a:rPr>
              <a:t>y</a:t>
            </a:r>
            <a:r>
              <a:rPr lang="en-US" sz="2000" b="0" i="0" u="none" strike="noStrike" cap="none" dirty="0">
                <a:solidFill>
                  <a:srgbClr val="073E87"/>
                </a:solidFill>
                <a:latin typeface="Candara"/>
                <a:ea typeface="Candara"/>
                <a:cs typeface="Candara"/>
                <a:sym typeface="Candara"/>
              </a:rPr>
              <a:t>e</a:t>
            </a:r>
            <a:r>
              <a:rPr lang="en-US" sz="2000" b="0" i="0" u="none" strike="noStrike" cap="none" dirty="0">
                <a:solidFill>
                  <a:srgbClr val="005299"/>
                </a:solidFill>
                <a:latin typeface="Candara"/>
                <a:ea typeface="Candara"/>
                <a:cs typeface="Candara"/>
                <a:sym typeface="Candara"/>
              </a:rPr>
              <a:t>a</a:t>
            </a:r>
            <a:r>
              <a:rPr lang="en-US" sz="2000" b="0" i="0" u="none" strike="noStrike" cap="none" dirty="0">
                <a:solidFill>
                  <a:srgbClr val="073E87"/>
                </a:solidFill>
                <a:latin typeface="Candara"/>
                <a:ea typeface="Candara"/>
                <a:cs typeface="Candara"/>
                <a:sym typeface="Candara"/>
              </a:rPr>
              <a:t>rs</a:t>
            </a:r>
            <a:endParaRPr sz="2000" b="0" i="0" u="none" strike="noStrike" cap="none" dirty="0">
              <a:solidFill>
                <a:srgbClr val="073E87"/>
              </a:solidFill>
              <a:latin typeface="Candara"/>
              <a:ea typeface="Candara"/>
              <a:cs typeface="Candara"/>
              <a:sym typeface="Candara"/>
            </a:endParaRPr>
          </a:p>
          <a:p>
            <a:pPr marL="584200" marR="5080" lvl="1" indent="-123825" algn="l" rtl="0">
              <a:lnSpc>
                <a:spcPct val="93061"/>
              </a:lnSpc>
              <a:spcBef>
                <a:spcPts val="450"/>
              </a:spcBef>
              <a:spcAft>
                <a:spcPts val="0"/>
              </a:spcAft>
              <a:buClr>
                <a:srgbClr val="31B6FD"/>
              </a:buClr>
              <a:buSzPts val="2450"/>
              <a:buFont typeface="MS PGothic"/>
              <a:buNone/>
            </a:pPr>
            <a:endParaRPr sz="2450" b="0" i="0" u="none" strike="noStrike" cap="none" dirty="0">
              <a:solidFill>
                <a:schemeClr val="dk1"/>
              </a:solidFill>
              <a:latin typeface="Times New Roman"/>
              <a:ea typeface="Times New Roman"/>
              <a:cs typeface="Times New Roman"/>
              <a:sym typeface="Times New Roman"/>
            </a:endParaRPr>
          </a:p>
          <a:p>
            <a:pPr marL="291465" marR="0" lvl="0" indent="-278765" algn="l" rtl="0">
              <a:lnSpc>
                <a:spcPct val="100000"/>
              </a:lnSpc>
              <a:spcBef>
                <a:spcPts val="0"/>
              </a:spcBef>
              <a:spcAft>
                <a:spcPts val="0"/>
              </a:spcAft>
              <a:buClr>
                <a:srgbClr val="31B6FD"/>
              </a:buClr>
              <a:buSzPts val="2200"/>
              <a:buFont typeface="MS PGothic"/>
              <a:buChar char="*"/>
            </a:pPr>
            <a:r>
              <a:rPr lang="en-US" sz="2200" dirty="0">
                <a:solidFill>
                  <a:srgbClr val="073E87"/>
                </a:solidFill>
                <a:latin typeface="Candara"/>
                <a:ea typeface="Candara"/>
                <a:cs typeface="Candara"/>
                <a:sym typeface="Candara"/>
              </a:rPr>
              <a:t>MC</a:t>
            </a:r>
            <a:r>
              <a:rPr lang="en-US" sz="2200" dirty="0">
                <a:solidFill>
                  <a:srgbClr val="005299"/>
                </a:solidFill>
                <a:latin typeface="Candara"/>
                <a:ea typeface="Candara"/>
                <a:cs typeface="Candara"/>
                <a:sym typeface="Candara"/>
              </a:rPr>
              <a:t>A</a:t>
            </a:r>
            <a:r>
              <a:rPr lang="en-US" sz="2200" dirty="0">
                <a:solidFill>
                  <a:srgbClr val="073E87"/>
                </a:solidFill>
                <a:latin typeface="Candara"/>
                <a:ea typeface="Candara"/>
                <a:cs typeface="Candara"/>
                <a:sym typeface="Candara"/>
              </a:rPr>
              <a:t>T cutoﬀ (varies annually) </a:t>
            </a:r>
            <a:endParaRPr dirty="0"/>
          </a:p>
          <a:p>
            <a:pPr marL="291465" marR="0" lvl="0" indent="-278765" algn="l" rtl="0">
              <a:lnSpc>
                <a:spcPct val="100000"/>
              </a:lnSpc>
              <a:spcBef>
                <a:spcPts val="0"/>
              </a:spcBef>
              <a:spcAft>
                <a:spcPts val="0"/>
              </a:spcAft>
              <a:buClr>
                <a:srgbClr val="31B6FD"/>
              </a:buClr>
              <a:buSzPts val="2200"/>
              <a:buFont typeface="MS PGothic"/>
              <a:buChar char="*"/>
            </a:pPr>
            <a:r>
              <a:rPr lang="en-US" sz="2200" dirty="0">
                <a:solidFill>
                  <a:srgbClr val="073E87"/>
                </a:solidFill>
                <a:latin typeface="Candara"/>
                <a:ea typeface="Candara"/>
                <a:cs typeface="Candara"/>
                <a:sym typeface="Candara"/>
              </a:rPr>
              <a:t>Bio/</a:t>
            </a:r>
            <a:r>
              <a:rPr lang="en-US" sz="2200" dirty="0" err="1">
                <a:solidFill>
                  <a:srgbClr val="073E87"/>
                </a:solidFill>
                <a:latin typeface="Candara"/>
                <a:ea typeface="Candara"/>
                <a:cs typeface="Candara"/>
                <a:sym typeface="Candara"/>
              </a:rPr>
              <a:t>Biochem</a:t>
            </a:r>
            <a:r>
              <a:rPr lang="en-US" sz="2200" dirty="0">
                <a:solidFill>
                  <a:srgbClr val="073E87"/>
                </a:solidFill>
                <a:latin typeface="Candara"/>
                <a:ea typeface="Candara"/>
                <a:cs typeface="Candara"/>
                <a:sym typeface="Candara"/>
              </a:rPr>
              <a:t> Section 126, </a:t>
            </a:r>
            <a:r>
              <a:rPr lang="en-US" sz="2200" dirty="0" err="1">
                <a:solidFill>
                  <a:srgbClr val="073E87"/>
                </a:solidFill>
                <a:latin typeface="Candara"/>
                <a:ea typeface="Candara"/>
                <a:cs typeface="Candara"/>
                <a:sym typeface="Candara"/>
              </a:rPr>
              <a:t>Chem</a:t>
            </a:r>
            <a:r>
              <a:rPr lang="en-US" sz="2200" dirty="0">
                <a:solidFill>
                  <a:srgbClr val="073E87"/>
                </a:solidFill>
                <a:latin typeface="Candara"/>
                <a:ea typeface="Candara"/>
                <a:cs typeface="Candara"/>
                <a:sym typeface="Candara"/>
              </a:rPr>
              <a:t>/</a:t>
            </a:r>
            <a:r>
              <a:rPr lang="en-US" sz="2200" dirty="0" err="1">
                <a:solidFill>
                  <a:srgbClr val="073E87"/>
                </a:solidFill>
                <a:latin typeface="Candara"/>
                <a:ea typeface="Candara"/>
                <a:cs typeface="Candara"/>
                <a:sym typeface="Candara"/>
              </a:rPr>
              <a:t>Orgo</a:t>
            </a:r>
            <a:r>
              <a:rPr lang="en-US" sz="2200" dirty="0">
                <a:solidFill>
                  <a:srgbClr val="073E87"/>
                </a:solidFill>
                <a:latin typeface="Candara"/>
                <a:ea typeface="Candara"/>
                <a:cs typeface="Candara"/>
                <a:sym typeface="Candara"/>
              </a:rPr>
              <a:t>/</a:t>
            </a:r>
            <a:r>
              <a:rPr lang="en-US" sz="2200" dirty="0" err="1">
                <a:solidFill>
                  <a:srgbClr val="073E87"/>
                </a:solidFill>
                <a:latin typeface="Candara"/>
                <a:ea typeface="Candara"/>
                <a:cs typeface="Candara"/>
                <a:sym typeface="Candara"/>
              </a:rPr>
              <a:t>Biochem</a:t>
            </a:r>
            <a:r>
              <a:rPr lang="en-US" sz="2200" dirty="0">
                <a:solidFill>
                  <a:srgbClr val="073E87"/>
                </a:solidFill>
                <a:latin typeface="Candara"/>
                <a:ea typeface="Candara"/>
                <a:cs typeface="Candara"/>
                <a:sym typeface="Candara"/>
              </a:rPr>
              <a:t> Section 126, Cars 128</a:t>
            </a:r>
            <a:endParaRPr sz="2200" dirty="0">
              <a:solidFill>
                <a:schemeClr val="dk1"/>
              </a:solidFill>
              <a:latin typeface="Candara"/>
              <a:ea typeface="Candara"/>
              <a:cs typeface="Candara"/>
              <a:sym typeface="Candara"/>
            </a:endParaRPr>
          </a:p>
          <a:p>
            <a:pPr marL="291465" marR="0" lvl="0" indent="-139065" algn="l" rtl="0">
              <a:lnSpc>
                <a:spcPct val="100000"/>
              </a:lnSpc>
              <a:spcBef>
                <a:spcPts val="0"/>
              </a:spcBef>
              <a:spcAft>
                <a:spcPts val="0"/>
              </a:spcAft>
              <a:buClr>
                <a:srgbClr val="31B6FD"/>
              </a:buClr>
              <a:buSzPts val="2200"/>
              <a:buFont typeface="MS PGothic"/>
              <a:buNone/>
            </a:pPr>
            <a:endParaRPr sz="2200" dirty="0">
              <a:solidFill>
                <a:srgbClr val="073E87"/>
              </a:solidFill>
              <a:latin typeface="Candara"/>
              <a:ea typeface="Candara"/>
              <a:cs typeface="Candara"/>
              <a:sym typeface="Candara"/>
            </a:endParaRPr>
          </a:p>
        </p:txBody>
      </p:sp>
      <p:sp>
        <p:nvSpPr>
          <p:cNvPr id="385" name="Google Shape;385;p4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WESTERN UNIVERSITY- ACADEMIC REQUIREMENTS</a:t>
            </a:r>
            <a:endParaRPr/>
          </a:p>
        </p:txBody>
      </p:sp>
      <p:sp>
        <p:nvSpPr>
          <p:cNvPr id="386" name="Google Shape;386;p4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p:nvPr/>
        </p:nvSpPr>
        <p:spPr>
          <a:xfrm>
            <a:off x="2057400" y="2590800"/>
            <a:ext cx="4876800" cy="359251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393" name="Google Shape;393;p4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NORTHERN ONTARIO SCHOOL OF MEDICINE</a:t>
            </a:r>
            <a:endParaRPr/>
          </a:p>
        </p:txBody>
      </p:sp>
      <p:sp>
        <p:nvSpPr>
          <p:cNvPr id="394" name="Google Shape;394;p4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p:nvPr/>
        </p:nvSpPr>
        <p:spPr>
          <a:xfrm>
            <a:off x="383540" y="2146213"/>
            <a:ext cx="8241665" cy="3975100"/>
          </a:xfrm>
          <a:prstGeom prst="rect">
            <a:avLst/>
          </a:prstGeom>
          <a:noFill/>
          <a:ln>
            <a:noFill/>
          </a:ln>
        </p:spPr>
        <p:txBody>
          <a:bodyPr spcFirstLastPara="1" wrap="square" lIns="0" tIns="62850" rIns="0" bIns="0" anchor="t" anchorCtr="0">
            <a:noAutofit/>
          </a:bodyPr>
          <a:lstStyle/>
          <a:p>
            <a:pPr marL="290830" marR="0" lvl="0" indent="-278130" algn="l" rtl="0">
              <a:lnSpc>
                <a:spcPct val="100000"/>
              </a:lnSpc>
              <a:spcBef>
                <a:spcPts val="0"/>
              </a:spcBef>
              <a:spcAft>
                <a:spcPts val="0"/>
              </a:spcAft>
              <a:buClr>
                <a:srgbClr val="31B6FD"/>
              </a:buClr>
              <a:buSzPts val="2400"/>
              <a:buFont typeface="MS PGothic"/>
              <a:buChar char="*"/>
            </a:pPr>
            <a:r>
              <a:rPr lang="en-US" sz="2400" b="1">
                <a:solidFill>
                  <a:srgbClr val="073E87"/>
                </a:solidFill>
                <a:latin typeface="Candara"/>
                <a:ea typeface="Candara"/>
                <a:cs typeface="Candara"/>
                <a:sym typeface="Candara"/>
              </a:rPr>
              <a:t>4 year under</a:t>
            </a:r>
            <a:r>
              <a:rPr lang="en-US" sz="2400" b="1">
                <a:solidFill>
                  <a:srgbClr val="005299"/>
                </a:solidFill>
                <a:latin typeface="Candara"/>
                <a:ea typeface="Candara"/>
                <a:cs typeface="Candara"/>
                <a:sym typeface="Candara"/>
              </a:rPr>
              <a:t>g</a:t>
            </a:r>
            <a:r>
              <a:rPr lang="en-US" sz="2400" b="1">
                <a:solidFill>
                  <a:srgbClr val="073E87"/>
                </a:solidFill>
                <a:latin typeface="Candara"/>
                <a:ea typeface="Candara"/>
                <a:cs typeface="Candara"/>
                <a:sym typeface="Candara"/>
              </a:rPr>
              <a:t>radua</a:t>
            </a:r>
            <a:r>
              <a:rPr lang="en-US" sz="2400" b="1">
                <a:solidFill>
                  <a:srgbClr val="005299"/>
                </a:solidFill>
                <a:latin typeface="Candara"/>
                <a:ea typeface="Candara"/>
                <a:cs typeface="Candara"/>
                <a:sym typeface="Candara"/>
              </a:rPr>
              <a:t>t</a:t>
            </a:r>
            <a:r>
              <a:rPr lang="en-US" sz="2400" b="1">
                <a:solidFill>
                  <a:srgbClr val="073E87"/>
                </a:solidFill>
                <a:latin typeface="Candara"/>
                <a:ea typeface="Candara"/>
                <a:cs typeface="Candara"/>
                <a:sym typeface="Candara"/>
              </a:rPr>
              <a:t>e </a:t>
            </a:r>
            <a:r>
              <a:rPr lang="en-US" sz="2400">
                <a:solidFill>
                  <a:srgbClr val="073E87"/>
                </a:solidFill>
                <a:latin typeface="Candara"/>
                <a:ea typeface="Candara"/>
                <a:cs typeface="Candara"/>
                <a:sym typeface="Candara"/>
              </a:rPr>
              <a:t>degree</a:t>
            </a:r>
            <a:endParaRPr sz="2400">
              <a:solidFill>
                <a:schemeClr val="dk1"/>
              </a:solidFill>
              <a:latin typeface="Candara"/>
              <a:ea typeface="Candara"/>
              <a:cs typeface="Candara"/>
              <a:sym typeface="Candara"/>
            </a:endParaRPr>
          </a:p>
          <a:p>
            <a:pPr marL="582295" marR="0" lvl="1" indent="-277494" algn="l" rtl="0">
              <a:lnSpc>
                <a:spcPct val="100000"/>
              </a:lnSpc>
              <a:spcBef>
                <a:spcPts val="365"/>
              </a:spcBef>
              <a:spcAft>
                <a:spcPts val="0"/>
              </a:spcAft>
              <a:buClr>
                <a:srgbClr val="31B6FD"/>
              </a:buClr>
              <a:buSzPts val="2200"/>
              <a:buFont typeface="MS PGothic"/>
              <a:buChar char="*"/>
            </a:pPr>
            <a:r>
              <a:rPr lang="en-US" sz="2200" b="0" i="0" u="none" strike="noStrike" cap="none">
                <a:solidFill>
                  <a:srgbClr val="073E87"/>
                </a:solidFill>
                <a:latin typeface="Candara"/>
                <a:ea typeface="Candara"/>
                <a:cs typeface="Candara"/>
                <a:sym typeface="Candara"/>
              </a:rPr>
              <a:t>120 credits</a:t>
            </a:r>
            <a:endParaRPr sz="2200" b="0" i="0" u="none" strike="noStrike" cap="none">
              <a:solidFill>
                <a:schemeClr val="dk1"/>
              </a:solidFill>
              <a:latin typeface="Candara"/>
              <a:ea typeface="Candara"/>
              <a:cs typeface="Candara"/>
              <a:sym typeface="Candara"/>
            </a:endParaRPr>
          </a:p>
          <a:p>
            <a:pPr marL="582295" marR="0" lvl="1" indent="-277494" algn="l" rtl="0">
              <a:lnSpc>
                <a:spcPct val="100000"/>
              </a:lnSpc>
              <a:spcBef>
                <a:spcPts val="575"/>
              </a:spcBef>
              <a:spcAft>
                <a:spcPts val="0"/>
              </a:spcAft>
              <a:buClr>
                <a:srgbClr val="31B6FD"/>
              </a:buClr>
              <a:buSzPts val="2200"/>
              <a:buFont typeface="MS PGothic"/>
              <a:buChar char="*"/>
            </a:pPr>
            <a:r>
              <a:rPr lang="en-US" sz="2200" b="0" i="0" u="none" strike="noStrike" cap="none">
                <a:solidFill>
                  <a:srgbClr val="073E87"/>
                </a:solidFill>
                <a:latin typeface="Candara"/>
                <a:ea typeface="Candara"/>
                <a:cs typeface="Candara"/>
                <a:sym typeface="Candara"/>
              </a:rPr>
              <a:t>Prerequisites: </a:t>
            </a:r>
            <a:r>
              <a:rPr lang="en-US" sz="2200" b="1" i="0" u="none" strike="noStrike" cap="none">
                <a:solidFill>
                  <a:srgbClr val="073E87"/>
                </a:solidFill>
                <a:latin typeface="Candara"/>
                <a:ea typeface="Candara"/>
                <a:cs typeface="Candara"/>
                <a:sym typeface="Candara"/>
              </a:rPr>
              <a:t>none</a:t>
            </a:r>
            <a:endParaRPr sz="2200" b="0" i="0" u="none" strike="noStrike" cap="none">
              <a:solidFill>
                <a:schemeClr val="dk1"/>
              </a:solidFill>
              <a:latin typeface="Candara"/>
              <a:ea typeface="Candara"/>
              <a:cs typeface="Candara"/>
              <a:sym typeface="Candara"/>
            </a:endParaRPr>
          </a:p>
          <a:p>
            <a:pPr marL="1186815" marR="0" lvl="2" indent="-233044" algn="l" rtl="0">
              <a:lnSpc>
                <a:spcPct val="100000"/>
              </a:lnSpc>
              <a:spcBef>
                <a:spcPts val="509"/>
              </a:spcBef>
              <a:spcAft>
                <a:spcPts val="0"/>
              </a:spcAft>
              <a:buClr>
                <a:srgbClr val="31B6FD"/>
              </a:buClr>
              <a:buSzPts val="2000"/>
              <a:buFont typeface="MS PGothic"/>
              <a:buChar char="*"/>
            </a:pPr>
            <a:r>
              <a:rPr lang="en-US" sz="2000" b="0" i="0" u="none" strike="noStrike" cap="none">
                <a:solidFill>
                  <a:srgbClr val="073E87"/>
                </a:solidFill>
                <a:latin typeface="Candara"/>
                <a:ea typeface="Candara"/>
                <a:cs typeface="Candara"/>
                <a:sym typeface="Candara"/>
              </a:rPr>
              <a:t>Reco</a:t>
            </a:r>
            <a:r>
              <a:rPr lang="en-US" sz="2000" b="0" i="0" u="none" strike="noStrike" cap="none">
                <a:solidFill>
                  <a:srgbClr val="005299"/>
                </a:solidFill>
                <a:latin typeface="Candara"/>
                <a:ea typeface="Candara"/>
                <a:cs typeface="Candara"/>
                <a:sym typeface="Candara"/>
              </a:rPr>
              <a:t>mm</a:t>
            </a:r>
            <a:r>
              <a:rPr lang="en-US" sz="2000" b="0" i="0" u="none" strike="noStrike" cap="none">
                <a:solidFill>
                  <a:srgbClr val="073E87"/>
                </a:solidFill>
                <a:latin typeface="Candara"/>
                <a:ea typeface="Candara"/>
                <a:cs typeface="Candara"/>
                <a:sym typeface="Candara"/>
              </a:rPr>
              <a:t>en</a:t>
            </a:r>
            <a:r>
              <a:rPr lang="en-US" sz="2000" b="0" i="0" u="none" strike="noStrike" cap="none">
                <a:solidFill>
                  <a:srgbClr val="005299"/>
                </a:solidFill>
                <a:latin typeface="Candara"/>
                <a:ea typeface="Candara"/>
                <a:cs typeface="Candara"/>
                <a:sym typeface="Candara"/>
              </a:rPr>
              <a:t>ded</a:t>
            </a:r>
            <a:endParaRPr sz="2000" b="0" i="0" u="none" strike="noStrike" cap="none">
              <a:solidFill>
                <a:schemeClr val="dk1"/>
              </a:solidFill>
              <a:latin typeface="Candara"/>
              <a:ea typeface="Candara"/>
              <a:cs typeface="Candara"/>
              <a:sym typeface="Candara"/>
            </a:endParaRPr>
          </a:p>
          <a:p>
            <a:pPr marL="1159510" marR="0" lvl="2" indent="-232410" algn="l" rtl="0">
              <a:lnSpc>
                <a:spcPct val="100000"/>
              </a:lnSpc>
              <a:spcBef>
                <a:spcPts val="340"/>
              </a:spcBef>
              <a:spcAft>
                <a:spcPts val="0"/>
              </a:spcAft>
              <a:buClr>
                <a:srgbClr val="31B6FD"/>
              </a:buClr>
              <a:buSzPts val="1800"/>
              <a:buFont typeface="MS PGothic"/>
              <a:buChar char="*"/>
            </a:pPr>
            <a:r>
              <a:rPr lang="en-US" sz="1800" b="0" i="0" u="none" strike="noStrike" cap="none">
                <a:solidFill>
                  <a:srgbClr val="073E87"/>
                </a:solidFill>
                <a:latin typeface="Candara"/>
                <a:ea typeface="Candara"/>
                <a:cs typeface="Candara"/>
                <a:sym typeface="Candara"/>
              </a:rPr>
              <a:t>Science majors: 2 full course equivalents in arts/social sciences /humanities</a:t>
            </a:r>
            <a:endParaRPr sz="1800" b="0" i="0" u="none" strike="noStrike" cap="none">
              <a:solidFill>
                <a:schemeClr val="dk1"/>
              </a:solidFill>
              <a:latin typeface="Candara"/>
              <a:ea typeface="Candara"/>
              <a:cs typeface="Candara"/>
              <a:sym typeface="Candara"/>
            </a:endParaRPr>
          </a:p>
          <a:p>
            <a:pPr marL="1159510" marR="0" lvl="2" indent="-232410" algn="l" rtl="0">
              <a:lnSpc>
                <a:spcPct val="100000"/>
              </a:lnSpc>
              <a:spcBef>
                <a:spcPts val="430"/>
              </a:spcBef>
              <a:spcAft>
                <a:spcPts val="0"/>
              </a:spcAft>
              <a:buClr>
                <a:srgbClr val="31B6FD"/>
              </a:buClr>
              <a:buSzPts val="1800"/>
              <a:buFont typeface="MS PGothic"/>
              <a:buChar char="*"/>
            </a:pPr>
            <a:r>
              <a:rPr lang="en-US" sz="1800" b="0" i="0" u="none" strike="noStrike" cap="none">
                <a:solidFill>
                  <a:srgbClr val="073E87"/>
                </a:solidFill>
                <a:latin typeface="Candara"/>
                <a:ea typeface="Candara"/>
                <a:cs typeface="Candara"/>
                <a:sym typeface="Candara"/>
              </a:rPr>
              <a:t>Art/social science/humanities majors: 2 full course equivalents in science</a:t>
            </a:r>
            <a:endParaRPr sz="1800" b="0" i="0" u="none" strike="noStrike" cap="none">
              <a:solidFill>
                <a:schemeClr val="dk1"/>
              </a:solidFill>
              <a:latin typeface="Candara"/>
              <a:ea typeface="Candara"/>
              <a:cs typeface="Candara"/>
              <a:sym typeface="Candara"/>
            </a:endParaRPr>
          </a:p>
          <a:p>
            <a:pPr marL="290830" marR="0" lvl="0" indent="-278130" algn="l" rtl="0">
              <a:lnSpc>
                <a:spcPct val="100000"/>
              </a:lnSpc>
              <a:spcBef>
                <a:spcPts val="585"/>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G</a:t>
            </a:r>
            <a:r>
              <a:rPr lang="en-US" sz="2400">
                <a:solidFill>
                  <a:srgbClr val="005299"/>
                </a:solidFill>
                <a:latin typeface="Candara"/>
                <a:ea typeface="Candara"/>
                <a:cs typeface="Candara"/>
                <a:sym typeface="Candara"/>
              </a:rPr>
              <a:t>P</a:t>
            </a:r>
            <a:r>
              <a:rPr lang="en-US" sz="2400">
                <a:solidFill>
                  <a:srgbClr val="073E87"/>
                </a:solidFill>
                <a:latin typeface="Candara"/>
                <a:ea typeface="Candara"/>
                <a:cs typeface="Candara"/>
                <a:sym typeface="Candara"/>
              </a:rPr>
              <a:t>A cutoﬀ: </a:t>
            </a:r>
            <a:r>
              <a:rPr lang="en-US" sz="2400" b="1">
                <a:solidFill>
                  <a:srgbClr val="073E87"/>
                </a:solidFill>
                <a:latin typeface="Candara"/>
                <a:ea typeface="Candara"/>
                <a:cs typeface="Candara"/>
                <a:sym typeface="Candara"/>
              </a:rPr>
              <a:t>3.0</a:t>
            </a:r>
            <a:endParaRPr sz="2400">
              <a:solidFill>
                <a:schemeClr val="dk1"/>
              </a:solidFill>
              <a:latin typeface="Candara"/>
              <a:ea typeface="Candara"/>
              <a:cs typeface="Candara"/>
              <a:sym typeface="Candara"/>
            </a:endParaRPr>
          </a:p>
          <a:p>
            <a:pPr marL="582295" marR="0" lvl="1" indent="-277494" algn="l" rtl="0">
              <a:lnSpc>
                <a:spcPct val="100000"/>
              </a:lnSpc>
              <a:spcBef>
                <a:spcPts val="605"/>
              </a:spcBef>
              <a:spcAft>
                <a:spcPts val="0"/>
              </a:spcAft>
              <a:buClr>
                <a:srgbClr val="31B6FD"/>
              </a:buClr>
              <a:buSzPts val="2200"/>
              <a:buFont typeface="MS PGothic"/>
              <a:buChar char="*"/>
            </a:pPr>
            <a:r>
              <a:rPr lang="en-US" sz="2200" b="1" i="0" u="none" strike="noStrike" cap="none">
                <a:solidFill>
                  <a:srgbClr val="073E87"/>
                </a:solidFill>
                <a:latin typeface="Candara"/>
                <a:ea typeface="Candara"/>
                <a:cs typeface="Candara"/>
                <a:sym typeface="Candara"/>
              </a:rPr>
              <a:t>Cumul</a:t>
            </a:r>
            <a:r>
              <a:rPr lang="en-US" sz="2200" b="1" i="0" u="none" strike="noStrike" cap="none">
                <a:solidFill>
                  <a:srgbClr val="005299"/>
                </a:solidFill>
                <a:latin typeface="Candara"/>
                <a:ea typeface="Candara"/>
                <a:cs typeface="Candara"/>
                <a:sym typeface="Candara"/>
              </a:rPr>
              <a:t>ative</a:t>
            </a:r>
            <a:endParaRPr sz="2200" b="0" i="0" u="none" strike="noStrike" cap="none">
              <a:solidFill>
                <a:schemeClr val="dk1"/>
              </a:solidFill>
              <a:latin typeface="Candara"/>
              <a:ea typeface="Candara"/>
              <a:cs typeface="Candara"/>
              <a:sym typeface="Candara"/>
            </a:endParaRPr>
          </a:p>
          <a:p>
            <a:pPr marL="290830" marR="0" lvl="0" indent="-278130" algn="l" rtl="0">
              <a:lnSpc>
                <a:spcPct val="100000"/>
              </a:lnSpc>
              <a:spcBef>
                <a:spcPts val="595"/>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MC</a:t>
            </a:r>
            <a:r>
              <a:rPr lang="en-US" sz="2400">
                <a:solidFill>
                  <a:srgbClr val="005299"/>
                </a:solidFill>
                <a:latin typeface="Candara"/>
                <a:ea typeface="Candara"/>
                <a:cs typeface="Candara"/>
                <a:sym typeface="Candara"/>
              </a:rPr>
              <a:t>AT</a:t>
            </a:r>
            <a:r>
              <a:rPr lang="en-US" sz="2400">
                <a:solidFill>
                  <a:srgbClr val="073E87"/>
                </a:solidFill>
                <a:latin typeface="Candara"/>
                <a:ea typeface="Candara"/>
                <a:cs typeface="Candara"/>
                <a:sym typeface="Candara"/>
              </a:rPr>
              <a:t>: </a:t>
            </a:r>
            <a:r>
              <a:rPr lang="en-US" sz="2400" b="1">
                <a:solidFill>
                  <a:srgbClr val="073E87"/>
                </a:solidFill>
                <a:latin typeface="Candara"/>
                <a:ea typeface="Candara"/>
                <a:cs typeface="Candara"/>
                <a:sym typeface="Candara"/>
              </a:rPr>
              <a:t>not required</a:t>
            </a:r>
            <a:endParaRPr sz="2400">
              <a:solidFill>
                <a:schemeClr val="dk1"/>
              </a:solidFill>
              <a:latin typeface="Candara"/>
              <a:ea typeface="Candara"/>
              <a:cs typeface="Candara"/>
              <a:sym typeface="Candara"/>
            </a:endParaRPr>
          </a:p>
          <a:p>
            <a:pPr marL="290830" marR="0" lvl="0" indent="-278130" algn="l" rtl="0">
              <a:lnSpc>
                <a:spcPct val="100000"/>
              </a:lnSpc>
              <a:spcBef>
                <a:spcPts val="535"/>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Conﬁdential Assessment Forms </a:t>
            </a:r>
            <a:endParaRPr sz="2400">
              <a:solidFill>
                <a:schemeClr val="dk1"/>
              </a:solidFill>
              <a:latin typeface="Candara"/>
              <a:ea typeface="Candara"/>
              <a:cs typeface="Candara"/>
              <a:sym typeface="Candara"/>
            </a:endParaRPr>
          </a:p>
        </p:txBody>
      </p:sp>
      <p:sp>
        <p:nvSpPr>
          <p:cNvPr id="401" name="Google Shape;401;p4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NORTHERN ONTARIO SCHOOL OF MEDICINE</a:t>
            </a:r>
            <a:endParaRPr/>
          </a:p>
          <a:p>
            <a:pPr marL="0" lvl="0" indent="0" algn="l" rtl="0">
              <a:spcBef>
                <a:spcPts val="0"/>
              </a:spcBef>
              <a:spcAft>
                <a:spcPts val="0"/>
              </a:spcAft>
              <a:buClr>
                <a:schemeClr val="lt1"/>
              </a:buClr>
              <a:buSzPts val="2800"/>
              <a:buFont typeface="Cabin"/>
              <a:buNone/>
            </a:pPr>
            <a:r>
              <a:rPr lang="en-US"/>
              <a:t>ACADEMIC REQUIREMENTS</a:t>
            </a:r>
            <a:endParaRPr/>
          </a:p>
        </p:txBody>
      </p:sp>
      <p:sp>
        <p:nvSpPr>
          <p:cNvPr id="402" name="Google Shape;402;p4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D6D8-8EDC-495D-B23C-86DF3F4ACDC9}"/>
              </a:ext>
            </a:extLst>
          </p:cNvPr>
          <p:cNvSpPr>
            <a:spLocks noGrp="1"/>
          </p:cNvSpPr>
          <p:nvPr>
            <p:ph type="title"/>
          </p:nvPr>
        </p:nvSpPr>
        <p:spPr/>
        <p:txBody>
          <a:bodyPr/>
          <a:lstStyle/>
          <a:p>
            <a:pPr lvl="0"/>
            <a:r>
              <a:rPr lang="en-029" dirty="0"/>
              <a:t>NORTHERN ONTARIO SCHOOL OF MEDICINE</a:t>
            </a:r>
            <a:br>
              <a:rPr lang="en-029" dirty="0"/>
            </a:br>
            <a:r>
              <a:rPr lang="en-029" dirty="0"/>
              <a:t>NON-ACADEMIC REQUIREMENTS</a:t>
            </a:r>
            <a:endParaRPr lang="en-US" dirty="0"/>
          </a:p>
        </p:txBody>
      </p:sp>
      <p:sp>
        <p:nvSpPr>
          <p:cNvPr id="3" name="Text Placeholder 2">
            <a:extLst>
              <a:ext uri="{FF2B5EF4-FFF2-40B4-BE49-F238E27FC236}">
                <a16:creationId xmlns:a16="http://schemas.microsoft.com/office/drawing/2014/main" id="{EDF36390-162D-4390-85AB-2A77209DA399}"/>
              </a:ext>
            </a:extLst>
          </p:cNvPr>
          <p:cNvSpPr>
            <a:spLocks noGrp="1"/>
          </p:cNvSpPr>
          <p:nvPr>
            <p:ph type="body" idx="1"/>
          </p:nvPr>
        </p:nvSpPr>
        <p:spPr/>
        <p:txBody>
          <a:bodyPr/>
          <a:lstStyle/>
          <a:p>
            <a:pPr marL="123444" indent="0" fontAlgn="base">
              <a:buNone/>
            </a:pPr>
            <a:r>
              <a:rPr lang="en-029" b="1" dirty="0">
                <a:solidFill>
                  <a:srgbClr val="0D2133"/>
                </a:solidFill>
                <a:latin typeface="latoregular"/>
              </a:rPr>
              <a:t>Autobiographical Sketch</a:t>
            </a:r>
          </a:p>
          <a:p>
            <a:pPr marL="123444" indent="0" fontAlgn="base">
              <a:buNone/>
            </a:pPr>
            <a:r>
              <a:rPr lang="en-029" dirty="0">
                <a:solidFill>
                  <a:srgbClr val="2A2A2A"/>
                </a:solidFill>
                <a:latin typeface="latoregular"/>
              </a:rPr>
              <a:t>The Autobiographical Sketch is a detailed and comprehensive list of your activities since age 16, within any of the following categories:</a:t>
            </a:r>
          </a:p>
          <a:p>
            <a:pPr fontAlgn="base">
              <a:buFont typeface="Wingdings" panose="05000000000000000000" pitchFamily="2" charset="2"/>
              <a:buChar char="v"/>
            </a:pPr>
            <a:r>
              <a:rPr lang="en-029" dirty="0">
                <a:solidFill>
                  <a:srgbClr val="2A2A2A"/>
                </a:solidFill>
                <a:latin typeface="latoregular"/>
              </a:rPr>
              <a:t>E: Employment</a:t>
            </a:r>
          </a:p>
          <a:p>
            <a:pPr fontAlgn="base">
              <a:buFont typeface="Wingdings" panose="05000000000000000000" pitchFamily="2" charset="2"/>
              <a:buChar char="v"/>
            </a:pPr>
            <a:r>
              <a:rPr lang="en-029" dirty="0">
                <a:solidFill>
                  <a:srgbClr val="2A2A2A"/>
                </a:solidFill>
                <a:latin typeface="latoregular"/>
              </a:rPr>
              <a:t>V: Volunteer Activities</a:t>
            </a:r>
          </a:p>
          <a:p>
            <a:pPr fontAlgn="base">
              <a:buFont typeface="Wingdings" panose="05000000000000000000" pitchFamily="2" charset="2"/>
              <a:buChar char="v"/>
            </a:pPr>
            <a:r>
              <a:rPr lang="en-029" dirty="0">
                <a:solidFill>
                  <a:srgbClr val="2A2A2A"/>
                </a:solidFill>
                <a:latin typeface="latoregular"/>
              </a:rPr>
              <a:t>X: Extracurricular Activities</a:t>
            </a:r>
          </a:p>
          <a:p>
            <a:pPr fontAlgn="base">
              <a:buFont typeface="Wingdings" panose="05000000000000000000" pitchFamily="2" charset="2"/>
              <a:buChar char="v"/>
            </a:pPr>
            <a:r>
              <a:rPr lang="en-029" dirty="0">
                <a:solidFill>
                  <a:srgbClr val="2A2A2A"/>
                </a:solidFill>
                <a:latin typeface="latoregular"/>
              </a:rPr>
              <a:t>A: Awards and Accomplishments</a:t>
            </a:r>
          </a:p>
          <a:p>
            <a:pPr fontAlgn="base">
              <a:buFont typeface="Wingdings" panose="05000000000000000000" pitchFamily="2" charset="2"/>
              <a:buChar char="v"/>
            </a:pPr>
            <a:r>
              <a:rPr lang="en-029" dirty="0">
                <a:solidFill>
                  <a:srgbClr val="2A2A2A"/>
                </a:solidFill>
                <a:latin typeface="latoregular"/>
              </a:rPr>
              <a:t>R: Research</a:t>
            </a:r>
          </a:p>
          <a:p>
            <a:pPr fontAlgn="base">
              <a:buFont typeface="Wingdings" panose="05000000000000000000" pitchFamily="2" charset="2"/>
              <a:buChar char="v"/>
            </a:pPr>
            <a:r>
              <a:rPr lang="en-029" dirty="0">
                <a:solidFill>
                  <a:srgbClr val="2A2A2A"/>
                </a:solidFill>
                <a:latin typeface="latoregular"/>
              </a:rPr>
              <a:t>O: Other</a:t>
            </a:r>
          </a:p>
          <a:p>
            <a:pPr marL="123444" indent="0">
              <a:buNone/>
            </a:pPr>
            <a:br>
              <a:rPr lang="en-029" dirty="0"/>
            </a:br>
            <a:endParaRPr lang="en-US" dirty="0"/>
          </a:p>
        </p:txBody>
      </p:sp>
    </p:spTree>
    <p:extLst>
      <p:ext uri="{BB962C8B-B14F-4D97-AF65-F5344CB8AC3E}">
        <p14:creationId xmlns:p14="http://schemas.microsoft.com/office/powerpoint/2010/main" val="92174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7"/>
          <p:cNvSpPr/>
          <p:nvPr/>
        </p:nvSpPr>
        <p:spPr>
          <a:xfrm>
            <a:off x="2275154" y="2674937"/>
            <a:ext cx="4601629" cy="345122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409" name="Google Shape;409;p47"/>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5400"/>
              <a:buFont typeface="Cabin"/>
              <a:buNone/>
            </a:pPr>
            <a:r>
              <a:rPr lang="en-US" sz="5400"/>
              <a:t>UNIVERSITY OF OTTAWA</a:t>
            </a:r>
            <a:endParaRPr sz="5400"/>
          </a:p>
        </p:txBody>
      </p:sp>
      <p:sp>
        <p:nvSpPr>
          <p:cNvPr id="410" name="Google Shape;410;p47"/>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2800"/>
              <a:buFont typeface="Cabin"/>
              <a:buNone/>
            </a:pPr>
            <a:r>
              <a:rPr lang="en-US"/>
              <a:t>UNIVERSITY OF OTTAWA</a:t>
            </a:r>
            <a:endParaRPr/>
          </a:p>
        </p:txBody>
      </p:sp>
      <p:sp>
        <p:nvSpPr>
          <p:cNvPr id="417" name="Google Shape;417;p48"/>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37</a:t>
            </a:fld>
            <a:endParaRPr/>
          </a:p>
        </p:txBody>
      </p:sp>
      <p:sp>
        <p:nvSpPr>
          <p:cNvPr id="418" name="Google Shape;418;p48"/>
          <p:cNvSpPr txBox="1">
            <a:spLocks noGrp="1"/>
          </p:cNvSpPr>
          <p:nvPr>
            <p:ph type="body" idx="4294967295"/>
          </p:nvPr>
        </p:nvSpPr>
        <p:spPr>
          <a:xfrm>
            <a:off x="232668" y="2243925"/>
            <a:ext cx="8686800" cy="4193969"/>
          </a:xfrm>
          <a:prstGeom prst="rect">
            <a:avLst/>
          </a:prstGeom>
          <a:noFill/>
          <a:ln>
            <a:noFill/>
          </a:ln>
        </p:spPr>
        <p:txBody>
          <a:bodyPr spcFirstLastPara="1" wrap="square" lIns="0" tIns="12700" rIns="0" bIns="0" anchor="ctr" anchorCtr="0">
            <a:noAutofit/>
          </a:bodyPr>
          <a:lstStyle/>
          <a:p>
            <a:pPr marL="12700" lvl="0" indent="0" algn="l" rtl="0">
              <a:lnSpc>
                <a:spcPct val="100000"/>
              </a:lnSpc>
              <a:spcBef>
                <a:spcPts val="0"/>
              </a:spcBef>
              <a:spcAft>
                <a:spcPts val="0"/>
              </a:spcAft>
              <a:buClr>
                <a:srgbClr val="31B6FD"/>
              </a:buClr>
              <a:buSzPts val="2208"/>
              <a:buNone/>
            </a:pPr>
            <a:r>
              <a:rPr lang="en-US" sz="2400" b="1" i="0" u="sng" dirty="0">
                <a:solidFill>
                  <a:srgbClr val="073E87"/>
                </a:solidFill>
                <a:latin typeface="Candara"/>
                <a:ea typeface="Candara"/>
                <a:cs typeface="Candara"/>
                <a:sym typeface="Candara"/>
              </a:rPr>
              <a:t>Academic Requirements</a:t>
            </a:r>
            <a:endParaRPr lang="en-CA" b="1" dirty="0"/>
          </a:p>
          <a:p>
            <a:pPr marL="292100" lvl="0" indent="-279400" algn="l" rtl="0">
              <a:spcBef>
                <a:spcPts val="4340"/>
              </a:spcBef>
              <a:spcAft>
                <a:spcPts val="0"/>
              </a:spcAft>
              <a:buClr>
                <a:srgbClr val="31B6FD"/>
              </a:buClr>
              <a:buSzPts val="2208"/>
              <a:buFont typeface="MS PGothic"/>
              <a:buChar char="*"/>
            </a:pPr>
            <a:r>
              <a:rPr lang="en-CA" sz="2400" i="0" dirty="0">
                <a:solidFill>
                  <a:srgbClr val="073E87"/>
                </a:solidFill>
                <a:latin typeface="Candara"/>
                <a:ea typeface="Candara"/>
                <a:cs typeface="Candara"/>
                <a:sym typeface="Candara"/>
              </a:rPr>
              <a:t>Minimum of </a:t>
            </a:r>
            <a:r>
              <a:rPr lang="en-CA" sz="2400" b="1" i="0" dirty="0">
                <a:solidFill>
                  <a:srgbClr val="073E87"/>
                </a:solidFill>
                <a:latin typeface="Candara"/>
                <a:ea typeface="Candara"/>
                <a:cs typeface="Candara"/>
                <a:sym typeface="Candara"/>
              </a:rPr>
              <a:t>3 years </a:t>
            </a:r>
            <a:r>
              <a:rPr lang="en-CA" sz="2400" i="0" dirty="0">
                <a:solidFill>
                  <a:srgbClr val="073E87"/>
                </a:solidFill>
                <a:latin typeface="Candara"/>
                <a:ea typeface="Candara"/>
                <a:cs typeface="Candara"/>
                <a:sym typeface="Candara"/>
              </a:rPr>
              <a:t>of </a:t>
            </a:r>
            <a:r>
              <a:rPr lang="en-CA" sz="2400" b="1" i="0" dirty="0">
                <a:solidFill>
                  <a:srgbClr val="073E87"/>
                </a:solidFill>
                <a:latin typeface="Candara"/>
                <a:ea typeface="Candara"/>
                <a:cs typeface="Candara"/>
                <a:sym typeface="Candara"/>
              </a:rPr>
              <a:t>under</a:t>
            </a:r>
            <a:r>
              <a:rPr lang="en-CA" sz="2400" b="1" i="0" dirty="0">
                <a:solidFill>
                  <a:srgbClr val="005299"/>
                </a:solidFill>
                <a:latin typeface="Candara"/>
                <a:ea typeface="Candara"/>
                <a:cs typeface="Candara"/>
                <a:sym typeface="Candara"/>
              </a:rPr>
              <a:t>g</a:t>
            </a:r>
            <a:r>
              <a:rPr lang="en-CA" sz="2400" b="1" i="0" dirty="0">
                <a:solidFill>
                  <a:srgbClr val="073E87"/>
                </a:solidFill>
                <a:latin typeface="Candara"/>
                <a:ea typeface="Candara"/>
                <a:cs typeface="Candara"/>
                <a:sym typeface="Candara"/>
              </a:rPr>
              <a:t>radua</a:t>
            </a:r>
            <a:r>
              <a:rPr lang="en-CA" sz="2400" b="1" i="0" dirty="0">
                <a:solidFill>
                  <a:srgbClr val="005299"/>
                </a:solidFill>
                <a:latin typeface="Candara"/>
                <a:ea typeface="Candara"/>
                <a:cs typeface="Candara"/>
                <a:sym typeface="Candara"/>
              </a:rPr>
              <a:t>t</a:t>
            </a:r>
            <a:r>
              <a:rPr lang="en-CA" sz="2400" b="1" i="0" dirty="0">
                <a:solidFill>
                  <a:srgbClr val="073E87"/>
                </a:solidFill>
                <a:latin typeface="Candara"/>
                <a:ea typeface="Candara"/>
                <a:cs typeface="Candara"/>
                <a:sym typeface="Candara"/>
              </a:rPr>
              <a:t>e </a:t>
            </a:r>
            <a:r>
              <a:rPr lang="en-CA" sz="2400" i="0" dirty="0">
                <a:solidFill>
                  <a:srgbClr val="073E87"/>
                </a:solidFill>
                <a:latin typeface="Candara"/>
                <a:ea typeface="Candara"/>
                <a:cs typeface="Candara"/>
                <a:sym typeface="Candara"/>
              </a:rPr>
              <a:t>work</a:t>
            </a:r>
            <a:endParaRPr lang="en-CA" sz="2400" dirty="0">
              <a:latin typeface="Candara"/>
              <a:ea typeface="Candara"/>
              <a:cs typeface="Candara"/>
              <a:sym typeface="Candara"/>
            </a:endParaRPr>
          </a:p>
          <a:p>
            <a:pPr marL="583565" lvl="1" indent="-278765" algn="l" rtl="0">
              <a:lnSpc>
                <a:spcPct val="100000"/>
              </a:lnSpc>
              <a:spcBef>
                <a:spcPts val="920"/>
              </a:spcBef>
              <a:spcAft>
                <a:spcPts val="0"/>
              </a:spcAft>
              <a:buClr>
                <a:srgbClr val="31B6FD"/>
              </a:buClr>
              <a:buSzPts val="1840"/>
              <a:buFont typeface="MS PGothic"/>
              <a:buChar char="*"/>
            </a:pPr>
            <a:r>
              <a:rPr lang="en-US" sz="2000" dirty="0">
                <a:solidFill>
                  <a:srgbClr val="073E87"/>
                </a:solidFill>
                <a:latin typeface="Candara"/>
                <a:ea typeface="Candara"/>
                <a:cs typeface="Candara"/>
                <a:sym typeface="Candara"/>
              </a:rPr>
              <a:t>90 credits (full course load required)</a:t>
            </a:r>
            <a:endParaRPr sz="2000" dirty="0">
              <a:latin typeface="Candara"/>
              <a:ea typeface="Candara"/>
              <a:cs typeface="Candara"/>
              <a:sym typeface="Candara"/>
            </a:endParaRPr>
          </a:p>
          <a:p>
            <a:pPr marL="292100" lvl="0" indent="-279400" algn="l" rtl="0">
              <a:lnSpc>
                <a:spcPct val="100000"/>
              </a:lnSpc>
              <a:spcBef>
                <a:spcPts val="1195"/>
              </a:spcBef>
              <a:spcAft>
                <a:spcPts val="0"/>
              </a:spcAft>
              <a:buClr>
                <a:srgbClr val="31B6FD"/>
              </a:buClr>
              <a:buSzPts val="2208"/>
              <a:buFont typeface="MS PGothic"/>
              <a:buChar char="*"/>
            </a:pPr>
            <a:r>
              <a:rPr lang="en-US" sz="2400" i="0" dirty="0">
                <a:solidFill>
                  <a:srgbClr val="073E87"/>
                </a:solidFill>
                <a:latin typeface="Candara"/>
                <a:ea typeface="Candara"/>
                <a:cs typeface="Candara"/>
                <a:sym typeface="Candara"/>
              </a:rPr>
              <a:t>G</a:t>
            </a:r>
            <a:r>
              <a:rPr lang="en-US" sz="2400" i="0" dirty="0">
                <a:solidFill>
                  <a:srgbClr val="005299"/>
                </a:solidFill>
                <a:latin typeface="Candara"/>
                <a:ea typeface="Candara"/>
                <a:cs typeface="Candara"/>
                <a:sym typeface="Candara"/>
              </a:rPr>
              <a:t>P</a:t>
            </a:r>
            <a:r>
              <a:rPr lang="en-US" sz="2400" i="0" dirty="0">
                <a:solidFill>
                  <a:srgbClr val="073E87"/>
                </a:solidFill>
                <a:latin typeface="Candara"/>
                <a:ea typeface="Candara"/>
                <a:cs typeface="Candara"/>
                <a:sym typeface="Candara"/>
              </a:rPr>
              <a:t>A cutoﬀ: </a:t>
            </a:r>
            <a:r>
              <a:rPr lang="en-US" sz="2400" b="1" i="0" dirty="0">
                <a:solidFill>
                  <a:srgbClr val="073E87"/>
                </a:solidFill>
                <a:latin typeface="Candara"/>
                <a:ea typeface="Candara"/>
                <a:cs typeface="Candara"/>
                <a:sym typeface="Candara"/>
              </a:rPr>
              <a:t>3.5 </a:t>
            </a:r>
            <a:r>
              <a:rPr lang="en-US" sz="2400" i="0" dirty="0">
                <a:solidFill>
                  <a:srgbClr val="073E87"/>
                </a:solidFill>
                <a:latin typeface="Candara"/>
                <a:ea typeface="Candara"/>
                <a:cs typeface="Candara"/>
                <a:sym typeface="Candara"/>
              </a:rPr>
              <a:t>(</a:t>
            </a:r>
            <a:r>
              <a:rPr lang="en-US" sz="2400" b="1" i="0" dirty="0">
                <a:solidFill>
                  <a:srgbClr val="073E87"/>
                </a:solidFill>
                <a:latin typeface="Candara"/>
                <a:ea typeface="Candara"/>
                <a:cs typeface="Candara"/>
                <a:sym typeface="Candara"/>
              </a:rPr>
              <a:t>WG</a:t>
            </a:r>
            <a:r>
              <a:rPr lang="en-US" sz="2400" b="1" i="0" dirty="0">
                <a:solidFill>
                  <a:srgbClr val="005299"/>
                </a:solidFill>
                <a:latin typeface="Candara"/>
                <a:ea typeface="Candara"/>
                <a:cs typeface="Candara"/>
                <a:sym typeface="Candara"/>
              </a:rPr>
              <a:t>P</a:t>
            </a:r>
            <a:r>
              <a:rPr lang="en-US" sz="2400" b="1" i="0" dirty="0">
                <a:solidFill>
                  <a:srgbClr val="073E87"/>
                </a:solidFill>
                <a:latin typeface="Candara"/>
                <a:ea typeface="Candara"/>
                <a:cs typeface="Candara"/>
                <a:sym typeface="Candara"/>
              </a:rPr>
              <a:t>A</a:t>
            </a:r>
            <a:r>
              <a:rPr lang="en-US" sz="2400" i="0" dirty="0">
                <a:solidFill>
                  <a:srgbClr val="073E87"/>
                </a:solidFill>
                <a:latin typeface="Candara"/>
                <a:ea typeface="Candara"/>
                <a:cs typeface="Candara"/>
                <a:sym typeface="Candara"/>
              </a:rPr>
              <a:t>)</a:t>
            </a:r>
            <a:endParaRPr sz="2400" dirty="0">
              <a:latin typeface="Candara"/>
              <a:ea typeface="Candara"/>
              <a:cs typeface="Candara"/>
              <a:sym typeface="Candara"/>
            </a:endParaRPr>
          </a:p>
          <a:p>
            <a:pPr marL="584200" lvl="1" indent="-279399" algn="l" rtl="0">
              <a:lnSpc>
                <a:spcPct val="100000"/>
              </a:lnSpc>
              <a:spcBef>
                <a:spcPts val="1245"/>
              </a:spcBef>
              <a:spcAft>
                <a:spcPts val="0"/>
              </a:spcAft>
              <a:buClr>
                <a:srgbClr val="31B6FD"/>
              </a:buClr>
              <a:buSzPts val="2000"/>
              <a:buFont typeface="MS PGothic"/>
              <a:buChar char="*"/>
            </a:pPr>
            <a:r>
              <a:rPr lang="en-US" sz="2400" dirty="0">
                <a:solidFill>
                  <a:srgbClr val="073E87"/>
                </a:solidFill>
                <a:latin typeface="Candara"/>
                <a:ea typeface="Candara"/>
                <a:cs typeface="Candara"/>
                <a:sym typeface="Candara"/>
              </a:rPr>
              <a:t>The </a:t>
            </a:r>
            <a:r>
              <a:rPr lang="en-US" sz="2400" b="1" dirty="0">
                <a:solidFill>
                  <a:srgbClr val="073E87"/>
                </a:solidFill>
                <a:latin typeface="Candara"/>
                <a:ea typeface="Candara"/>
                <a:cs typeface="Candara"/>
                <a:sym typeface="Candara"/>
              </a:rPr>
              <a:t>mos</a:t>
            </a:r>
            <a:r>
              <a:rPr lang="en-US" sz="2400" b="1" dirty="0">
                <a:solidFill>
                  <a:srgbClr val="005299"/>
                </a:solidFill>
                <a:latin typeface="Candara"/>
                <a:ea typeface="Candara"/>
                <a:cs typeface="Candara"/>
                <a:sym typeface="Candara"/>
              </a:rPr>
              <a:t>t </a:t>
            </a:r>
            <a:r>
              <a:rPr lang="en-US" sz="2400" b="1" dirty="0">
                <a:solidFill>
                  <a:srgbClr val="073E87"/>
                </a:solidFill>
                <a:latin typeface="Candara"/>
                <a:ea typeface="Candara"/>
                <a:cs typeface="Candara"/>
                <a:sym typeface="Candara"/>
              </a:rPr>
              <a:t>recent </a:t>
            </a:r>
            <a:r>
              <a:rPr lang="en-US" sz="2400" dirty="0">
                <a:solidFill>
                  <a:srgbClr val="073E87"/>
                </a:solidFill>
                <a:latin typeface="Candara"/>
                <a:ea typeface="Candara"/>
                <a:cs typeface="Candara"/>
                <a:sym typeface="Candara"/>
              </a:rPr>
              <a:t>3 years (full course load)</a:t>
            </a:r>
            <a:endParaRPr sz="2400" dirty="0">
              <a:latin typeface="Candara"/>
              <a:ea typeface="Candara"/>
              <a:cs typeface="Candara"/>
              <a:sym typeface="Candara"/>
            </a:endParaRPr>
          </a:p>
          <a:p>
            <a:pPr marL="584200" marR="5080" lvl="1" indent="-279399" algn="l" rtl="0">
              <a:lnSpc>
                <a:spcPct val="101600"/>
              </a:lnSpc>
              <a:spcBef>
                <a:spcPts val="1065"/>
              </a:spcBef>
              <a:spcAft>
                <a:spcPts val="0"/>
              </a:spcAft>
              <a:buClr>
                <a:srgbClr val="31B6FD"/>
              </a:buClr>
              <a:buSzPts val="2000"/>
              <a:buFont typeface="MS PGothic"/>
              <a:buChar char="*"/>
            </a:pPr>
            <a:r>
              <a:rPr lang="en-US" sz="2400" dirty="0">
                <a:solidFill>
                  <a:srgbClr val="073E87"/>
                </a:solidFill>
                <a:latin typeface="Candara"/>
                <a:ea typeface="Candara"/>
                <a:cs typeface="Candara"/>
                <a:sym typeface="Candara"/>
              </a:rPr>
              <a:t>First year multiplied by a factor of 1, second year by a  factor of 2, and the third year by a factor of 3</a:t>
            </a:r>
            <a:endParaRPr sz="2400" dirty="0">
              <a:latin typeface="Candara"/>
              <a:ea typeface="Candara"/>
              <a:cs typeface="Candara"/>
              <a:sym typeface="Candara"/>
            </a:endParaRPr>
          </a:p>
          <a:p>
            <a:pPr marL="292100" marR="47625" lvl="0" indent="-279400" algn="l" rtl="0">
              <a:lnSpc>
                <a:spcPct val="100899"/>
              </a:lnSpc>
              <a:spcBef>
                <a:spcPts val="1150"/>
              </a:spcBef>
              <a:spcAft>
                <a:spcPts val="0"/>
              </a:spcAft>
              <a:buClr>
                <a:srgbClr val="31B6FD"/>
              </a:buClr>
              <a:buSzPts val="2208"/>
              <a:buFont typeface="MS PGothic"/>
              <a:buChar char="*"/>
            </a:pPr>
            <a:r>
              <a:rPr lang="en-US" sz="2400" i="0" dirty="0">
                <a:solidFill>
                  <a:srgbClr val="073E87"/>
                </a:solidFill>
                <a:latin typeface="Candara"/>
                <a:ea typeface="Candara"/>
                <a:cs typeface="Candara"/>
                <a:sym typeface="Candara"/>
              </a:rPr>
              <a:t>MC</a:t>
            </a:r>
            <a:r>
              <a:rPr lang="en-US" sz="2400" i="0" dirty="0">
                <a:solidFill>
                  <a:srgbClr val="005299"/>
                </a:solidFill>
                <a:latin typeface="Candara"/>
                <a:ea typeface="Candara"/>
                <a:cs typeface="Candara"/>
                <a:sym typeface="Candara"/>
              </a:rPr>
              <a:t>AT</a:t>
            </a:r>
            <a:r>
              <a:rPr lang="en-US" sz="2400" i="0" dirty="0">
                <a:solidFill>
                  <a:srgbClr val="073E87"/>
                </a:solidFill>
                <a:latin typeface="Candara"/>
                <a:ea typeface="Candara"/>
                <a:cs typeface="Candara"/>
                <a:sym typeface="Candara"/>
              </a:rPr>
              <a:t>: </a:t>
            </a:r>
            <a:r>
              <a:rPr lang="en-US" sz="2400" b="1" i="0" dirty="0">
                <a:solidFill>
                  <a:srgbClr val="073E87"/>
                </a:solidFill>
                <a:latin typeface="Candara"/>
                <a:ea typeface="Candara"/>
                <a:cs typeface="Candara"/>
                <a:sym typeface="Candara"/>
              </a:rPr>
              <a:t>not required</a:t>
            </a:r>
            <a:endParaRPr sz="2400" dirty="0">
              <a:latin typeface="Candara"/>
              <a:ea typeface="Candara"/>
              <a:cs typeface="Candara"/>
              <a:sym typeface="Candara"/>
            </a:endParaRPr>
          </a:p>
        </p:txBody>
      </p:sp>
      <p:sp>
        <p:nvSpPr>
          <p:cNvPr id="419" name="Google Shape;419;p48"/>
          <p:cNvSpPr txBox="1"/>
          <p:nvPr/>
        </p:nvSpPr>
        <p:spPr>
          <a:xfrm>
            <a:off x="6752088" y="6074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https://</a:t>
            </a:r>
            <a:r>
              <a:rPr lang="en-US" sz="1100" dirty="0" err="1">
                <a:solidFill>
                  <a:srgbClr val="FFFFFF"/>
                </a:solidFill>
              </a:rPr>
              <a:t>med.uottawa.ca</a:t>
            </a:r>
            <a:r>
              <a:rPr lang="en-US" sz="1100" dirty="0">
                <a:solidFill>
                  <a:srgbClr val="FFFFFF"/>
                </a:solidFill>
              </a:rPr>
              <a:t>/undergraduate/admissions/application-process/excellence-marks</a:t>
            </a:r>
            <a:endParaRPr sz="1100" dirty="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txBox="1">
            <a:spLocks noGrp="1"/>
          </p:cNvSpPr>
          <p:nvPr>
            <p:ph type="title"/>
          </p:nvPr>
        </p:nvSpPr>
        <p:spPr>
          <a:xfrm>
            <a:off x="581200" y="1265525"/>
            <a:ext cx="5432400" cy="5052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3200"/>
              <a:buFont typeface="Cabin"/>
              <a:buNone/>
            </a:pPr>
            <a:r>
              <a:rPr lang="en-US" sz="3200"/>
              <a:t>UNIVERSITY OF OTTAWA (PREREQUISITES)</a:t>
            </a:r>
            <a:endParaRPr sz="3200"/>
          </a:p>
        </p:txBody>
      </p:sp>
      <p:sp>
        <p:nvSpPr>
          <p:cNvPr id="426" name="Google Shape;426;p49"/>
          <p:cNvSpPr txBox="1"/>
          <p:nvPr/>
        </p:nvSpPr>
        <p:spPr>
          <a:xfrm>
            <a:off x="279400" y="1976665"/>
            <a:ext cx="8585200" cy="5115797"/>
          </a:xfrm>
          <a:prstGeom prst="rect">
            <a:avLst/>
          </a:prstGeom>
          <a:noFill/>
          <a:ln>
            <a:noFill/>
          </a:ln>
        </p:spPr>
        <p:txBody>
          <a:bodyPr spcFirstLastPara="1" wrap="square" lIns="0" tIns="12700" rIns="0" bIns="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b="1" dirty="0">
                <a:solidFill>
                  <a:srgbClr val="073E87"/>
                </a:solidFill>
                <a:latin typeface="Candara"/>
                <a:ea typeface="Candara"/>
                <a:cs typeface="Candara"/>
                <a:sym typeface="Candara"/>
              </a:rPr>
              <a:t>Prerequis</a:t>
            </a:r>
            <a:r>
              <a:rPr lang="en-US" sz="2800" b="1" dirty="0">
                <a:solidFill>
                  <a:srgbClr val="005299"/>
                </a:solidFill>
                <a:latin typeface="Candara"/>
                <a:ea typeface="Candara"/>
                <a:cs typeface="Candara"/>
                <a:sym typeface="Candara"/>
              </a:rPr>
              <a:t>it</a:t>
            </a:r>
            <a:r>
              <a:rPr lang="en-US" sz="2800" b="1" dirty="0">
                <a:solidFill>
                  <a:srgbClr val="073E87"/>
                </a:solidFill>
                <a:latin typeface="Candara"/>
                <a:ea typeface="Candara"/>
                <a:cs typeface="Candara"/>
                <a:sym typeface="Candara"/>
              </a:rPr>
              <a:t>es</a:t>
            </a:r>
            <a:endParaRPr sz="2800" dirty="0">
              <a:solidFill>
                <a:schemeClr val="dk1"/>
              </a:solidFill>
              <a:latin typeface="Candara"/>
              <a:ea typeface="Candara"/>
              <a:cs typeface="Candara"/>
              <a:sym typeface="Candara"/>
            </a:endParaRPr>
          </a:p>
          <a:p>
            <a:pPr marL="584200" marR="0" lvl="1" indent="-279400" algn="l" rtl="0">
              <a:lnSpc>
                <a:spcPct val="100000"/>
              </a:lnSpc>
              <a:spcBef>
                <a:spcPts val="455"/>
              </a:spcBef>
              <a:spcAft>
                <a:spcPts val="0"/>
              </a:spcAft>
              <a:buClr>
                <a:srgbClr val="31B6FD"/>
              </a:buClr>
              <a:buSzPts val="2400"/>
              <a:buFont typeface="MS PGothic"/>
              <a:buChar char="*"/>
            </a:pPr>
            <a:r>
              <a:rPr lang="en-US" sz="2400" dirty="0">
                <a:solidFill>
                  <a:srgbClr val="073E87"/>
                </a:solidFill>
                <a:latin typeface="Candara"/>
                <a:ea typeface="Candara"/>
                <a:cs typeface="Candara"/>
                <a:sym typeface="Candara"/>
              </a:rPr>
              <a:t>6 credits</a:t>
            </a:r>
            <a:r>
              <a:rPr lang="en-US" sz="2400" b="0" i="0" u="none" strike="noStrike" cap="none" dirty="0">
                <a:solidFill>
                  <a:srgbClr val="073E87"/>
                </a:solidFill>
                <a:latin typeface="Candara"/>
                <a:ea typeface="Candara"/>
                <a:cs typeface="Candara"/>
                <a:sym typeface="Candara"/>
              </a:rPr>
              <a:t> equivalent </a:t>
            </a:r>
            <a:r>
              <a:rPr lang="en-US" sz="2400" b="1" i="0" u="none" strike="noStrike" cap="none" dirty="0">
                <a:solidFill>
                  <a:srgbClr val="073E87"/>
                </a:solidFill>
                <a:latin typeface="Candara"/>
                <a:ea typeface="Candara"/>
                <a:cs typeface="Candara"/>
                <a:sym typeface="Candara"/>
              </a:rPr>
              <a:t>Biology or Physiology </a:t>
            </a:r>
            <a:endParaRPr sz="2400" b="0" i="0" u="none" strike="noStrike" cap="none" dirty="0">
              <a:solidFill>
                <a:schemeClr val="dk1"/>
              </a:solidFill>
              <a:latin typeface="Candara"/>
              <a:ea typeface="Candara"/>
              <a:cs typeface="Candara"/>
              <a:sym typeface="Candara"/>
            </a:endParaRPr>
          </a:p>
          <a:p>
            <a:pPr marL="582930" marR="0" lvl="1" indent="-278130" algn="l" rtl="0">
              <a:lnSpc>
                <a:spcPct val="100000"/>
              </a:lnSpc>
              <a:spcBef>
                <a:spcPts val="625"/>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6 credits equivalent in </a:t>
            </a:r>
            <a:r>
              <a:rPr lang="en-US" sz="2400" b="1" i="0" u="none" strike="noStrike" cap="none" dirty="0">
                <a:solidFill>
                  <a:srgbClr val="073E87"/>
                </a:solidFill>
                <a:latin typeface="Candara"/>
                <a:ea typeface="Candara"/>
                <a:cs typeface="Candara"/>
                <a:sym typeface="Candara"/>
              </a:rPr>
              <a:t>Huma</a:t>
            </a:r>
            <a:r>
              <a:rPr lang="en-US" sz="2400" b="1" i="0" u="none" strike="noStrike" cap="none" dirty="0">
                <a:solidFill>
                  <a:srgbClr val="005299"/>
                </a:solidFill>
                <a:latin typeface="Candara"/>
                <a:ea typeface="Candara"/>
                <a:cs typeface="Candara"/>
                <a:sym typeface="Candara"/>
              </a:rPr>
              <a:t>nit</a:t>
            </a:r>
            <a:r>
              <a:rPr lang="en-US" sz="2400" b="1" i="0" u="none" strike="noStrike" cap="none" dirty="0">
                <a:solidFill>
                  <a:srgbClr val="073E87"/>
                </a:solidFill>
                <a:latin typeface="Candara"/>
                <a:ea typeface="Candara"/>
                <a:cs typeface="Candara"/>
                <a:sym typeface="Candara"/>
              </a:rPr>
              <a:t>ies/Socia</a:t>
            </a:r>
            <a:r>
              <a:rPr lang="en-US" sz="2400" b="1" i="0" u="none" strike="noStrike" cap="none" dirty="0">
                <a:solidFill>
                  <a:srgbClr val="005299"/>
                </a:solidFill>
                <a:latin typeface="Candara"/>
                <a:ea typeface="Candara"/>
                <a:cs typeface="Candara"/>
                <a:sym typeface="Candara"/>
              </a:rPr>
              <a:t>l </a:t>
            </a:r>
            <a:r>
              <a:rPr lang="en-US" sz="2400" b="1" i="0" u="none" strike="noStrike" cap="none" dirty="0">
                <a:solidFill>
                  <a:srgbClr val="073E87"/>
                </a:solidFill>
                <a:latin typeface="Candara"/>
                <a:ea typeface="Candara"/>
                <a:cs typeface="Candara"/>
                <a:sym typeface="Candara"/>
              </a:rPr>
              <a:t>Science</a:t>
            </a:r>
            <a:endParaRPr lang="en-US" sz="2000" b="0" i="0" u="none" strike="noStrike" cap="none" dirty="0">
              <a:solidFill>
                <a:schemeClr val="dk1"/>
              </a:solidFill>
              <a:latin typeface="Candara"/>
              <a:ea typeface="Candara"/>
              <a:cs typeface="Candara"/>
              <a:sym typeface="Candara"/>
            </a:endParaRPr>
          </a:p>
          <a:p>
            <a:pPr marL="584200" marR="312420" lvl="1" indent="-279400" algn="l" rtl="0">
              <a:lnSpc>
                <a:spcPct val="103099"/>
              </a:lnSpc>
              <a:spcBef>
                <a:spcPts val="455"/>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12 credit equivalents in the following: </a:t>
            </a:r>
            <a:endParaRPr lang="en-US" sz="2400" b="0" i="0" u="none" strike="noStrike" cap="none" dirty="0">
              <a:solidFill>
                <a:schemeClr val="dk1"/>
              </a:solidFill>
              <a:latin typeface="Candara"/>
              <a:ea typeface="Candara"/>
              <a:cs typeface="Candara"/>
              <a:sym typeface="Candara"/>
            </a:endParaRPr>
          </a:p>
          <a:p>
            <a:pPr marL="868680" marR="0" lvl="2" indent="-233679" algn="l" rtl="0">
              <a:lnSpc>
                <a:spcPct val="100000"/>
              </a:lnSpc>
              <a:spcBef>
                <a:spcPts val="480"/>
              </a:spcBef>
              <a:spcAft>
                <a:spcPts val="0"/>
              </a:spcAft>
              <a:buClr>
                <a:srgbClr val="31B6FD"/>
              </a:buClr>
              <a:buSzPts val="2000"/>
              <a:buFont typeface="MS PGothic"/>
              <a:buChar char="*"/>
            </a:pPr>
            <a:r>
              <a:rPr lang="en-US" sz="2400" dirty="0">
                <a:solidFill>
                  <a:srgbClr val="073E87"/>
                </a:solidFill>
                <a:latin typeface="Candara"/>
                <a:ea typeface="Candara"/>
                <a:cs typeface="Candara"/>
                <a:sym typeface="Candara"/>
              </a:rPr>
              <a:t>3 credits in </a:t>
            </a:r>
            <a:r>
              <a:rPr lang="en-US" sz="2400" b="1" i="0" u="none" strike="noStrike" cap="none" dirty="0">
                <a:solidFill>
                  <a:srgbClr val="073E87"/>
                </a:solidFill>
                <a:latin typeface="Candara"/>
                <a:ea typeface="Candara"/>
                <a:cs typeface="Candara"/>
                <a:sym typeface="Candara"/>
              </a:rPr>
              <a:t>Biochemis</a:t>
            </a:r>
            <a:r>
              <a:rPr lang="en-US" sz="2400" b="1" i="0" u="none" strike="noStrike" cap="none" dirty="0">
                <a:solidFill>
                  <a:srgbClr val="005299"/>
                </a:solidFill>
                <a:latin typeface="Candara"/>
                <a:ea typeface="Candara"/>
                <a:cs typeface="Candara"/>
                <a:sym typeface="Candara"/>
              </a:rPr>
              <a:t>t</a:t>
            </a:r>
            <a:r>
              <a:rPr lang="en-US" sz="2400" b="1" i="0" u="none" strike="noStrike" cap="none" dirty="0">
                <a:solidFill>
                  <a:srgbClr val="073E87"/>
                </a:solidFill>
                <a:latin typeface="Candara"/>
                <a:ea typeface="Candara"/>
                <a:cs typeface="Candara"/>
                <a:sym typeface="Candara"/>
              </a:rPr>
              <a:t>ry </a:t>
            </a:r>
            <a:r>
              <a:rPr lang="en-US" sz="2400" b="0" i="0" u="none" strike="noStrike" cap="none" dirty="0">
                <a:solidFill>
                  <a:srgbClr val="073E87"/>
                </a:solidFill>
                <a:latin typeface="Candara"/>
                <a:ea typeface="Candara"/>
                <a:cs typeface="Candara"/>
                <a:sym typeface="Candara"/>
              </a:rPr>
              <a:t>(without lab); BIOL 2020 or CHEM2050</a:t>
            </a:r>
            <a:endParaRPr lang="en-US" sz="2400" b="0" i="0" u="none" strike="noStrike" cap="none" dirty="0">
              <a:solidFill>
                <a:schemeClr val="dk1"/>
              </a:solidFill>
              <a:latin typeface="Candara"/>
              <a:ea typeface="Candara"/>
              <a:cs typeface="Candara"/>
              <a:sym typeface="Candara"/>
            </a:endParaRPr>
          </a:p>
          <a:p>
            <a:pPr marL="868680" marR="0" lvl="2" indent="-233679" algn="l" rtl="0">
              <a:lnSpc>
                <a:spcPct val="100000"/>
              </a:lnSpc>
              <a:spcBef>
                <a:spcPts val="645"/>
              </a:spcBef>
              <a:spcAft>
                <a:spcPts val="0"/>
              </a:spcAft>
              <a:buClr>
                <a:srgbClr val="31B6FD"/>
              </a:buClr>
              <a:buSzPts val="2000"/>
              <a:buFont typeface="MS PGothic"/>
              <a:buChar char="*"/>
            </a:pPr>
            <a:r>
              <a:rPr lang="en-US" sz="2400" i="0" u="none" strike="noStrike" cap="none" dirty="0">
                <a:solidFill>
                  <a:srgbClr val="073E87"/>
                </a:solidFill>
                <a:latin typeface="Candara"/>
                <a:ea typeface="Candara"/>
                <a:cs typeface="Candara"/>
                <a:sym typeface="Candara"/>
              </a:rPr>
              <a:t>3 </a:t>
            </a:r>
            <a:r>
              <a:rPr lang="en-US" sz="2400" dirty="0">
                <a:solidFill>
                  <a:srgbClr val="073E87"/>
                </a:solidFill>
                <a:latin typeface="Candara"/>
                <a:ea typeface="Candara"/>
                <a:cs typeface="Candara"/>
                <a:sym typeface="Candara"/>
              </a:rPr>
              <a:t>credits in </a:t>
            </a:r>
            <a:r>
              <a:rPr lang="en-US" sz="2400" b="1" i="0" u="none" strike="noStrike" cap="none" dirty="0">
                <a:solidFill>
                  <a:srgbClr val="005299"/>
                </a:solidFill>
                <a:latin typeface="Candara"/>
                <a:ea typeface="Candara"/>
                <a:cs typeface="Candara"/>
                <a:sym typeface="Candara"/>
              </a:rPr>
              <a:t>C</a:t>
            </a:r>
            <a:r>
              <a:rPr lang="en-US" sz="2400" b="1" i="0" u="none" strike="noStrike" cap="none" dirty="0">
                <a:solidFill>
                  <a:srgbClr val="073E87"/>
                </a:solidFill>
                <a:latin typeface="Candara"/>
                <a:ea typeface="Candara"/>
                <a:cs typeface="Candara"/>
                <a:sym typeface="Candara"/>
              </a:rPr>
              <a:t>hemis</a:t>
            </a:r>
            <a:r>
              <a:rPr lang="en-US" sz="2400" b="1" i="0" u="none" strike="noStrike" cap="none" dirty="0">
                <a:solidFill>
                  <a:srgbClr val="005299"/>
                </a:solidFill>
                <a:latin typeface="Candara"/>
                <a:ea typeface="Candara"/>
                <a:cs typeface="Candara"/>
                <a:sym typeface="Candara"/>
              </a:rPr>
              <a:t>t</a:t>
            </a:r>
            <a:r>
              <a:rPr lang="en-US" sz="2400" b="1" i="0" u="none" strike="noStrike" cap="none" dirty="0">
                <a:solidFill>
                  <a:srgbClr val="073E87"/>
                </a:solidFill>
                <a:latin typeface="Candara"/>
                <a:ea typeface="Candara"/>
                <a:cs typeface="Candara"/>
                <a:sym typeface="Candara"/>
              </a:rPr>
              <a:t>ry </a:t>
            </a:r>
            <a:r>
              <a:rPr lang="en-US" sz="2400" b="0" i="0" u="none" strike="noStrike" cap="none" dirty="0">
                <a:solidFill>
                  <a:srgbClr val="073E87"/>
                </a:solidFill>
                <a:latin typeface="Candara"/>
                <a:ea typeface="Candara"/>
                <a:cs typeface="Candara"/>
                <a:sym typeface="Candara"/>
              </a:rPr>
              <a:t>(with lab); CHEM 1000 &amp; 1001</a:t>
            </a:r>
            <a:endParaRPr sz="2400" b="0" i="0" u="none" strike="noStrike" cap="none" dirty="0">
              <a:solidFill>
                <a:schemeClr val="dk1"/>
              </a:solidFill>
              <a:latin typeface="Candara"/>
              <a:ea typeface="Candara"/>
              <a:cs typeface="Candara"/>
              <a:sym typeface="Candara"/>
            </a:endParaRPr>
          </a:p>
          <a:p>
            <a:pPr marL="868680" marR="0" lvl="2" indent="-233679" algn="l" rtl="0">
              <a:lnSpc>
                <a:spcPct val="100000"/>
              </a:lnSpc>
              <a:spcBef>
                <a:spcPts val="620"/>
              </a:spcBef>
              <a:spcAft>
                <a:spcPts val="0"/>
              </a:spcAft>
              <a:buClr>
                <a:srgbClr val="31B6FD"/>
              </a:buClr>
              <a:buSzPts val="2000"/>
              <a:buFont typeface="MS PGothic"/>
              <a:buChar char="*"/>
            </a:pPr>
            <a:r>
              <a:rPr lang="en-US" sz="2400" i="0" u="none" strike="noStrike" cap="none" dirty="0">
                <a:solidFill>
                  <a:srgbClr val="073E87"/>
                </a:solidFill>
                <a:latin typeface="Candara"/>
                <a:ea typeface="Candara"/>
                <a:cs typeface="Candara"/>
                <a:sym typeface="Candara"/>
              </a:rPr>
              <a:t>3 credits in </a:t>
            </a:r>
            <a:r>
              <a:rPr lang="en-US" sz="2400" b="1" i="0" u="none" strike="noStrike" cap="none" dirty="0">
                <a:solidFill>
                  <a:srgbClr val="073E87"/>
                </a:solidFill>
                <a:latin typeface="Candara"/>
                <a:ea typeface="Candara"/>
                <a:cs typeface="Candara"/>
                <a:sym typeface="Candara"/>
              </a:rPr>
              <a:t>Organic </a:t>
            </a:r>
            <a:r>
              <a:rPr lang="en-US" sz="2400" b="1" i="0" u="none" strike="noStrike" cap="none" dirty="0">
                <a:solidFill>
                  <a:srgbClr val="005299"/>
                </a:solidFill>
                <a:latin typeface="Candara"/>
                <a:ea typeface="Candara"/>
                <a:cs typeface="Candara"/>
                <a:sym typeface="Candara"/>
              </a:rPr>
              <a:t>C</a:t>
            </a:r>
            <a:r>
              <a:rPr lang="en-US" sz="2400" b="1" i="0" u="none" strike="noStrike" cap="none" dirty="0">
                <a:solidFill>
                  <a:srgbClr val="073E87"/>
                </a:solidFill>
                <a:latin typeface="Candara"/>
                <a:ea typeface="Candara"/>
                <a:cs typeface="Candara"/>
                <a:sym typeface="Candara"/>
              </a:rPr>
              <a:t>hemis</a:t>
            </a:r>
            <a:r>
              <a:rPr lang="en-US" sz="2400" b="1" i="0" u="none" strike="noStrike" cap="none" dirty="0">
                <a:solidFill>
                  <a:srgbClr val="005299"/>
                </a:solidFill>
                <a:latin typeface="Candara"/>
                <a:ea typeface="Candara"/>
                <a:cs typeface="Candara"/>
                <a:sym typeface="Candara"/>
              </a:rPr>
              <a:t>t</a:t>
            </a:r>
            <a:r>
              <a:rPr lang="en-US" sz="2400" b="1" i="0" u="none" strike="noStrike" cap="none" dirty="0">
                <a:solidFill>
                  <a:srgbClr val="073E87"/>
                </a:solidFill>
                <a:latin typeface="Candara"/>
                <a:ea typeface="Candara"/>
                <a:cs typeface="Candara"/>
                <a:sym typeface="Candara"/>
              </a:rPr>
              <a:t>ry </a:t>
            </a:r>
            <a:r>
              <a:rPr lang="en-US" sz="2400" b="0" i="0" u="none" strike="noStrike" cap="none" dirty="0">
                <a:solidFill>
                  <a:srgbClr val="073E87"/>
                </a:solidFill>
                <a:latin typeface="Candara"/>
                <a:ea typeface="Candara"/>
                <a:cs typeface="Candara"/>
                <a:sym typeface="Candara"/>
              </a:rPr>
              <a:t>(with lab); CHEM 2020 &amp; 2021</a:t>
            </a:r>
            <a:endParaRPr lang="en-US" sz="2000" b="0" i="0" u="none" strike="noStrike" cap="none" dirty="0">
              <a:solidFill>
                <a:srgbClr val="073E87"/>
              </a:solidFill>
              <a:latin typeface="Candara"/>
              <a:ea typeface="Candara"/>
              <a:cs typeface="Candara"/>
              <a:sym typeface="Candara"/>
            </a:endParaRPr>
          </a:p>
          <a:p>
            <a:pPr marL="582295" marR="0" lvl="1" indent="-277494" algn="l" rtl="0">
              <a:lnSpc>
                <a:spcPct val="100000"/>
              </a:lnSpc>
              <a:spcBef>
                <a:spcPts val="425"/>
              </a:spcBef>
              <a:spcAft>
                <a:spcPts val="0"/>
              </a:spcAft>
              <a:buClr>
                <a:srgbClr val="31B6FD"/>
              </a:buClr>
              <a:buSzPts val="2000"/>
              <a:buFont typeface="MS PGothic"/>
              <a:buChar char="*"/>
            </a:pPr>
            <a:r>
              <a:rPr lang="en-US" sz="2400" b="0" i="0" u="none" strike="noStrike" cap="none" dirty="0">
                <a:solidFill>
                  <a:srgbClr val="073E87"/>
                </a:solidFill>
                <a:latin typeface="Candara"/>
                <a:ea typeface="Candara"/>
                <a:cs typeface="Candara"/>
                <a:sym typeface="Candara"/>
              </a:rPr>
              <a:t>6 credits </a:t>
            </a:r>
            <a:r>
              <a:rPr lang="en-US" sz="2400" dirty="0">
                <a:solidFill>
                  <a:srgbClr val="073E87"/>
                </a:solidFill>
                <a:latin typeface="Candara"/>
                <a:ea typeface="Candara"/>
                <a:cs typeface="Candara"/>
                <a:sym typeface="Candara"/>
              </a:rPr>
              <a:t>of </a:t>
            </a:r>
            <a:r>
              <a:rPr lang="en-US" sz="2400" b="1" i="0" u="none" strike="noStrike" cap="none" dirty="0">
                <a:solidFill>
                  <a:srgbClr val="073E87"/>
                </a:solidFill>
                <a:latin typeface="Candara"/>
                <a:ea typeface="Candara"/>
                <a:cs typeface="Candara"/>
                <a:sym typeface="Candara"/>
              </a:rPr>
              <a:t>Lab requirement</a:t>
            </a:r>
            <a:r>
              <a:rPr lang="en-US" sz="2400" i="0" u="none" strike="noStrike" cap="none" dirty="0">
                <a:solidFill>
                  <a:srgbClr val="073E87"/>
                </a:solidFill>
                <a:latin typeface="Candara"/>
                <a:ea typeface="Candara"/>
                <a:cs typeface="Candara"/>
                <a:sym typeface="Candara"/>
              </a:rPr>
              <a:t>; either from above courses or optional courses with lab component.</a:t>
            </a:r>
            <a:endParaRPr lang="en-US" sz="2000" b="0" i="0" u="none" strike="noStrike" cap="none" dirty="0">
              <a:solidFill>
                <a:srgbClr val="073E87"/>
              </a:solidFill>
              <a:latin typeface="Candara"/>
              <a:ea typeface="Candara"/>
              <a:cs typeface="Candara"/>
              <a:sym typeface="Candara"/>
            </a:endParaRPr>
          </a:p>
          <a:p>
            <a:pPr marL="582295" marR="0" lvl="1" indent="-277494" algn="l" rtl="0">
              <a:lnSpc>
                <a:spcPct val="100000"/>
              </a:lnSpc>
              <a:spcBef>
                <a:spcPts val="425"/>
              </a:spcBef>
              <a:spcAft>
                <a:spcPts val="0"/>
              </a:spcAft>
              <a:buClr>
                <a:srgbClr val="31B6FD"/>
              </a:buClr>
              <a:buSzPts val="2000"/>
              <a:buFont typeface="MS PGothic"/>
              <a:buChar char="*"/>
            </a:pPr>
            <a:r>
              <a:rPr lang="en-US" sz="1800" b="0" i="0" u="none" strike="noStrike" cap="none" dirty="0">
                <a:solidFill>
                  <a:srgbClr val="073E87"/>
                </a:solidFill>
                <a:latin typeface="Candara"/>
                <a:ea typeface="Candara"/>
                <a:cs typeface="Candara"/>
                <a:sym typeface="Candara"/>
              </a:rPr>
              <a:t>Courses taken in summer sessions are not added to the G</a:t>
            </a:r>
            <a:r>
              <a:rPr lang="en-US" sz="1800" b="0" i="0" u="none" strike="noStrike" cap="none" dirty="0">
                <a:solidFill>
                  <a:srgbClr val="005299"/>
                </a:solidFill>
                <a:latin typeface="Candara"/>
                <a:ea typeface="Candara"/>
                <a:cs typeface="Candara"/>
                <a:sym typeface="Candara"/>
              </a:rPr>
              <a:t>P</a:t>
            </a:r>
            <a:r>
              <a:rPr lang="en-US" sz="1800" b="0" i="0" u="none" strike="noStrike" cap="none" dirty="0">
                <a:solidFill>
                  <a:srgbClr val="073E87"/>
                </a:solidFill>
                <a:latin typeface="Candara"/>
                <a:ea typeface="Candara"/>
                <a:cs typeface="Candara"/>
                <a:sym typeface="Candara"/>
              </a:rPr>
              <a:t>A calculation.</a:t>
            </a:r>
            <a:endParaRPr sz="1800" b="0" i="0" u="none" strike="noStrike" cap="none" dirty="0">
              <a:solidFill>
                <a:schemeClr val="dk1"/>
              </a:solidFill>
              <a:latin typeface="Candara"/>
              <a:ea typeface="Candara"/>
              <a:cs typeface="Candara"/>
              <a:sym typeface="Candara"/>
            </a:endParaRPr>
          </a:p>
        </p:txBody>
      </p:sp>
      <p:sp>
        <p:nvSpPr>
          <p:cNvPr id="427" name="Google Shape;427;p49"/>
          <p:cNvSpPr txBox="1"/>
          <p:nvPr/>
        </p:nvSpPr>
        <p:spPr>
          <a:xfrm>
            <a:off x="6762846" y="634625"/>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a:t>
            </a:r>
            <a:endParaRPr sz="1100" dirty="0">
              <a:solidFill>
                <a:srgbClr val="FFFFFF"/>
              </a:solidFill>
            </a:endParaRPr>
          </a:p>
          <a:p>
            <a:pPr marL="0" lvl="0" indent="0" algn="l" rtl="0">
              <a:spcBef>
                <a:spcPts val="0"/>
              </a:spcBef>
              <a:spcAft>
                <a:spcPts val="0"/>
              </a:spcAft>
              <a:buNone/>
            </a:pPr>
            <a:r>
              <a:rPr lang="en-US" sz="1100" dirty="0">
                <a:solidFill>
                  <a:srgbClr val="FFFFFF"/>
                </a:solidFill>
              </a:rPr>
              <a:t>https://</a:t>
            </a:r>
            <a:r>
              <a:rPr lang="en-US" sz="1100" dirty="0" err="1">
                <a:solidFill>
                  <a:srgbClr val="FFFFFF"/>
                </a:solidFill>
              </a:rPr>
              <a:t>med.uottawa.ca</a:t>
            </a:r>
            <a:r>
              <a:rPr lang="en-US" sz="1100" dirty="0">
                <a:solidFill>
                  <a:srgbClr val="FFFFFF"/>
                </a:solidFill>
              </a:rPr>
              <a:t>/undergraduate/admissions/application-process/eligibility-requirements</a:t>
            </a:r>
            <a:endParaRPr sz="1100" dirty="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1"/>
          <p:cNvSpPr txBox="1"/>
          <p:nvPr/>
        </p:nvSpPr>
        <p:spPr>
          <a:xfrm>
            <a:off x="993138" y="2498013"/>
            <a:ext cx="6981825" cy="2326277"/>
          </a:xfrm>
          <a:prstGeom prst="rect">
            <a:avLst/>
          </a:prstGeom>
          <a:noFill/>
          <a:ln>
            <a:noFill/>
          </a:ln>
        </p:spPr>
        <p:txBody>
          <a:bodyPr spcFirstLastPara="1" wrap="square" lIns="0" tIns="27925" rIns="0" bIns="0" anchor="t" anchorCtr="0">
            <a:noAutofit/>
          </a:bodyPr>
          <a:lstStyle/>
          <a:p>
            <a:pPr marL="279400" marR="713740" lvl="0" indent="-266700" algn="l" rtl="0">
              <a:lnSpc>
                <a:spcPct val="108333"/>
              </a:lnSpc>
              <a:spcBef>
                <a:spcPts val="0"/>
              </a:spcBef>
              <a:spcAft>
                <a:spcPts val="0"/>
              </a:spcAft>
              <a:buClr>
                <a:srgbClr val="31B6FD"/>
              </a:buClr>
              <a:buSzPts val="2400"/>
              <a:buFont typeface="MS PGothic"/>
              <a:buChar char="*"/>
            </a:pPr>
            <a:r>
              <a:rPr lang="en-US" sz="2400" b="1" dirty="0" err="1">
                <a:solidFill>
                  <a:srgbClr val="073E87"/>
                </a:solidFill>
                <a:latin typeface="Candara"/>
                <a:ea typeface="Candara"/>
                <a:cs typeface="Candara"/>
                <a:sym typeface="Candara"/>
              </a:rPr>
              <a:t>CASP</a:t>
            </a:r>
            <a:r>
              <a:rPr lang="en-US" sz="2400" b="1" dirty="0" err="1">
                <a:solidFill>
                  <a:srgbClr val="005299"/>
                </a:solidFill>
                <a:latin typeface="Candara"/>
                <a:ea typeface="Candara"/>
                <a:cs typeface="Candara"/>
                <a:sym typeface="Candara"/>
              </a:rPr>
              <a:t>er</a:t>
            </a:r>
            <a:r>
              <a:rPr lang="en-US" sz="2400" b="1" dirty="0">
                <a:solidFill>
                  <a:srgbClr val="005299"/>
                </a:solidFill>
                <a:latin typeface="Candara"/>
                <a:ea typeface="Candara"/>
                <a:cs typeface="Candara"/>
                <a:sym typeface="Candara"/>
              </a:rPr>
              <a:t> </a:t>
            </a:r>
            <a:r>
              <a:rPr lang="en-US" sz="2400" dirty="0">
                <a:solidFill>
                  <a:srgbClr val="073E87"/>
                </a:solidFill>
                <a:latin typeface="Candara"/>
                <a:ea typeface="Candara"/>
                <a:cs typeface="Candara"/>
                <a:sym typeface="Candara"/>
              </a:rPr>
              <a:t>(</a:t>
            </a:r>
            <a:r>
              <a:rPr lang="en-US" sz="2400" b="1" dirty="0">
                <a:solidFill>
                  <a:srgbClr val="073E87"/>
                </a:solidFill>
                <a:latin typeface="Candara"/>
                <a:ea typeface="Candara"/>
                <a:cs typeface="Candara"/>
                <a:sym typeface="Candara"/>
              </a:rPr>
              <a:t>C</a:t>
            </a:r>
            <a:r>
              <a:rPr lang="en-US" sz="2400" dirty="0">
                <a:solidFill>
                  <a:srgbClr val="073E87"/>
                </a:solidFill>
                <a:latin typeface="Candara"/>
                <a:ea typeface="Candara"/>
                <a:cs typeface="Candara"/>
                <a:sym typeface="Candara"/>
              </a:rPr>
              <a:t>o</a:t>
            </a:r>
            <a:r>
              <a:rPr lang="en-US" sz="2400" dirty="0">
                <a:solidFill>
                  <a:srgbClr val="005299"/>
                </a:solidFill>
                <a:latin typeface="Candara"/>
                <a:ea typeface="Candara"/>
                <a:cs typeface="Candara"/>
                <a:sym typeface="Candara"/>
              </a:rPr>
              <a:t>m</a:t>
            </a:r>
            <a:r>
              <a:rPr lang="en-US" sz="2400" dirty="0">
                <a:solidFill>
                  <a:srgbClr val="073E87"/>
                </a:solidFill>
                <a:latin typeface="Candara"/>
                <a:ea typeface="Candara"/>
                <a:cs typeface="Candara"/>
                <a:sym typeface="Candara"/>
              </a:rPr>
              <a:t>puter</a:t>
            </a:r>
            <a:r>
              <a:rPr lang="en-US" sz="2400" dirty="0">
                <a:solidFill>
                  <a:srgbClr val="005299"/>
                </a:solidFill>
                <a:latin typeface="Candara"/>
                <a:ea typeface="Candara"/>
                <a:cs typeface="Candara"/>
                <a:sym typeface="Candara"/>
              </a:rPr>
              <a:t>-­b</a:t>
            </a:r>
            <a:r>
              <a:rPr lang="en-US" sz="2400" dirty="0">
                <a:solidFill>
                  <a:srgbClr val="073E87"/>
                </a:solidFill>
                <a:latin typeface="Candara"/>
                <a:ea typeface="Candara"/>
                <a:cs typeface="Candara"/>
                <a:sym typeface="Candara"/>
              </a:rPr>
              <a:t>ased </a:t>
            </a:r>
            <a:r>
              <a:rPr lang="en-US" sz="2400" b="1" dirty="0">
                <a:solidFill>
                  <a:srgbClr val="073E87"/>
                </a:solidFill>
                <a:latin typeface="Candara"/>
                <a:ea typeface="Candara"/>
                <a:cs typeface="Candara"/>
                <a:sym typeface="Candara"/>
              </a:rPr>
              <a:t>A</a:t>
            </a:r>
            <a:r>
              <a:rPr lang="en-US" sz="2400" dirty="0">
                <a:solidFill>
                  <a:srgbClr val="073E87"/>
                </a:solidFill>
                <a:latin typeface="Candara"/>
                <a:ea typeface="Candara"/>
                <a:cs typeface="Candara"/>
                <a:sym typeface="Candara"/>
              </a:rPr>
              <a:t>ssess</a:t>
            </a:r>
            <a:r>
              <a:rPr lang="en-US" sz="2400" dirty="0">
                <a:solidFill>
                  <a:srgbClr val="005299"/>
                </a:solidFill>
                <a:latin typeface="Candara"/>
                <a:ea typeface="Candara"/>
                <a:cs typeface="Candara"/>
                <a:sym typeface="Candara"/>
              </a:rPr>
              <a:t>m</a:t>
            </a:r>
            <a:r>
              <a:rPr lang="en-US" sz="2400" dirty="0">
                <a:solidFill>
                  <a:srgbClr val="073E87"/>
                </a:solidFill>
                <a:latin typeface="Candara"/>
                <a:ea typeface="Candara"/>
                <a:cs typeface="Candara"/>
                <a:sym typeface="Candara"/>
              </a:rPr>
              <a:t>ent for </a:t>
            </a:r>
            <a:r>
              <a:rPr lang="en-US" sz="2400" b="1" dirty="0">
                <a:solidFill>
                  <a:srgbClr val="073E87"/>
                </a:solidFill>
                <a:latin typeface="Candara"/>
                <a:ea typeface="Candara"/>
                <a:cs typeface="Candara"/>
                <a:sym typeface="Candara"/>
              </a:rPr>
              <a:t>S</a:t>
            </a:r>
            <a:r>
              <a:rPr lang="en-US" sz="2400" dirty="0">
                <a:solidFill>
                  <a:srgbClr val="073E87"/>
                </a:solidFill>
                <a:latin typeface="Candara"/>
                <a:ea typeface="Candara"/>
                <a:cs typeface="Candara"/>
                <a:sym typeface="Candara"/>
              </a:rPr>
              <a:t>a</a:t>
            </a:r>
            <a:r>
              <a:rPr lang="en-US" sz="2400" dirty="0">
                <a:solidFill>
                  <a:srgbClr val="005299"/>
                </a:solidFill>
                <a:latin typeface="Candara"/>
                <a:ea typeface="Candara"/>
                <a:cs typeface="Candara"/>
                <a:sym typeface="Candara"/>
              </a:rPr>
              <a:t>m</a:t>
            </a:r>
            <a:r>
              <a:rPr lang="en-US" sz="2400" dirty="0">
                <a:solidFill>
                  <a:srgbClr val="073E87"/>
                </a:solidFill>
                <a:latin typeface="Candara"/>
                <a:ea typeface="Candara"/>
                <a:cs typeface="Candara"/>
                <a:sym typeface="Candara"/>
              </a:rPr>
              <a:t>pling </a:t>
            </a:r>
            <a:r>
              <a:rPr lang="en-US" sz="2400" b="1" dirty="0">
                <a:solidFill>
                  <a:srgbClr val="073E87"/>
                </a:solidFill>
                <a:latin typeface="Candara"/>
                <a:ea typeface="Candara"/>
                <a:cs typeface="Candara"/>
                <a:sym typeface="Candara"/>
              </a:rPr>
              <a:t>Per</a:t>
            </a:r>
            <a:r>
              <a:rPr lang="en-US" sz="2400" dirty="0">
                <a:solidFill>
                  <a:srgbClr val="073E87"/>
                </a:solidFill>
                <a:latin typeface="Candara"/>
                <a:ea typeface="Candara"/>
                <a:cs typeface="Candara"/>
                <a:sym typeface="Candara"/>
              </a:rPr>
              <a:t>sonal Characteristics)</a:t>
            </a:r>
            <a:endParaRPr sz="2400" dirty="0">
              <a:solidFill>
                <a:schemeClr val="dk1"/>
              </a:solidFill>
              <a:latin typeface="Candara"/>
              <a:ea typeface="Candara"/>
              <a:cs typeface="Candara"/>
              <a:sym typeface="Candara"/>
            </a:endParaRPr>
          </a:p>
          <a:p>
            <a:pPr marL="583565" marR="0" lvl="1" indent="-278765" algn="l" rtl="0">
              <a:lnSpc>
                <a:spcPct val="100000"/>
              </a:lnSpc>
              <a:spcBef>
                <a:spcPts val="284"/>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Assess</a:t>
            </a:r>
            <a:r>
              <a:rPr lang="en-US" sz="2400" b="0" i="0" u="none" strike="noStrike" cap="none" dirty="0">
                <a:solidFill>
                  <a:srgbClr val="005299"/>
                </a:solidFill>
                <a:latin typeface="Candara"/>
                <a:ea typeface="Candara"/>
                <a:cs typeface="Candara"/>
                <a:sym typeface="Candara"/>
              </a:rPr>
              <a:t>m</a:t>
            </a:r>
            <a:r>
              <a:rPr lang="en-US" sz="2400" b="0" i="0" u="none" strike="noStrike" cap="none" dirty="0">
                <a:solidFill>
                  <a:srgbClr val="073E87"/>
                </a:solidFill>
                <a:latin typeface="Candara"/>
                <a:ea typeface="Candara"/>
                <a:cs typeface="Candara"/>
                <a:sym typeface="Candara"/>
              </a:rPr>
              <a:t>ent of interpersonal skills and decision-making</a:t>
            </a:r>
            <a:endParaRPr sz="2400" b="0" i="0" u="none" strike="noStrike" cap="none" dirty="0">
              <a:solidFill>
                <a:srgbClr val="073E87"/>
              </a:solidFill>
              <a:latin typeface="Candara"/>
              <a:ea typeface="Candara"/>
              <a:cs typeface="Candara"/>
              <a:sym typeface="Candara"/>
            </a:endParaRPr>
          </a:p>
          <a:p>
            <a:pPr marL="583565" marR="0" lvl="1" indent="-278765" algn="l" rtl="0">
              <a:lnSpc>
                <a:spcPct val="100000"/>
              </a:lnSpc>
              <a:spcBef>
                <a:spcPts val="284"/>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90 </a:t>
            </a:r>
            <a:r>
              <a:rPr lang="en-US" sz="2400" b="0" i="0" u="none" strike="noStrike" cap="none" dirty="0">
                <a:solidFill>
                  <a:srgbClr val="005299"/>
                </a:solidFill>
                <a:latin typeface="Candara"/>
                <a:ea typeface="Candara"/>
                <a:cs typeface="Candara"/>
                <a:sym typeface="Candara"/>
              </a:rPr>
              <a:t>m</a:t>
            </a:r>
            <a:r>
              <a:rPr lang="en-US" sz="2400" b="0" i="0" u="none" strike="noStrike" cap="none" dirty="0">
                <a:solidFill>
                  <a:srgbClr val="073E87"/>
                </a:solidFill>
                <a:latin typeface="Candara"/>
                <a:ea typeface="Candara"/>
                <a:cs typeface="Candara"/>
                <a:sym typeface="Candara"/>
              </a:rPr>
              <a:t>inutes</a:t>
            </a:r>
            <a:endParaRPr sz="2400" b="0" i="0" u="none" strike="noStrike" cap="none" dirty="0">
              <a:solidFill>
                <a:srgbClr val="073E87"/>
              </a:solidFill>
              <a:latin typeface="Candara"/>
              <a:ea typeface="Candara"/>
              <a:cs typeface="Candara"/>
              <a:sym typeface="Candara"/>
            </a:endParaRPr>
          </a:p>
          <a:p>
            <a:pPr marL="583565" marR="0" lvl="1" indent="-278765" algn="l" rtl="0">
              <a:lnSpc>
                <a:spcPct val="100000"/>
              </a:lnSpc>
              <a:spcBef>
                <a:spcPts val="284"/>
              </a:spcBef>
              <a:spcAft>
                <a:spcPts val="0"/>
              </a:spcAft>
              <a:buClr>
                <a:srgbClr val="073E87"/>
              </a:buClr>
              <a:buSzPts val="2400"/>
              <a:buFont typeface="Candara"/>
              <a:buChar char="*"/>
            </a:pPr>
            <a:r>
              <a:rPr lang="en-US" sz="2400" u="sng" dirty="0">
                <a:solidFill>
                  <a:schemeClr val="hlink"/>
                </a:solidFill>
                <a:latin typeface="Candara"/>
                <a:ea typeface="Candara"/>
                <a:cs typeface="Candara"/>
                <a:sym typeface="Candara"/>
                <a:hlinkClick r:id="rId3"/>
              </a:rPr>
              <a:t>www.takecasper.com</a:t>
            </a:r>
            <a:r>
              <a:rPr lang="en-US" sz="2400" dirty="0">
                <a:solidFill>
                  <a:srgbClr val="073E87"/>
                </a:solidFill>
                <a:latin typeface="Candara"/>
                <a:ea typeface="Candara"/>
                <a:cs typeface="Candara"/>
                <a:sym typeface="Candara"/>
              </a:rPr>
              <a:t> </a:t>
            </a:r>
            <a:endParaRPr sz="2400" dirty="0">
              <a:solidFill>
                <a:srgbClr val="073E87"/>
              </a:solidFill>
              <a:latin typeface="Candara"/>
              <a:ea typeface="Candara"/>
              <a:cs typeface="Candara"/>
              <a:sym typeface="Candara"/>
            </a:endParaRPr>
          </a:p>
          <a:p>
            <a:pPr marL="292100" marR="0" lvl="0" indent="-127000" algn="l" rtl="0">
              <a:lnSpc>
                <a:spcPct val="100000"/>
              </a:lnSpc>
              <a:spcBef>
                <a:spcPts val="605"/>
              </a:spcBef>
              <a:spcAft>
                <a:spcPts val="0"/>
              </a:spcAft>
              <a:buClr>
                <a:srgbClr val="31B6FD"/>
              </a:buClr>
              <a:buSzPts val="2400"/>
              <a:buFont typeface="MS PGothic"/>
              <a:buNone/>
            </a:pPr>
            <a:endParaRPr sz="2400" dirty="0">
              <a:solidFill>
                <a:srgbClr val="073E87"/>
              </a:solidFill>
              <a:latin typeface="Candara"/>
              <a:ea typeface="Candara"/>
              <a:cs typeface="Candara"/>
              <a:sym typeface="Candara"/>
            </a:endParaRPr>
          </a:p>
        </p:txBody>
      </p:sp>
      <p:sp>
        <p:nvSpPr>
          <p:cNvPr id="442" name="Google Shape;442;p51"/>
          <p:cNvSpPr txBox="1">
            <a:spLocks noGrp="1"/>
          </p:cNvSpPr>
          <p:nvPr>
            <p:ph type="title"/>
          </p:nvPr>
        </p:nvSpPr>
        <p:spPr>
          <a:xfrm>
            <a:off x="581200" y="687475"/>
            <a:ext cx="5887200" cy="1083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UNIVERSITY OF OTTAWA (NON-­ACADEMIC REQUIREMENTS)</a:t>
            </a:r>
            <a:endParaRPr/>
          </a:p>
        </p:txBody>
      </p:sp>
      <p:sp>
        <p:nvSpPr>
          <p:cNvPr id="443" name="Google Shape;443;p5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p:nvPr/>
        </p:nvSpPr>
        <p:spPr>
          <a:xfrm>
            <a:off x="454775" y="2301750"/>
            <a:ext cx="7906500" cy="3804900"/>
          </a:xfrm>
          <a:prstGeom prst="rect">
            <a:avLst/>
          </a:prstGeom>
          <a:noFill/>
          <a:ln>
            <a:noFill/>
          </a:ln>
        </p:spPr>
        <p:txBody>
          <a:bodyPr spcFirstLastPara="1" wrap="square" lIns="0" tIns="12700" rIns="0" bIns="0" anchor="t" anchorCtr="0">
            <a:noAutofit/>
          </a:bodyPr>
          <a:lstStyle/>
          <a:p>
            <a:pPr marL="279400" marR="5080" lvl="0" indent="-266700" algn="l" rtl="0">
              <a:lnSpc>
                <a:spcPct val="100000"/>
              </a:lnSpc>
              <a:spcBef>
                <a:spcPts val="0"/>
              </a:spcBef>
              <a:spcAft>
                <a:spcPts val="0"/>
              </a:spcAft>
              <a:buClr>
                <a:srgbClr val="31B6FD"/>
              </a:buClr>
              <a:buSzPts val="3000"/>
              <a:buFont typeface="MS PGothic"/>
              <a:buChar char="*"/>
            </a:pPr>
            <a:r>
              <a:rPr lang="en-US" sz="3000" dirty="0">
                <a:solidFill>
                  <a:srgbClr val="073E87"/>
                </a:solidFill>
                <a:latin typeface="Candara"/>
                <a:ea typeface="Candara"/>
                <a:cs typeface="Candara"/>
                <a:sym typeface="Candara"/>
              </a:rPr>
              <a:t>Primary Care (Pediatricians, Family Practitioners, and General Internists)</a:t>
            </a:r>
            <a:endParaRPr sz="3000" dirty="0">
              <a:solidFill>
                <a:srgbClr val="073E87"/>
              </a:solidFill>
              <a:latin typeface="Candara"/>
              <a:ea typeface="Candara"/>
              <a:cs typeface="Candara"/>
              <a:sym typeface="Candara"/>
            </a:endParaRPr>
          </a:p>
          <a:p>
            <a:pPr marL="457200" marR="5080" lvl="0" indent="0" algn="l" rtl="0">
              <a:spcBef>
                <a:spcPts val="0"/>
              </a:spcBef>
              <a:spcAft>
                <a:spcPts val="0"/>
              </a:spcAft>
              <a:buNone/>
            </a:pPr>
            <a:endParaRPr sz="3000" dirty="0">
              <a:solidFill>
                <a:srgbClr val="073E87"/>
              </a:solidFill>
              <a:latin typeface="Candara"/>
              <a:ea typeface="Candara"/>
              <a:cs typeface="Candara"/>
              <a:sym typeface="Candara"/>
            </a:endParaRPr>
          </a:p>
          <a:p>
            <a:pPr marL="279400" marR="5080" lvl="0" indent="-266700" algn="l" rtl="0">
              <a:spcBef>
                <a:spcPts val="0"/>
              </a:spcBef>
              <a:spcAft>
                <a:spcPts val="0"/>
              </a:spcAft>
              <a:buClr>
                <a:srgbClr val="31B6FD"/>
              </a:buClr>
              <a:buSzPts val="3000"/>
              <a:buFont typeface="MS PGothic"/>
              <a:buChar char="*"/>
            </a:pPr>
            <a:r>
              <a:rPr lang="en-US" sz="3000" dirty="0">
                <a:solidFill>
                  <a:srgbClr val="073E87"/>
                </a:solidFill>
                <a:latin typeface="Candara"/>
                <a:ea typeface="Candara"/>
                <a:cs typeface="Candara"/>
                <a:sym typeface="Candara"/>
              </a:rPr>
              <a:t>Surgeons (General, Orthopaedic, Plastic, etc.)</a:t>
            </a:r>
            <a:endParaRPr sz="3000" dirty="0">
              <a:solidFill>
                <a:srgbClr val="073E87"/>
              </a:solidFill>
              <a:latin typeface="Candara"/>
              <a:ea typeface="Candara"/>
              <a:cs typeface="Candara"/>
              <a:sym typeface="Candara"/>
            </a:endParaRPr>
          </a:p>
          <a:p>
            <a:pPr marL="457200" marR="5080" lvl="0" indent="0" algn="l" rtl="0">
              <a:spcBef>
                <a:spcPts val="0"/>
              </a:spcBef>
              <a:spcAft>
                <a:spcPts val="0"/>
              </a:spcAft>
              <a:buNone/>
            </a:pPr>
            <a:endParaRPr sz="3000" dirty="0">
              <a:solidFill>
                <a:srgbClr val="073E87"/>
              </a:solidFill>
              <a:latin typeface="Candara"/>
              <a:ea typeface="Candara"/>
              <a:cs typeface="Candara"/>
              <a:sym typeface="Candara"/>
            </a:endParaRPr>
          </a:p>
          <a:p>
            <a:pPr marL="279400" marR="5080" lvl="0" indent="-266700" algn="l" rtl="0">
              <a:spcBef>
                <a:spcPts val="0"/>
              </a:spcBef>
              <a:spcAft>
                <a:spcPts val="0"/>
              </a:spcAft>
              <a:buClr>
                <a:srgbClr val="31B6FD"/>
              </a:buClr>
              <a:buSzPts val="3000"/>
              <a:buFont typeface="MS PGothic"/>
              <a:buChar char="*"/>
            </a:pPr>
            <a:r>
              <a:rPr lang="en-US" sz="3000" dirty="0">
                <a:solidFill>
                  <a:srgbClr val="073E87"/>
                </a:solidFill>
                <a:latin typeface="Candara"/>
                <a:ea typeface="Candara"/>
                <a:cs typeface="Candara"/>
                <a:sym typeface="Candara"/>
              </a:rPr>
              <a:t>Specialist (Dermatologist, Cardiologist, Psychiatrist, etc.)</a:t>
            </a:r>
            <a:endParaRPr sz="3000" dirty="0">
              <a:solidFill>
                <a:srgbClr val="005299"/>
              </a:solidFill>
              <a:latin typeface="Candara"/>
              <a:ea typeface="Candara"/>
              <a:cs typeface="Candara"/>
              <a:sym typeface="Candara"/>
            </a:endParaRPr>
          </a:p>
        </p:txBody>
      </p:sp>
      <p:sp>
        <p:nvSpPr>
          <p:cNvPr id="130" name="Google Shape;130;p16"/>
          <p:cNvSpPr txBox="1"/>
          <p:nvPr/>
        </p:nvSpPr>
        <p:spPr>
          <a:xfrm>
            <a:off x="8550617" y="6376179"/>
            <a:ext cx="167005" cy="304800"/>
          </a:xfrm>
          <a:prstGeom prst="rect">
            <a:avLst/>
          </a:prstGeom>
          <a:noFill/>
          <a:ln>
            <a:noFill/>
          </a:ln>
        </p:spPr>
        <p:txBody>
          <a:bodyPr spcFirstLastPara="1" wrap="square" lIns="0" tIns="12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1800">
                <a:solidFill>
                  <a:srgbClr val="898989"/>
                </a:solidFill>
                <a:latin typeface="Calibri"/>
                <a:ea typeface="Calibri"/>
                <a:cs typeface="Calibri"/>
                <a:sym typeface="Calibri"/>
              </a:rPr>
              <a:t>4</a:t>
            </a:fld>
            <a:endParaRPr sz="1800">
              <a:solidFill>
                <a:schemeClr val="dk1"/>
              </a:solidFill>
              <a:latin typeface="Calibri"/>
              <a:ea typeface="Calibri"/>
              <a:cs typeface="Calibri"/>
              <a:sym typeface="Calibri"/>
            </a:endParaRPr>
          </a:p>
        </p:txBody>
      </p:sp>
      <p:sp>
        <p:nvSpPr>
          <p:cNvPr id="131" name="Google Shape;131;p16"/>
          <p:cNvSpPr txBox="1">
            <a:spLocks noGrp="1"/>
          </p:cNvSpPr>
          <p:nvPr>
            <p:ph type="title"/>
          </p:nvPr>
        </p:nvSpPr>
        <p:spPr>
          <a:xfrm>
            <a:off x="581192" y="1142426"/>
            <a:ext cx="7989752" cy="628377"/>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000"/>
              <a:buFont typeface="Cabin"/>
              <a:buNone/>
            </a:pPr>
            <a:r>
              <a:rPr lang="en-US" sz="4000"/>
              <a:t>DIFFERENT TYPES OF PHYSICIANS</a:t>
            </a:r>
            <a:endParaRPr sz="4000"/>
          </a:p>
        </p:txBody>
      </p:sp>
      <p:sp>
        <p:nvSpPr>
          <p:cNvPr id="132" name="Google Shape;132;p16"/>
          <p:cNvSpPr txBox="1"/>
          <p:nvPr/>
        </p:nvSpPr>
        <p:spPr>
          <a:xfrm>
            <a:off x="6746588" y="5610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 https://</a:t>
            </a:r>
            <a:r>
              <a:rPr lang="en-US" sz="1100" dirty="0" err="1">
                <a:solidFill>
                  <a:srgbClr val="FFFFFF"/>
                </a:solidFill>
              </a:rPr>
              <a:t>www.aamc.org</a:t>
            </a:r>
            <a:r>
              <a:rPr lang="en-US" sz="1100" dirty="0">
                <a:solidFill>
                  <a:srgbClr val="FFFFFF"/>
                </a:solidFill>
              </a:rPr>
              <a:t>/cim/specialty/</a:t>
            </a:r>
            <a:r>
              <a:rPr lang="en-US" sz="1100" dirty="0" err="1">
                <a:solidFill>
                  <a:srgbClr val="FFFFFF"/>
                </a:solidFill>
              </a:rPr>
              <a:t>exploreoptions</a:t>
            </a:r>
            <a:r>
              <a:rPr lang="en-US" sz="1100" dirty="0">
                <a:solidFill>
                  <a:srgbClr val="FFFFFF"/>
                </a:solidFill>
              </a:rPr>
              <a:t>/list/</a:t>
            </a:r>
            <a:endParaRPr sz="1100" dirty="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2"/>
          <p:cNvSpPr/>
          <p:nvPr/>
        </p:nvSpPr>
        <p:spPr>
          <a:xfrm>
            <a:off x="871536" y="2787091"/>
            <a:ext cx="7408862" cy="322692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450" name="Google Shape;450;p52"/>
          <p:cNvSpPr txBox="1">
            <a:spLocks noGrp="1"/>
          </p:cNvSpPr>
          <p:nvPr>
            <p:ph type="title"/>
          </p:nvPr>
        </p:nvSpPr>
        <p:spPr>
          <a:xfrm>
            <a:off x="2137867" y="707364"/>
            <a:ext cx="4825365" cy="75692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2800"/>
              <a:buFont typeface="Cabin"/>
              <a:buNone/>
            </a:pPr>
            <a:r>
              <a:rPr lang="en-US"/>
              <a:t>QUEEN’S UNIVERSITY</a:t>
            </a:r>
            <a:endParaRPr/>
          </a:p>
        </p:txBody>
      </p:sp>
      <p:sp>
        <p:nvSpPr>
          <p:cNvPr id="451" name="Google Shape;451;p52"/>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3"/>
          <p:cNvSpPr txBox="1"/>
          <p:nvPr/>
        </p:nvSpPr>
        <p:spPr>
          <a:xfrm>
            <a:off x="581192" y="1770803"/>
            <a:ext cx="8107680" cy="3444606"/>
          </a:xfrm>
          <a:prstGeom prst="rect">
            <a:avLst/>
          </a:prstGeom>
          <a:noFill/>
          <a:ln>
            <a:noFill/>
          </a:ln>
        </p:spPr>
        <p:txBody>
          <a:bodyPr spcFirstLastPara="1" wrap="square" lIns="0" tIns="352425" rIns="0" bIns="0" anchor="t" anchorCtr="0">
            <a:noAutofit/>
          </a:bodyPr>
          <a:lstStyle/>
          <a:p>
            <a:pPr marL="290830" marR="0" lvl="0" indent="-278130" algn="l" rtl="0">
              <a:lnSpc>
                <a:spcPct val="100000"/>
              </a:lnSpc>
              <a:spcBef>
                <a:spcPts val="0"/>
              </a:spcBef>
              <a:spcAft>
                <a:spcPts val="0"/>
              </a:spcAft>
              <a:buClr>
                <a:srgbClr val="31B6FD"/>
              </a:buClr>
              <a:buSzPts val="2400"/>
              <a:buFont typeface="MS PGothic"/>
              <a:buChar char="*"/>
            </a:pPr>
            <a:r>
              <a:rPr lang="en-US" sz="2400" dirty="0">
                <a:solidFill>
                  <a:srgbClr val="073E87"/>
                </a:solidFill>
                <a:latin typeface="Candara"/>
                <a:ea typeface="Candara"/>
                <a:cs typeface="Candara"/>
                <a:sym typeface="Candara"/>
              </a:rPr>
              <a:t>Minimum of </a:t>
            </a:r>
            <a:r>
              <a:rPr lang="en-US" sz="2400" b="1" dirty="0">
                <a:solidFill>
                  <a:srgbClr val="073E87"/>
                </a:solidFill>
                <a:latin typeface="Candara"/>
                <a:ea typeface="Candara"/>
                <a:cs typeface="Candara"/>
                <a:sym typeface="Candara"/>
              </a:rPr>
              <a:t>3 years </a:t>
            </a:r>
            <a:r>
              <a:rPr lang="en-US" sz="2400" dirty="0">
                <a:solidFill>
                  <a:srgbClr val="073E87"/>
                </a:solidFill>
                <a:latin typeface="Candara"/>
                <a:ea typeface="Candara"/>
                <a:cs typeface="Candara"/>
                <a:sym typeface="Candara"/>
              </a:rPr>
              <a:t>of </a:t>
            </a:r>
            <a:r>
              <a:rPr lang="en-US" sz="2400" b="1" dirty="0">
                <a:solidFill>
                  <a:srgbClr val="073E87"/>
                </a:solidFill>
                <a:latin typeface="Candara"/>
                <a:ea typeface="Candara"/>
                <a:cs typeface="Candara"/>
                <a:sym typeface="Candara"/>
              </a:rPr>
              <a:t>under</a:t>
            </a:r>
            <a:r>
              <a:rPr lang="en-US" sz="2400" b="1" dirty="0">
                <a:solidFill>
                  <a:srgbClr val="005299"/>
                </a:solidFill>
                <a:latin typeface="Candara"/>
                <a:ea typeface="Candara"/>
                <a:cs typeface="Candara"/>
                <a:sym typeface="Candara"/>
              </a:rPr>
              <a:t>g</a:t>
            </a:r>
            <a:r>
              <a:rPr lang="en-US" sz="2400" b="1" dirty="0">
                <a:solidFill>
                  <a:srgbClr val="073E87"/>
                </a:solidFill>
                <a:latin typeface="Candara"/>
                <a:ea typeface="Candara"/>
                <a:cs typeface="Candara"/>
                <a:sym typeface="Candara"/>
              </a:rPr>
              <a:t>radua</a:t>
            </a:r>
            <a:r>
              <a:rPr lang="en-US" sz="2400" b="1" dirty="0">
                <a:solidFill>
                  <a:srgbClr val="005299"/>
                </a:solidFill>
                <a:latin typeface="Candara"/>
                <a:ea typeface="Candara"/>
                <a:cs typeface="Candara"/>
                <a:sym typeface="Candara"/>
              </a:rPr>
              <a:t>t</a:t>
            </a:r>
            <a:r>
              <a:rPr lang="en-US" sz="2400" b="1" dirty="0">
                <a:solidFill>
                  <a:srgbClr val="073E87"/>
                </a:solidFill>
                <a:latin typeface="Candara"/>
                <a:ea typeface="Candara"/>
                <a:cs typeface="Candara"/>
                <a:sym typeface="Candara"/>
              </a:rPr>
              <a:t>e </a:t>
            </a:r>
            <a:r>
              <a:rPr lang="en-US" sz="2400" dirty="0">
                <a:solidFill>
                  <a:srgbClr val="073E87"/>
                </a:solidFill>
                <a:latin typeface="Candara"/>
                <a:ea typeface="Candara"/>
                <a:cs typeface="Candara"/>
                <a:sym typeface="Candara"/>
              </a:rPr>
              <a:t>work</a:t>
            </a:r>
            <a:endParaRPr sz="2400" dirty="0">
              <a:solidFill>
                <a:schemeClr val="dk1"/>
              </a:solidFill>
              <a:latin typeface="Candara"/>
              <a:ea typeface="Candara"/>
              <a:cs typeface="Candara"/>
              <a:sym typeface="Candara"/>
            </a:endParaRPr>
          </a:p>
          <a:p>
            <a:pPr marL="582930" marR="0" lvl="1" indent="-278130" algn="l" rtl="0">
              <a:lnSpc>
                <a:spcPct val="100000"/>
              </a:lnSpc>
              <a:spcBef>
                <a:spcPts val="409"/>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90 credits</a:t>
            </a:r>
            <a:endParaRPr sz="2400" b="0" i="0" u="none" strike="noStrike" cap="none" dirty="0">
              <a:solidFill>
                <a:schemeClr val="dk1"/>
              </a:solidFill>
              <a:latin typeface="Candara"/>
              <a:ea typeface="Candara"/>
              <a:cs typeface="Candara"/>
              <a:sym typeface="Candara"/>
            </a:endParaRPr>
          </a:p>
          <a:p>
            <a:pPr marL="582930" marR="0" lvl="1" indent="-278130" algn="l" rtl="0">
              <a:lnSpc>
                <a:spcPct val="100000"/>
              </a:lnSpc>
              <a:spcBef>
                <a:spcPts val="645"/>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Prerequisites: </a:t>
            </a:r>
            <a:r>
              <a:rPr lang="en-US" sz="2400" b="1" i="0" u="none" strike="noStrike" cap="none" dirty="0">
                <a:solidFill>
                  <a:srgbClr val="073E87"/>
                </a:solidFill>
                <a:latin typeface="Candara"/>
                <a:ea typeface="Candara"/>
                <a:cs typeface="Candara"/>
                <a:sym typeface="Candara"/>
              </a:rPr>
              <a:t>none</a:t>
            </a:r>
            <a:endParaRPr sz="3400" b="0" i="0" u="none" strike="noStrike" cap="none" dirty="0">
              <a:solidFill>
                <a:schemeClr val="dk1"/>
              </a:solidFill>
              <a:latin typeface="Times New Roman"/>
              <a:ea typeface="Times New Roman"/>
              <a:cs typeface="Times New Roman"/>
              <a:sym typeface="Times New Roman"/>
            </a:endParaRPr>
          </a:p>
          <a:p>
            <a:pPr marL="290830" lvl="0" indent="-278130">
              <a:buClr>
                <a:srgbClr val="31B6FD"/>
              </a:buClr>
              <a:buSzPts val="2400"/>
              <a:buFont typeface="MS PGothic"/>
              <a:buChar char="*"/>
            </a:pPr>
            <a:r>
              <a:rPr lang="en-US" sz="2400" dirty="0">
                <a:solidFill>
                  <a:srgbClr val="073E87"/>
                </a:solidFill>
                <a:latin typeface="Candara"/>
                <a:ea typeface="Candara"/>
                <a:cs typeface="Candara"/>
                <a:sym typeface="Candara"/>
              </a:rPr>
              <a:t>G</a:t>
            </a:r>
            <a:r>
              <a:rPr lang="en-US" sz="2400" dirty="0">
                <a:solidFill>
                  <a:srgbClr val="005299"/>
                </a:solidFill>
                <a:latin typeface="Candara"/>
                <a:ea typeface="Candara"/>
                <a:cs typeface="Candara"/>
                <a:sym typeface="Candara"/>
              </a:rPr>
              <a:t>P</a:t>
            </a:r>
            <a:r>
              <a:rPr lang="en-US" sz="2400" dirty="0">
                <a:solidFill>
                  <a:srgbClr val="073E87"/>
                </a:solidFill>
                <a:latin typeface="Candara"/>
                <a:ea typeface="Candara"/>
                <a:cs typeface="Candara"/>
                <a:sym typeface="Candara"/>
              </a:rPr>
              <a:t>A cutoﬀ: </a:t>
            </a:r>
            <a:r>
              <a:rPr lang="en-US" sz="2400" b="1" dirty="0">
                <a:solidFill>
                  <a:srgbClr val="073E87"/>
                </a:solidFill>
                <a:latin typeface="Candara"/>
                <a:ea typeface="Candara"/>
                <a:cs typeface="Candara"/>
                <a:sym typeface="Candara"/>
              </a:rPr>
              <a:t>varies </a:t>
            </a:r>
            <a:r>
              <a:rPr lang="en-US" sz="2400" dirty="0">
                <a:solidFill>
                  <a:srgbClr val="073E87"/>
                </a:solidFill>
                <a:latin typeface="Candara"/>
                <a:ea typeface="Candara"/>
                <a:cs typeface="Candara"/>
                <a:sym typeface="Candara"/>
              </a:rPr>
              <a:t>from year to year</a:t>
            </a:r>
            <a:endParaRPr lang="en-US" sz="2400" dirty="0">
              <a:solidFill>
                <a:schemeClr val="dk1"/>
              </a:solidFill>
              <a:latin typeface="Candara"/>
              <a:ea typeface="Candara"/>
              <a:cs typeface="Candara"/>
              <a:sym typeface="Candara"/>
            </a:endParaRPr>
          </a:p>
          <a:p>
            <a:pPr marL="582930" lvl="1" indent="-278130">
              <a:spcBef>
                <a:spcPts val="620"/>
              </a:spcBef>
              <a:buClr>
                <a:srgbClr val="31B6FD"/>
              </a:buClr>
              <a:buSzPts val="2400"/>
              <a:buFont typeface="MS PGothic"/>
              <a:buChar char="*"/>
            </a:pPr>
            <a:r>
              <a:rPr lang="en-US" sz="2400" dirty="0">
                <a:solidFill>
                  <a:srgbClr val="073E87"/>
                </a:solidFill>
                <a:latin typeface="Candara"/>
                <a:ea typeface="Candara"/>
                <a:cs typeface="Candara"/>
                <a:sym typeface="Candara"/>
              </a:rPr>
              <a:t>2 G</a:t>
            </a:r>
            <a:r>
              <a:rPr lang="en-US" sz="2400" dirty="0">
                <a:solidFill>
                  <a:srgbClr val="005299"/>
                </a:solidFill>
                <a:latin typeface="Candara"/>
                <a:ea typeface="Candara"/>
                <a:cs typeface="Candara"/>
                <a:sym typeface="Candara"/>
              </a:rPr>
              <a:t>P</a:t>
            </a:r>
            <a:r>
              <a:rPr lang="en-US" sz="2400" dirty="0">
                <a:solidFill>
                  <a:srgbClr val="073E87"/>
                </a:solidFill>
                <a:latin typeface="Candara"/>
                <a:ea typeface="Candara"/>
                <a:cs typeface="Candara"/>
                <a:sym typeface="Candara"/>
              </a:rPr>
              <a:t>As are calculated</a:t>
            </a:r>
            <a:endParaRPr lang="en-US" sz="2400" dirty="0">
              <a:solidFill>
                <a:schemeClr val="dk1"/>
              </a:solidFill>
              <a:latin typeface="Candara"/>
              <a:ea typeface="Candara"/>
              <a:cs typeface="Candara"/>
              <a:sym typeface="Candara"/>
            </a:endParaRPr>
          </a:p>
          <a:p>
            <a:pPr marL="863600" lvl="2" indent="-228600">
              <a:spcBef>
                <a:spcPts val="525"/>
              </a:spcBef>
              <a:buClr>
                <a:srgbClr val="31B6FD"/>
              </a:buClr>
              <a:buSzPts val="2000"/>
              <a:buFont typeface="MS PGothic"/>
              <a:buChar char="*"/>
            </a:pPr>
            <a:r>
              <a:rPr lang="en-US" sz="2000" b="1" dirty="0">
                <a:solidFill>
                  <a:srgbClr val="073E87"/>
                </a:solidFill>
                <a:latin typeface="Candara"/>
                <a:ea typeface="Candara"/>
                <a:cs typeface="Candara"/>
                <a:sym typeface="Candara"/>
              </a:rPr>
              <a:t>Cumula</a:t>
            </a:r>
            <a:r>
              <a:rPr lang="en-US" sz="2000" b="1" dirty="0">
                <a:solidFill>
                  <a:srgbClr val="005299"/>
                </a:solidFill>
                <a:latin typeface="Candara"/>
                <a:ea typeface="Candara"/>
                <a:cs typeface="Candara"/>
                <a:sym typeface="Candara"/>
              </a:rPr>
              <a:t>t</a:t>
            </a:r>
            <a:r>
              <a:rPr lang="en-US" sz="2000" b="1" dirty="0">
                <a:solidFill>
                  <a:srgbClr val="073E87"/>
                </a:solidFill>
                <a:latin typeface="Candara"/>
                <a:ea typeface="Candara"/>
                <a:cs typeface="Candara"/>
                <a:sym typeface="Candara"/>
              </a:rPr>
              <a:t>ive G</a:t>
            </a:r>
            <a:r>
              <a:rPr lang="en-US" sz="2000" b="1" dirty="0">
                <a:solidFill>
                  <a:srgbClr val="005299"/>
                </a:solidFill>
                <a:latin typeface="Candara"/>
                <a:ea typeface="Candara"/>
                <a:cs typeface="Candara"/>
                <a:sym typeface="Candara"/>
              </a:rPr>
              <a:t>P</a:t>
            </a:r>
            <a:r>
              <a:rPr lang="en-US" sz="2000" b="1" dirty="0">
                <a:solidFill>
                  <a:srgbClr val="073E87"/>
                </a:solidFill>
                <a:latin typeface="Candara"/>
                <a:ea typeface="Candara"/>
                <a:cs typeface="Candara"/>
                <a:sym typeface="Candara"/>
              </a:rPr>
              <a:t>A </a:t>
            </a:r>
            <a:r>
              <a:rPr lang="en-US" sz="2000" dirty="0">
                <a:solidFill>
                  <a:srgbClr val="073E87"/>
                </a:solidFill>
                <a:latin typeface="Candara"/>
                <a:ea typeface="Candara"/>
                <a:cs typeface="Candara"/>
                <a:sym typeface="Candara"/>
              </a:rPr>
              <a:t>(CG</a:t>
            </a:r>
            <a:r>
              <a:rPr lang="en-US" sz="2000" dirty="0">
                <a:solidFill>
                  <a:srgbClr val="005299"/>
                </a:solidFill>
                <a:latin typeface="Candara"/>
                <a:ea typeface="Candara"/>
                <a:cs typeface="Candara"/>
                <a:sym typeface="Candara"/>
              </a:rPr>
              <a:t>P</a:t>
            </a:r>
            <a:r>
              <a:rPr lang="en-US" sz="2000" dirty="0">
                <a:solidFill>
                  <a:srgbClr val="073E87"/>
                </a:solidFill>
                <a:latin typeface="Candara"/>
                <a:ea typeface="Candara"/>
                <a:cs typeface="Candara"/>
                <a:sym typeface="Candara"/>
              </a:rPr>
              <a:t>A</a:t>
            </a:r>
            <a:r>
              <a:rPr lang="en-US" sz="2000" dirty="0">
                <a:solidFill>
                  <a:srgbClr val="005299"/>
                </a:solidFill>
                <a:latin typeface="Candara"/>
                <a:ea typeface="Candara"/>
                <a:cs typeface="Candara"/>
                <a:sym typeface="Candara"/>
              </a:rPr>
              <a:t>) -­ </a:t>
            </a:r>
            <a:r>
              <a:rPr lang="en-US" sz="2000" u="sng" dirty="0">
                <a:solidFill>
                  <a:srgbClr val="073E87"/>
                </a:solidFill>
                <a:latin typeface="Candara"/>
                <a:ea typeface="Candara"/>
                <a:cs typeface="Candara"/>
                <a:sym typeface="Candara"/>
              </a:rPr>
              <a:t>Summer Courses included</a:t>
            </a:r>
            <a:endParaRPr lang="en-US" sz="2000" u="sng" dirty="0">
              <a:solidFill>
                <a:schemeClr val="dk1"/>
              </a:solidFill>
              <a:latin typeface="Candara"/>
              <a:ea typeface="Candara"/>
              <a:cs typeface="Candara"/>
              <a:sym typeface="Candara"/>
            </a:endParaRPr>
          </a:p>
          <a:p>
            <a:pPr marL="863600" marR="5080" lvl="2" indent="-228600">
              <a:lnSpc>
                <a:spcPct val="100800"/>
              </a:lnSpc>
              <a:spcBef>
                <a:spcPts val="350"/>
              </a:spcBef>
              <a:buClr>
                <a:srgbClr val="31B6FD"/>
              </a:buClr>
              <a:buSzPts val="2000"/>
              <a:buFont typeface="MS PGothic"/>
              <a:buChar char="*"/>
            </a:pPr>
            <a:r>
              <a:rPr lang="en-US" sz="2000" b="1" dirty="0">
                <a:solidFill>
                  <a:srgbClr val="073E87"/>
                </a:solidFill>
                <a:latin typeface="Candara"/>
                <a:ea typeface="Candara"/>
                <a:cs typeface="Candara"/>
                <a:sym typeface="Candara"/>
              </a:rPr>
              <a:t>Mos</a:t>
            </a:r>
            <a:r>
              <a:rPr lang="en-US" sz="2000" b="1" dirty="0">
                <a:solidFill>
                  <a:srgbClr val="005299"/>
                </a:solidFill>
                <a:latin typeface="Candara"/>
                <a:ea typeface="Candara"/>
                <a:cs typeface="Candara"/>
                <a:sym typeface="Candara"/>
              </a:rPr>
              <a:t>t </a:t>
            </a:r>
            <a:r>
              <a:rPr lang="en-US" sz="2000" b="1" dirty="0">
                <a:solidFill>
                  <a:srgbClr val="073E87"/>
                </a:solidFill>
                <a:latin typeface="Candara"/>
                <a:ea typeface="Candara"/>
                <a:cs typeface="Candara"/>
                <a:sym typeface="Candara"/>
              </a:rPr>
              <a:t>rece</a:t>
            </a:r>
            <a:r>
              <a:rPr lang="en-US" sz="2000" b="1" dirty="0">
                <a:solidFill>
                  <a:srgbClr val="005299"/>
                </a:solidFill>
                <a:latin typeface="Candara"/>
                <a:ea typeface="Candara"/>
                <a:cs typeface="Candara"/>
                <a:sym typeface="Candara"/>
              </a:rPr>
              <a:t>nt </a:t>
            </a:r>
            <a:r>
              <a:rPr lang="en-US" sz="2000" b="1" dirty="0">
                <a:solidFill>
                  <a:srgbClr val="073E87"/>
                </a:solidFill>
                <a:latin typeface="Candara"/>
                <a:ea typeface="Candara"/>
                <a:cs typeface="Candara"/>
                <a:sym typeface="Candara"/>
              </a:rPr>
              <a:t>two full-time years G</a:t>
            </a:r>
            <a:r>
              <a:rPr lang="en-US" sz="2000" b="1" dirty="0">
                <a:solidFill>
                  <a:srgbClr val="005299"/>
                </a:solidFill>
                <a:latin typeface="Candara"/>
                <a:ea typeface="Candara"/>
                <a:cs typeface="Candara"/>
                <a:sym typeface="Candara"/>
              </a:rPr>
              <a:t>P</a:t>
            </a:r>
            <a:r>
              <a:rPr lang="en-US" sz="2000" b="1" dirty="0">
                <a:solidFill>
                  <a:srgbClr val="073E87"/>
                </a:solidFill>
                <a:latin typeface="Candara"/>
                <a:ea typeface="Candara"/>
                <a:cs typeface="Candara"/>
                <a:sym typeface="Candara"/>
              </a:rPr>
              <a:t>A </a:t>
            </a:r>
            <a:r>
              <a:rPr lang="en-US" sz="2000" dirty="0">
                <a:solidFill>
                  <a:srgbClr val="073E87"/>
                </a:solidFill>
                <a:latin typeface="Candara"/>
                <a:ea typeface="Candara"/>
                <a:cs typeface="Candara"/>
                <a:sym typeface="Candara"/>
              </a:rPr>
              <a:t>(2YG</a:t>
            </a:r>
            <a:r>
              <a:rPr lang="en-US" sz="2000" dirty="0">
                <a:solidFill>
                  <a:srgbClr val="005299"/>
                </a:solidFill>
                <a:latin typeface="Candara"/>
                <a:ea typeface="Candara"/>
                <a:cs typeface="Candara"/>
                <a:sym typeface="Candara"/>
              </a:rPr>
              <a:t>P</a:t>
            </a:r>
            <a:r>
              <a:rPr lang="en-US" sz="2000" dirty="0">
                <a:solidFill>
                  <a:srgbClr val="073E87"/>
                </a:solidFill>
                <a:latin typeface="Candara"/>
                <a:ea typeface="Candara"/>
                <a:cs typeface="Candara"/>
                <a:sym typeface="Candara"/>
              </a:rPr>
              <a:t>A</a:t>
            </a:r>
            <a:r>
              <a:rPr lang="en-US" sz="2000" dirty="0">
                <a:solidFill>
                  <a:srgbClr val="005299"/>
                </a:solidFill>
                <a:latin typeface="Candara"/>
                <a:ea typeface="Candara"/>
                <a:cs typeface="Candara"/>
                <a:sym typeface="Candara"/>
              </a:rPr>
              <a:t>) -­ </a:t>
            </a:r>
            <a:r>
              <a:rPr lang="en-US" sz="1800" u="sng" dirty="0">
                <a:solidFill>
                  <a:srgbClr val="073E87"/>
                </a:solidFill>
                <a:latin typeface="Candara"/>
                <a:ea typeface="Candara"/>
                <a:cs typeface="Candara"/>
                <a:sym typeface="Candara"/>
              </a:rPr>
              <a:t>Summer Cou</a:t>
            </a:r>
            <a:r>
              <a:rPr lang="en-US" sz="1800" u="sng" dirty="0">
                <a:solidFill>
                  <a:srgbClr val="005299"/>
                </a:solidFill>
                <a:latin typeface="Candara"/>
                <a:ea typeface="Candara"/>
                <a:cs typeface="Candara"/>
                <a:sym typeface="Candara"/>
              </a:rPr>
              <a:t>rse</a:t>
            </a:r>
            <a:r>
              <a:rPr lang="en-US" sz="1800" u="sng" dirty="0">
                <a:solidFill>
                  <a:srgbClr val="073E87"/>
                </a:solidFill>
                <a:latin typeface="Candara"/>
                <a:ea typeface="Candara"/>
                <a:cs typeface="Candara"/>
                <a:sym typeface="Candara"/>
              </a:rPr>
              <a:t>s do not  count</a:t>
            </a:r>
            <a:endParaRPr lang="en-US" sz="1800" u="sng" dirty="0">
              <a:solidFill>
                <a:schemeClr val="dk1"/>
              </a:solidFill>
              <a:latin typeface="Candara"/>
              <a:ea typeface="Candara"/>
              <a:cs typeface="Candara"/>
              <a:sym typeface="Candara"/>
            </a:endParaRPr>
          </a:p>
          <a:p>
            <a:pPr marL="1159510" lvl="3" indent="-232410">
              <a:spcBef>
                <a:spcPts val="495"/>
              </a:spcBef>
              <a:buClr>
                <a:srgbClr val="31B6FD"/>
              </a:buClr>
              <a:buSzPts val="1800"/>
              <a:buFont typeface="MS PGothic"/>
              <a:buChar char="*"/>
            </a:pPr>
            <a:r>
              <a:rPr lang="en-US" sz="1800" dirty="0">
                <a:solidFill>
                  <a:srgbClr val="073E87"/>
                </a:solidFill>
                <a:latin typeface="Candara"/>
                <a:ea typeface="Candara"/>
                <a:cs typeface="Candara"/>
                <a:sym typeface="Candara"/>
              </a:rPr>
              <a:t>At least 3 courses per semester (considered full course load)</a:t>
            </a:r>
          </a:p>
          <a:p>
            <a:pPr marL="290830" lvl="0" indent="-278130">
              <a:buClr>
                <a:srgbClr val="31B6FD"/>
              </a:buClr>
              <a:buSzPts val="2400"/>
              <a:buFont typeface="MS PGothic"/>
              <a:buChar char="*"/>
            </a:pPr>
            <a:r>
              <a:rPr lang="en-US" sz="2400" dirty="0">
                <a:solidFill>
                  <a:srgbClr val="073E87"/>
                </a:solidFill>
                <a:latin typeface="Candara"/>
                <a:ea typeface="Candara"/>
                <a:cs typeface="Candara"/>
                <a:sym typeface="Candara"/>
              </a:rPr>
              <a:t>MCAT cutoff: </a:t>
            </a:r>
            <a:r>
              <a:rPr lang="en-US" sz="2400" b="1" dirty="0">
                <a:solidFill>
                  <a:srgbClr val="073E87"/>
                </a:solidFill>
                <a:latin typeface="Candara"/>
                <a:ea typeface="Candara"/>
                <a:cs typeface="Candara"/>
                <a:sym typeface="Candara"/>
              </a:rPr>
              <a:t>varies </a:t>
            </a:r>
            <a:r>
              <a:rPr lang="en-US" sz="2400" dirty="0">
                <a:solidFill>
                  <a:srgbClr val="073E87"/>
                </a:solidFill>
                <a:latin typeface="Candara"/>
                <a:ea typeface="Candara"/>
                <a:cs typeface="Candara"/>
                <a:sym typeface="Candara"/>
              </a:rPr>
              <a:t>from year to year:</a:t>
            </a:r>
          </a:p>
          <a:p>
            <a:pPr marL="12700" lvl="0">
              <a:buClr>
                <a:srgbClr val="31B6FD"/>
              </a:buClr>
              <a:buSzPts val="2400"/>
            </a:pPr>
            <a:r>
              <a:rPr lang="en-US" sz="2400" dirty="0">
                <a:solidFill>
                  <a:srgbClr val="073E87"/>
                </a:solidFill>
                <a:latin typeface="Candara"/>
                <a:ea typeface="Candara"/>
                <a:cs typeface="Candara"/>
                <a:sym typeface="Candara"/>
              </a:rPr>
              <a:t>	</a:t>
            </a:r>
            <a:r>
              <a:rPr lang="en-US" sz="2000" dirty="0">
                <a:solidFill>
                  <a:srgbClr val="073E87"/>
                </a:solidFill>
                <a:latin typeface="Candara"/>
                <a:ea typeface="Candara"/>
                <a:cs typeface="Candara"/>
                <a:sym typeface="Candara"/>
              </a:rPr>
              <a:t>No longer accepting scores from the old MCAT</a:t>
            </a:r>
          </a:p>
          <a:p>
            <a:pPr marL="927100" lvl="3">
              <a:spcBef>
                <a:spcPts val="495"/>
              </a:spcBef>
              <a:buClr>
                <a:srgbClr val="31B6FD"/>
              </a:buClr>
              <a:buSzPts val="1800"/>
            </a:pPr>
            <a:endParaRPr lang="en-US" sz="2400" dirty="0">
              <a:solidFill>
                <a:srgbClr val="073E87"/>
              </a:solidFill>
              <a:latin typeface="Candara"/>
              <a:ea typeface="Candara"/>
              <a:cs typeface="Candara"/>
              <a:sym typeface="Candara"/>
            </a:endParaRPr>
          </a:p>
          <a:p>
            <a:pPr marL="1159510" marR="0" lvl="3" indent="-232410" algn="l" rtl="0">
              <a:lnSpc>
                <a:spcPct val="100000"/>
              </a:lnSpc>
              <a:spcBef>
                <a:spcPts val="495"/>
              </a:spcBef>
              <a:spcAft>
                <a:spcPts val="0"/>
              </a:spcAft>
              <a:buClr>
                <a:srgbClr val="31B6FD"/>
              </a:buClr>
              <a:buSzPts val="1800"/>
              <a:buFont typeface="MS PGothic"/>
              <a:buChar char="*"/>
            </a:pPr>
            <a:endParaRPr lang="en-US" sz="1800" dirty="0">
              <a:solidFill>
                <a:srgbClr val="073E87"/>
              </a:solidFill>
              <a:latin typeface="Candara"/>
              <a:ea typeface="Candara"/>
              <a:cs typeface="Candara"/>
              <a:sym typeface="Candara"/>
            </a:endParaRPr>
          </a:p>
        </p:txBody>
      </p:sp>
      <p:sp>
        <p:nvSpPr>
          <p:cNvPr id="458" name="Google Shape;458;p53"/>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QUEEN’S UNIVERSITY- ACADEMIC REQUIREMENTS</a:t>
            </a:r>
            <a:endParaRPr/>
          </a:p>
        </p:txBody>
      </p:sp>
      <p:sp>
        <p:nvSpPr>
          <p:cNvPr id="459" name="Google Shape;459;p5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SCHOOLS IN CANADA</a:t>
            </a:r>
            <a:endParaRPr/>
          </a:p>
        </p:txBody>
      </p:sp>
      <p:sp>
        <p:nvSpPr>
          <p:cNvPr id="474" name="Google Shape;474;p5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75" name="Google Shape;475;p55"/>
          <p:cNvSpPr txBox="1"/>
          <p:nvPr/>
        </p:nvSpPr>
        <p:spPr>
          <a:xfrm>
            <a:off x="469679" y="2385873"/>
            <a:ext cx="3683635" cy="2990850"/>
          </a:xfrm>
          <a:prstGeom prst="rect">
            <a:avLst/>
          </a:prstGeom>
          <a:noFill/>
          <a:ln>
            <a:noFill/>
          </a:ln>
        </p:spPr>
        <p:txBody>
          <a:bodyPr spcFirstLastPara="1" wrap="square" lIns="0" tIns="82550" rIns="0" bIns="0" anchor="t" anchorCtr="0">
            <a:noAutofit/>
          </a:bodyPr>
          <a:lstStyle/>
          <a:p>
            <a:pPr marL="279400" marR="0" lvl="0" indent="-266700" algn="l" rtl="0">
              <a:lnSpc>
                <a:spcPct val="100000"/>
              </a:lnSpc>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Dalhousie University</a:t>
            </a:r>
            <a:endParaRPr sz="2800" dirty="0">
              <a:solidFill>
                <a:schemeClr val="dk1"/>
              </a:solidFill>
              <a:latin typeface="Candara"/>
              <a:ea typeface="Candara"/>
              <a:cs typeface="Candara"/>
              <a:sym typeface="Candara"/>
            </a:endParaRPr>
          </a:p>
          <a:p>
            <a:pPr marL="292100" marR="0" lvl="0" indent="-279400" algn="l" rtl="0">
              <a:lnSpc>
                <a:spcPct val="100000"/>
              </a:lnSpc>
              <a:spcBef>
                <a:spcPts val="55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McGill University</a:t>
            </a:r>
            <a:endParaRPr sz="2800" dirty="0">
              <a:solidFill>
                <a:schemeClr val="dk1"/>
              </a:solidFill>
              <a:latin typeface="Candara"/>
              <a:ea typeface="Candara"/>
              <a:cs typeface="Candara"/>
              <a:sym typeface="Candara"/>
            </a:endParaRPr>
          </a:p>
          <a:p>
            <a:pPr marL="279400" marR="5080" lvl="0" indent="-266700" algn="l" rtl="0">
              <a:lnSpc>
                <a:spcPct val="102099"/>
              </a:lnSpc>
              <a:spcBef>
                <a:spcPts val="58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Me</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orial University of Newfoundland</a:t>
            </a:r>
            <a:endParaRPr sz="2800" dirty="0">
              <a:solidFill>
                <a:schemeClr val="dk1"/>
              </a:solidFill>
              <a:latin typeface="Candara"/>
              <a:ea typeface="Candara"/>
              <a:cs typeface="Candara"/>
              <a:sym typeface="Candara"/>
            </a:endParaRPr>
          </a:p>
          <a:p>
            <a:pPr marL="292100" marR="0" lvl="0" indent="-279400" algn="l" rtl="0">
              <a:lnSpc>
                <a:spcPct val="100000"/>
              </a:lnSpc>
              <a:spcBef>
                <a:spcPts val="595"/>
              </a:spcBef>
              <a:spcAft>
                <a:spcPts val="0"/>
              </a:spcAft>
              <a:buClr>
                <a:srgbClr val="31B6FD"/>
              </a:buClr>
              <a:buSzPts val="2800"/>
              <a:buFont typeface="MS PGothic"/>
              <a:buChar char="*"/>
            </a:pPr>
            <a:r>
              <a:rPr lang="en-US" sz="2800" dirty="0" err="1">
                <a:solidFill>
                  <a:srgbClr val="073E87"/>
                </a:solidFill>
                <a:latin typeface="Candara"/>
                <a:ea typeface="Candara"/>
                <a:cs typeface="Candara"/>
                <a:sym typeface="Candara"/>
              </a:rPr>
              <a:t>Université</a:t>
            </a:r>
            <a:r>
              <a:rPr lang="en-US" sz="2800" dirty="0">
                <a:solidFill>
                  <a:srgbClr val="073E87"/>
                </a:solidFill>
                <a:latin typeface="Candara"/>
                <a:ea typeface="Candara"/>
                <a:cs typeface="Candara"/>
                <a:sym typeface="Candara"/>
              </a:rPr>
              <a:t> Laval</a:t>
            </a:r>
            <a:endParaRPr sz="2800" dirty="0">
              <a:solidFill>
                <a:schemeClr val="dk1"/>
              </a:solidFill>
              <a:latin typeface="Candara"/>
              <a:ea typeface="Candara"/>
              <a:cs typeface="Candara"/>
              <a:sym typeface="Candara"/>
            </a:endParaRPr>
          </a:p>
          <a:p>
            <a:pPr marL="292100" marR="0" lvl="0" indent="-279400" algn="l" rtl="0">
              <a:lnSpc>
                <a:spcPct val="100000"/>
              </a:lnSpc>
              <a:spcBef>
                <a:spcPts val="77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University of Alberta</a:t>
            </a:r>
            <a:endParaRPr sz="2800" dirty="0">
              <a:solidFill>
                <a:schemeClr val="dk1"/>
              </a:solidFill>
              <a:latin typeface="Candara"/>
              <a:ea typeface="Candara"/>
              <a:cs typeface="Candara"/>
              <a:sym typeface="Candara"/>
            </a:endParaRPr>
          </a:p>
        </p:txBody>
      </p:sp>
      <p:sp>
        <p:nvSpPr>
          <p:cNvPr id="476" name="Google Shape;476;p55"/>
          <p:cNvSpPr txBox="1"/>
          <p:nvPr/>
        </p:nvSpPr>
        <p:spPr>
          <a:xfrm>
            <a:off x="469679" y="5564352"/>
            <a:ext cx="4686300" cy="4521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800" dirty="0">
                <a:solidFill>
                  <a:srgbClr val="31B6FD"/>
                </a:solidFill>
                <a:latin typeface="MS PGothic"/>
                <a:ea typeface="MS PGothic"/>
                <a:cs typeface="MS PGothic"/>
                <a:sym typeface="MS PGothic"/>
              </a:rPr>
              <a:t>* </a:t>
            </a:r>
            <a:r>
              <a:rPr lang="en-US" sz="2800" dirty="0">
                <a:solidFill>
                  <a:srgbClr val="073E87"/>
                </a:solidFill>
                <a:latin typeface="Candara"/>
                <a:ea typeface="Candara"/>
                <a:cs typeface="Candara"/>
                <a:sym typeface="Candara"/>
              </a:rPr>
              <a:t>University of British Colu</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bia</a:t>
            </a:r>
            <a:endParaRPr sz="2800" dirty="0">
              <a:solidFill>
                <a:schemeClr val="dk1"/>
              </a:solidFill>
              <a:latin typeface="Candara"/>
              <a:ea typeface="Candara"/>
              <a:cs typeface="Candara"/>
              <a:sym typeface="Candara"/>
            </a:endParaRPr>
          </a:p>
        </p:txBody>
      </p:sp>
      <p:sp>
        <p:nvSpPr>
          <p:cNvPr id="477" name="Google Shape;477;p55"/>
          <p:cNvSpPr txBox="1"/>
          <p:nvPr/>
        </p:nvSpPr>
        <p:spPr>
          <a:xfrm>
            <a:off x="4726950" y="2591275"/>
            <a:ext cx="4163400" cy="2986500"/>
          </a:xfrm>
          <a:prstGeom prst="rect">
            <a:avLst/>
          </a:prstGeom>
          <a:noFill/>
          <a:ln>
            <a:noFill/>
          </a:ln>
        </p:spPr>
        <p:txBody>
          <a:bodyPr spcFirstLastPara="1" wrap="square" lIns="0" tIns="82550" rIns="0" bIns="0" anchor="t" anchorCtr="0">
            <a:noAutofit/>
          </a:bodyPr>
          <a:lstStyle/>
          <a:p>
            <a:pPr marL="279400" marR="0" lvl="0" indent="-266700" algn="l" rtl="0">
              <a:lnSpc>
                <a:spcPct val="100000"/>
              </a:lnSpc>
              <a:spcBef>
                <a:spcPts val="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University of Calgary</a:t>
            </a:r>
            <a:endParaRPr sz="2800">
              <a:solidFill>
                <a:schemeClr val="dk1"/>
              </a:solidFill>
              <a:latin typeface="Candara"/>
              <a:ea typeface="Candara"/>
              <a:cs typeface="Candara"/>
              <a:sym typeface="Candara"/>
            </a:endParaRPr>
          </a:p>
          <a:p>
            <a:pPr marL="292100" marR="0" lvl="0" indent="-279400" algn="l" rtl="0">
              <a:lnSpc>
                <a:spcPct val="100000"/>
              </a:lnSpc>
              <a:spcBef>
                <a:spcPts val="55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University of Manitoba</a:t>
            </a:r>
            <a:endParaRPr sz="2800">
              <a:solidFill>
                <a:schemeClr val="dk1"/>
              </a:solidFill>
              <a:latin typeface="Candara"/>
              <a:ea typeface="Candara"/>
              <a:cs typeface="Candara"/>
              <a:sym typeface="Candara"/>
            </a:endParaRPr>
          </a:p>
          <a:p>
            <a:pPr marL="292100" marR="0" lvl="0" indent="-279400" algn="l" rtl="0">
              <a:lnSpc>
                <a:spcPct val="100000"/>
              </a:lnSpc>
              <a:spcBef>
                <a:spcPts val="67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University of Montreal</a:t>
            </a:r>
            <a:endParaRPr sz="2800">
              <a:solidFill>
                <a:schemeClr val="dk1"/>
              </a:solidFill>
              <a:latin typeface="Candara"/>
              <a:ea typeface="Candara"/>
              <a:cs typeface="Candara"/>
              <a:sym typeface="Candara"/>
            </a:endParaRPr>
          </a:p>
          <a:p>
            <a:pPr marL="279400" marR="1593215" lvl="0" indent="-266700" algn="l" rtl="0">
              <a:lnSpc>
                <a:spcPct val="118571"/>
              </a:lnSpc>
              <a:spcBef>
                <a:spcPts val="99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University of  Saskatchewan</a:t>
            </a:r>
            <a:endParaRPr sz="2800">
              <a:solidFill>
                <a:schemeClr val="dk1"/>
              </a:solidFill>
              <a:latin typeface="Candara"/>
              <a:ea typeface="Candara"/>
              <a:cs typeface="Candara"/>
              <a:sym typeface="Candara"/>
            </a:endParaRPr>
          </a:p>
          <a:p>
            <a:pPr marL="292100" marR="0" lvl="0" indent="-279400" algn="l" rtl="0">
              <a:lnSpc>
                <a:spcPct val="100000"/>
              </a:lnSpc>
              <a:spcBef>
                <a:spcPts val="475"/>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University of Sherbrooke</a:t>
            </a:r>
            <a:endParaRPr sz="2800">
              <a:solidFill>
                <a:schemeClr val="dk1"/>
              </a:solidFill>
              <a:latin typeface="Candara"/>
              <a:ea typeface="Candara"/>
              <a:cs typeface="Candara"/>
              <a:sym typeface="Candar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SCHOOLS IN THE UNITED STATES</a:t>
            </a:r>
            <a:endParaRPr/>
          </a:p>
        </p:txBody>
      </p:sp>
      <p:sp>
        <p:nvSpPr>
          <p:cNvPr id="484" name="Google Shape;484;p5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485" name="Google Shape;485;p56"/>
          <p:cNvSpPr txBox="1"/>
          <p:nvPr/>
        </p:nvSpPr>
        <p:spPr>
          <a:xfrm>
            <a:off x="950276" y="2675420"/>
            <a:ext cx="6322060" cy="3374001"/>
          </a:xfrm>
          <a:prstGeom prst="rect">
            <a:avLst/>
          </a:prstGeom>
          <a:noFill/>
          <a:ln>
            <a:noFill/>
          </a:ln>
        </p:spPr>
        <p:txBody>
          <a:bodyPr spcFirstLastPara="1" wrap="square" lIns="0" tIns="82550" rIns="0" bIns="0" anchor="t" anchorCtr="0">
            <a:noAutofit/>
          </a:bodyPr>
          <a:lstStyle/>
          <a:p>
            <a:pPr marL="292100" marR="0" lvl="0" indent="-279400" algn="l" rtl="0">
              <a:lnSpc>
                <a:spcPct val="100000"/>
              </a:lnSpc>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179 </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edical schools in the United States</a:t>
            </a:r>
            <a:endParaRPr sz="2800" dirty="0">
              <a:solidFill>
                <a:srgbClr val="073E87"/>
              </a:solidFill>
              <a:latin typeface="Candara"/>
              <a:ea typeface="Candara"/>
              <a:cs typeface="Candara"/>
              <a:sym typeface="Candara"/>
            </a:endParaRPr>
          </a:p>
          <a:p>
            <a:pPr marL="292100" marR="0" lvl="0" indent="-279400" algn="l" rtl="0">
              <a:lnSpc>
                <a:spcPct val="100000"/>
              </a:lnSpc>
              <a:spcBef>
                <a:spcPts val="65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This includes 36 DO schools (different from allopathic schools)</a:t>
            </a:r>
            <a:endParaRPr sz="2800" dirty="0">
              <a:solidFill>
                <a:schemeClr val="dk1"/>
              </a:solidFill>
              <a:latin typeface="Candara"/>
              <a:ea typeface="Candara"/>
              <a:cs typeface="Candara"/>
              <a:sym typeface="Candara"/>
            </a:endParaRPr>
          </a:p>
          <a:p>
            <a:pPr marL="292100" marR="0" lvl="0" indent="-279400" algn="l" rtl="0">
              <a:lnSpc>
                <a:spcPct val="100000"/>
              </a:lnSpc>
              <a:spcBef>
                <a:spcPts val="55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School speciﬁc require</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ents:</a:t>
            </a:r>
            <a:endParaRPr sz="2800" dirty="0">
              <a:solidFill>
                <a:schemeClr val="dk1"/>
              </a:solidFill>
              <a:latin typeface="Candara"/>
              <a:ea typeface="Candara"/>
              <a:cs typeface="Candara"/>
              <a:sym typeface="Candara"/>
            </a:endParaRPr>
          </a:p>
          <a:p>
            <a:pPr marL="582930" marR="0" lvl="1" indent="-278130" algn="l" rtl="0">
              <a:lnSpc>
                <a:spcPct val="100000"/>
              </a:lnSpc>
              <a:spcBef>
                <a:spcPts val="570"/>
              </a:spcBef>
              <a:spcAft>
                <a:spcPts val="0"/>
              </a:spcAft>
              <a:buClr>
                <a:srgbClr val="31B6FD"/>
              </a:buClr>
              <a:buSzPts val="2400"/>
              <a:buFont typeface="MS PGothic"/>
              <a:buChar char="*"/>
            </a:pPr>
            <a:r>
              <a:rPr lang="en-US" sz="2400" b="0" i="0" u="none" strike="noStrike" cap="none" dirty="0">
                <a:solidFill>
                  <a:srgbClr val="073E87"/>
                </a:solidFill>
                <a:latin typeface="Candara"/>
                <a:ea typeface="Candara"/>
                <a:cs typeface="Candara"/>
                <a:sym typeface="Candara"/>
              </a:rPr>
              <a:t>Most schools also need Physics and English</a:t>
            </a:r>
            <a:endParaRPr lang="en-US" sz="2400" dirty="0">
              <a:solidFill>
                <a:schemeClr val="dk1"/>
              </a:solidFill>
              <a:latin typeface="Candara"/>
              <a:ea typeface="Candara"/>
              <a:cs typeface="Candara"/>
              <a:sym typeface="Candara"/>
            </a:endParaRPr>
          </a:p>
          <a:p>
            <a:pPr marL="304800" marR="0" lvl="1" algn="l" rtl="0">
              <a:lnSpc>
                <a:spcPct val="100000"/>
              </a:lnSpc>
              <a:spcBef>
                <a:spcPts val="570"/>
              </a:spcBef>
              <a:spcAft>
                <a:spcPts val="0"/>
              </a:spcAft>
              <a:buClr>
                <a:srgbClr val="31B6FD"/>
              </a:buClr>
              <a:buSzPts val="2400"/>
            </a:pPr>
            <a:r>
              <a:rPr lang="en-US" sz="2800" b="1" dirty="0">
                <a:solidFill>
                  <a:srgbClr val="073E87"/>
                </a:solidFill>
                <a:latin typeface="Candara"/>
                <a:ea typeface="Candara"/>
                <a:cs typeface="Candara"/>
                <a:sym typeface="Candara"/>
              </a:rPr>
              <a:t>Apply via AMCAS</a:t>
            </a:r>
            <a:endParaRPr sz="2800" b="1" dirty="0">
              <a:solidFill>
                <a:schemeClr val="dk1"/>
              </a:solidFill>
              <a:latin typeface="Candara"/>
              <a:ea typeface="Candara"/>
              <a:cs typeface="Candara"/>
              <a:sym typeface="Candara"/>
            </a:endParaRPr>
          </a:p>
          <a:p>
            <a:pPr marL="304800" marR="0" lvl="1" algn="l" rtl="0">
              <a:lnSpc>
                <a:spcPct val="100000"/>
              </a:lnSpc>
              <a:spcBef>
                <a:spcPts val="565"/>
              </a:spcBef>
              <a:spcAft>
                <a:spcPts val="0"/>
              </a:spcAft>
              <a:buClr>
                <a:srgbClr val="31B6FD"/>
              </a:buClr>
              <a:buSzPts val="2400"/>
            </a:pPr>
            <a:r>
              <a:rPr lang="en-US" sz="2400" b="1" i="0" u="none" strike="noStrike" cap="none" dirty="0">
                <a:solidFill>
                  <a:srgbClr val="073E87"/>
                </a:solidFill>
                <a:latin typeface="Candara"/>
                <a:ea typeface="Candara"/>
                <a:cs typeface="Candara"/>
                <a:sym typeface="Candara"/>
              </a:rPr>
              <a:t>           https://</a:t>
            </a:r>
            <a:r>
              <a:rPr lang="en-US" sz="2400" b="1" i="0" u="none" strike="noStrike" cap="none" dirty="0" err="1">
                <a:solidFill>
                  <a:srgbClr val="073E87"/>
                </a:solidFill>
                <a:latin typeface="Candara"/>
                <a:ea typeface="Candara"/>
                <a:cs typeface="Candara"/>
                <a:sym typeface="Candara"/>
              </a:rPr>
              <a:t>services.aamc.org</a:t>
            </a:r>
            <a:r>
              <a:rPr lang="en-US" sz="2400" b="1" i="0" u="none" strike="noStrike" cap="none" dirty="0">
                <a:solidFill>
                  <a:srgbClr val="073E87"/>
                </a:solidFill>
                <a:latin typeface="Candara"/>
                <a:ea typeface="Candara"/>
                <a:cs typeface="Candara"/>
                <a:sym typeface="Candara"/>
              </a:rPr>
              <a:t>/30/msar</a:t>
            </a:r>
            <a:endParaRPr sz="2400" b="1" i="0" u="none" strike="noStrike" cap="none" dirty="0">
              <a:solidFill>
                <a:schemeClr val="dk1"/>
              </a:solidFill>
              <a:latin typeface="Candara"/>
              <a:ea typeface="Candara"/>
              <a:cs typeface="Candara"/>
              <a:sym typeface="Candar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7"/>
          <p:cNvSpPr/>
          <p:nvPr/>
        </p:nvSpPr>
        <p:spPr>
          <a:xfrm>
            <a:off x="6705949" y="5016337"/>
            <a:ext cx="1700100" cy="157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492" name="Google Shape;492;p57"/>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INTERVIEWS</a:t>
            </a:r>
            <a:endParaRPr/>
          </a:p>
        </p:txBody>
      </p:sp>
      <p:sp>
        <p:nvSpPr>
          <p:cNvPr id="493" name="Google Shape;493;p5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494" name="Google Shape;494;p57"/>
          <p:cNvSpPr txBox="1"/>
          <p:nvPr/>
        </p:nvSpPr>
        <p:spPr>
          <a:xfrm>
            <a:off x="535938" y="1933702"/>
            <a:ext cx="7048500" cy="3926204"/>
          </a:xfrm>
          <a:prstGeom prst="rect">
            <a:avLst/>
          </a:prstGeom>
          <a:noFill/>
          <a:ln>
            <a:noFill/>
          </a:ln>
        </p:spPr>
        <p:txBody>
          <a:bodyPr spcFirstLastPara="1" wrap="square" lIns="0" tIns="82550" rIns="0" bIns="0" anchor="t" anchorCtr="0">
            <a:noAutofit/>
          </a:bodyPr>
          <a:lstStyle/>
          <a:p>
            <a:pPr marL="12700" marR="0" lvl="0" indent="0" algn="l" rtl="0">
              <a:lnSpc>
                <a:spcPct val="100000"/>
              </a:lnSpc>
              <a:spcBef>
                <a:spcPts val="0"/>
              </a:spcBef>
              <a:spcAft>
                <a:spcPts val="0"/>
              </a:spcAft>
              <a:buNone/>
            </a:pPr>
            <a:r>
              <a:rPr lang="en-US" sz="2800">
                <a:solidFill>
                  <a:srgbClr val="073E87"/>
                </a:solidFill>
                <a:latin typeface="Candara"/>
                <a:ea typeface="Candara"/>
                <a:cs typeface="Candara"/>
                <a:sym typeface="Candara"/>
              </a:rPr>
              <a:t>Assessing your personal qualities</a:t>
            </a:r>
            <a:endParaRPr sz="2800">
              <a:solidFill>
                <a:schemeClr val="dk1"/>
              </a:solidFill>
              <a:latin typeface="Candara"/>
              <a:ea typeface="Candara"/>
              <a:cs typeface="Candara"/>
              <a:sym typeface="Candara"/>
            </a:endParaRPr>
          </a:p>
          <a:p>
            <a:pPr marL="279400" marR="0" lvl="0" indent="-266700" algn="l" rtl="0">
              <a:lnSpc>
                <a:spcPct val="100000"/>
              </a:lnSpc>
              <a:spcBef>
                <a:spcPts val="55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Personal qualities </a:t>
            </a:r>
            <a:r>
              <a:rPr lang="en-US" sz="2800">
                <a:solidFill>
                  <a:srgbClr val="005299"/>
                </a:solidFill>
                <a:latin typeface="Candara"/>
                <a:ea typeface="Candara"/>
                <a:cs typeface="Candara"/>
                <a:sym typeface="Candara"/>
              </a:rPr>
              <a:t>‐ </a:t>
            </a:r>
            <a:r>
              <a:rPr lang="en-US" sz="2800">
                <a:solidFill>
                  <a:srgbClr val="073E87"/>
                </a:solidFill>
                <a:latin typeface="Candara"/>
                <a:ea typeface="Candara"/>
                <a:cs typeface="Candara"/>
                <a:sym typeface="Candara"/>
              </a:rPr>
              <a:t>Maturity</a:t>
            </a:r>
            <a:endParaRPr sz="2800">
              <a:solidFill>
                <a:schemeClr val="dk1"/>
              </a:solidFill>
              <a:latin typeface="Candara"/>
              <a:ea typeface="Candara"/>
              <a:cs typeface="Candara"/>
              <a:sym typeface="Candara"/>
            </a:endParaRPr>
          </a:p>
          <a:p>
            <a:pPr marL="292100" marR="0" lvl="0" indent="-279400" algn="l" rtl="0">
              <a:lnSpc>
                <a:spcPct val="100000"/>
              </a:lnSpc>
              <a:spcBef>
                <a:spcPts val="67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Personal experiences and interests</a:t>
            </a:r>
            <a:endParaRPr sz="2800">
              <a:solidFill>
                <a:schemeClr val="dk1"/>
              </a:solidFill>
              <a:latin typeface="Candara"/>
              <a:ea typeface="Candara"/>
              <a:cs typeface="Candara"/>
              <a:sym typeface="Candara"/>
            </a:endParaRPr>
          </a:p>
          <a:p>
            <a:pPr marL="279400" marR="5080" lvl="0" indent="-266700" algn="l" rtl="0">
              <a:lnSpc>
                <a:spcPct val="118571"/>
              </a:lnSpc>
              <a:spcBef>
                <a:spcPts val="99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Exposure to healthcare and </a:t>
            </a:r>
            <a:r>
              <a:rPr lang="en-US" sz="2800">
                <a:solidFill>
                  <a:srgbClr val="005299"/>
                </a:solidFill>
                <a:latin typeface="Candara"/>
                <a:ea typeface="Candara"/>
                <a:cs typeface="Candara"/>
                <a:sym typeface="Candara"/>
              </a:rPr>
              <a:t>m</a:t>
            </a:r>
            <a:r>
              <a:rPr lang="en-US" sz="2800">
                <a:solidFill>
                  <a:srgbClr val="073E87"/>
                </a:solidFill>
                <a:latin typeface="Candara"/>
                <a:ea typeface="Candara"/>
                <a:cs typeface="Candara"/>
                <a:sym typeface="Candara"/>
              </a:rPr>
              <a:t>edical research environments</a:t>
            </a:r>
            <a:endParaRPr sz="2800">
              <a:solidFill>
                <a:schemeClr val="dk1"/>
              </a:solidFill>
              <a:latin typeface="Candara"/>
              <a:ea typeface="Candara"/>
              <a:cs typeface="Candara"/>
              <a:sym typeface="Candara"/>
            </a:endParaRPr>
          </a:p>
          <a:p>
            <a:pPr marL="279400" marR="511809" lvl="0" indent="-266700" algn="l" rtl="0">
              <a:lnSpc>
                <a:spcPct val="100000"/>
              </a:lnSpc>
              <a:spcBef>
                <a:spcPts val="585"/>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Potential contributions to the ca</a:t>
            </a:r>
            <a:r>
              <a:rPr lang="en-US" sz="2800">
                <a:solidFill>
                  <a:srgbClr val="005299"/>
                </a:solidFill>
                <a:latin typeface="Candara"/>
                <a:ea typeface="Candara"/>
                <a:cs typeface="Candara"/>
                <a:sym typeface="Candara"/>
              </a:rPr>
              <a:t>m</a:t>
            </a:r>
            <a:r>
              <a:rPr lang="en-US" sz="2800">
                <a:solidFill>
                  <a:srgbClr val="073E87"/>
                </a:solidFill>
                <a:latin typeface="Candara"/>
                <a:ea typeface="Candara"/>
                <a:cs typeface="Candara"/>
                <a:sym typeface="Candara"/>
              </a:rPr>
              <a:t>pus and community</a:t>
            </a:r>
            <a:endParaRPr sz="2800">
              <a:solidFill>
                <a:schemeClr val="dk1"/>
              </a:solidFill>
              <a:latin typeface="Candara"/>
              <a:ea typeface="Candara"/>
              <a:cs typeface="Candara"/>
              <a:sym typeface="Candara"/>
            </a:endParaRPr>
          </a:p>
          <a:p>
            <a:pPr marL="292100" marR="0" lvl="0" indent="-279400" algn="l" rtl="0">
              <a:lnSpc>
                <a:spcPct val="100000"/>
              </a:lnSpc>
              <a:spcBef>
                <a:spcPts val="57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Ability to co</a:t>
            </a:r>
            <a:r>
              <a:rPr lang="en-US" sz="2800">
                <a:solidFill>
                  <a:srgbClr val="005299"/>
                </a:solidFill>
                <a:latin typeface="Candara"/>
                <a:ea typeface="Candara"/>
                <a:cs typeface="Candara"/>
                <a:sym typeface="Candara"/>
              </a:rPr>
              <a:t>mm</a:t>
            </a:r>
            <a:r>
              <a:rPr lang="en-US" sz="2800">
                <a:solidFill>
                  <a:srgbClr val="073E87"/>
                </a:solidFill>
                <a:latin typeface="Candara"/>
                <a:ea typeface="Candara"/>
                <a:cs typeface="Candara"/>
                <a:sym typeface="Candara"/>
              </a:rPr>
              <a:t>unicate</a:t>
            </a:r>
            <a:endParaRPr sz="2800">
              <a:solidFill>
                <a:schemeClr val="dk1"/>
              </a:solidFill>
              <a:latin typeface="Candara"/>
              <a:ea typeface="Candara"/>
              <a:cs typeface="Candara"/>
              <a:sym typeface="Candar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8"/>
          <p:cNvSpPr txBox="1"/>
          <p:nvPr/>
        </p:nvSpPr>
        <p:spPr>
          <a:xfrm>
            <a:off x="561350" y="1875325"/>
            <a:ext cx="8097000" cy="4523100"/>
          </a:xfrm>
          <a:prstGeom prst="rect">
            <a:avLst/>
          </a:prstGeom>
          <a:noFill/>
          <a:ln>
            <a:noFill/>
          </a:ln>
        </p:spPr>
        <p:txBody>
          <a:bodyPr spcFirstLastPara="1" wrap="square" lIns="0" tIns="82550" rIns="0" bIns="0" anchor="t" anchorCtr="0">
            <a:noAutofit/>
          </a:bodyPr>
          <a:lstStyle/>
          <a:p>
            <a:pPr marL="279400" marR="0" lvl="0" indent="-266700" algn="l" rtl="0">
              <a:lnSpc>
                <a:spcPct val="100000"/>
              </a:lnSpc>
              <a:spcBef>
                <a:spcPts val="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Plan your trip carefully</a:t>
            </a:r>
            <a:endParaRPr sz="2800">
              <a:solidFill>
                <a:schemeClr val="dk1"/>
              </a:solidFill>
              <a:latin typeface="Candara"/>
              <a:ea typeface="Candara"/>
              <a:cs typeface="Candara"/>
              <a:sym typeface="Candara"/>
            </a:endParaRPr>
          </a:p>
          <a:p>
            <a:pPr marL="292100" marR="0" lvl="0" indent="-279400" algn="l" rtl="0">
              <a:lnSpc>
                <a:spcPct val="100000"/>
              </a:lnSpc>
              <a:spcBef>
                <a:spcPts val="55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Dress accordingly to weather</a:t>
            </a:r>
            <a:endParaRPr sz="2800">
              <a:solidFill>
                <a:schemeClr val="dk1"/>
              </a:solidFill>
              <a:latin typeface="Candara"/>
              <a:ea typeface="Candara"/>
              <a:cs typeface="Candara"/>
              <a:sym typeface="Candara"/>
            </a:endParaRPr>
          </a:p>
          <a:p>
            <a:pPr marL="292100" marR="0" lvl="0" indent="-279400" algn="l" rtl="0">
              <a:lnSpc>
                <a:spcPct val="100000"/>
              </a:lnSpc>
              <a:spcBef>
                <a:spcPts val="67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Dress co</a:t>
            </a:r>
            <a:r>
              <a:rPr lang="en-US" sz="2800">
                <a:solidFill>
                  <a:srgbClr val="005299"/>
                </a:solidFill>
                <a:latin typeface="Candara"/>
                <a:ea typeface="Candara"/>
                <a:cs typeface="Candara"/>
                <a:sym typeface="Candara"/>
              </a:rPr>
              <a:t>m</a:t>
            </a:r>
            <a:r>
              <a:rPr lang="en-US" sz="2800">
                <a:solidFill>
                  <a:srgbClr val="073E87"/>
                </a:solidFill>
                <a:latin typeface="Candara"/>
                <a:ea typeface="Candara"/>
                <a:cs typeface="Candara"/>
                <a:sym typeface="Candara"/>
              </a:rPr>
              <a:t>fortable</a:t>
            </a:r>
            <a:endParaRPr sz="2800">
              <a:solidFill>
                <a:schemeClr val="dk1"/>
              </a:solidFill>
              <a:latin typeface="Candara"/>
              <a:ea typeface="Candara"/>
              <a:cs typeface="Candara"/>
              <a:sym typeface="Candara"/>
            </a:endParaRPr>
          </a:p>
          <a:p>
            <a:pPr marL="292100" marR="0" lvl="0" indent="-279400" algn="l" rtl="0">
              <a:lnSpc>
                <a:spcPct val="100000"/>
              </a:lnSpc>
              <a:spcBef>
                <a:spcPts val="74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Practice common questions</a:t>
            </a:r>
            <a:endParaRPr sz="2800">
              <a:solidFill>
                <a:schemeClr val="dk1"/>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Know your application</a:t>
            </a:r>
            <a:endParaRPr sz="2800">
              <a:solidFill>
                <a:schemeClr val="dk1"/>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Be honest and sincere</a:t>
            </a:r>
            <a:endParaRPr sz="2800">
              <a:solidFill>
                <a:schemeClr val="dk1"/>
              </a:solidFill>
              <a:latin typeface="Candara"/>
              <a:ea typeface="Candara"/>
              <a:cs typeface="Candara"/>
              <a:sym typeface="Candara"/>
            </a:endParaRPr>
          </a:p>
          <a:p>
            <a:pPr marL="279400" marR="5080" lvl="0" indent="-266700" algn="l" rtl="0">
              <a:lnSpc>
                <a:spcPct val="118571"/>
              </a:lnSpc>
              <a:spcBef>
                <a:spcPts val="990"/>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Be ready to discuss your research in lay</a:t>
            </a:r>
            <a:r>
              <a:rPr lang="en-US" sz="2800">
                <a:solidFill>
                  <a:srgbClr val="005299"/>
                </a:solidFill>
                <a:latin typeface="Candara"/>
                <a:ea typeface="Candara"/>
                <a:cs typeface="Candara"/>
                <a:sym typeface="Candara"/>
              </a:rPr>
              <a:t>m</a:t>
            </a:r>
            <a:r>
              <a:rPr lang="en-US" sz="2800">
                <a:solidFill>
                  <a:srgbClr val="073E87"/>
                </a:solidFill>
                <a:latin typeface="Candara"/>
                <a:ea typeface="Candara"/>
                <a:cs typeface="Candara"/>
                <a:sym typeface="Candara"/>
              </a:rPr>
              <a:t>an’s terms</a:t>
            </a:r>
            <a:endParaRPr sz="2800">
              <a:solidFill>
                <a:schemeClr val="dk1"/>
              </a:solidFill>
              <a:latin typeface="Candara"/>
              <a:ea typeface="Candara"/>
              <a:cs typeface="Candara"/>
              <a:sym typeface="Candara"/>
            </a:endParaRPr>
          </a:p>
          <a:p>
            <a:pPr marL="292100" marR="0" lvl="0" indent="-279400" algn="l" rtl="0">
              <a:lnSpc>
                <a:spcPct val="100000"/>
              </a:lnSpc>
              <a:spcBef>
                <a:spcPts val="475"/>
              </a:spcBef>
              <a:spcAft>
                <a:spcPts val="0"/>
              </a:spcAft>
              <a:buClr>
                <a:srgbClr val="31B6FD"/>
              </a:buClr>
              <a:buSzPts val="2800"/>
              <a:buFont typeface="MS PGothic"/>
              <a:buChar char="*"/>
            </a:pPr>
            <a:r>
              <a:rPr lang="en-US" sz="2800">
                <a:solidFill>
                  <a:srgbClr val="073E87"/>
                </a:solidFill>
                <a:latin typeface="Candara"/>
                <a:ea typeface="Candara"/>
                <a:cs typeface="Candara"/>
                <a:sym typeface="Candara"/>
              </a:rPr>
              <a:t>Thank everyone who helped</a:t>
            </a:r>
            <a:endParaRPr sz="2800">
              <a:solidFill>
                <a:schemeClr val="dk1"/>
              </a:solidFill>
              <a:latin typeface="Candara"/>
              <a:ea typeface="Candara"/>
              <a:cs typeface="Candara"/>
              <a:sym typeface="Candara"/>
            </a:endParaRPr>
          </a:p>
        </p:txBody>
      </p:sp>
      <p:sp>
        <p:nvSpPr>
          <p:cNvPr id="501" name="Google Shape;501;p58"/>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PREPARATION</a:t>
            </a:r>
            <a:endParaRPr sz="4400"/>
          </a:p>
        </p:txBody>
      </p:sp>
      <p:sp>
        <p:nvSpPr>
          <p:cNvPr id="502" name="Google Shape;502;p58"/>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9"/>
          <p:cNvSpPr txBox="1"/>
          <p:nvPr/>
        </p:nvSpPr>
        <p:spPr>
          <a:xfrm>
            <a:off x="581188" y="2022920"/>
            <a:ext cx="7428300" cy="3681000"/>
          </a:xfrm>
          <a:prstGeom prst="rect">
            <a:avLst/>
          </a:prstGeom>
          <a:noFill/>
          <a:ln>
            <a:noFill/>
          </a:ln>
        </p:spPr>
        <p:txBody>
          <a:bodyPr spcFirstLastPara="1" wrap="square" lIns="0" tIns="33000" rIns="0" bIns="0" anchor="t" anchorCtr="0">
            <a:noAutofit/>
          </a:bodyPr>
          <a:lstStyle/>
          <a:p>
            <a:pPr marL="279400" marR="345440" lvl="0" indent="-266700" algn="l" rtl="0">
              <a:lnSpc>
                <a:spcPct val="117857"/>
              </a:lnSpc>
              <a:spcBef>
                <a:spcPts val="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More than one interviewer interviews you the same time</a:t>
            </a:r>
            <a:endParaRPr sz="2800" dirty="0">
              <a:solidFill>
                <a:schemeClr val="dk1"/>
              </a:solidFill>
              <a:latin typeface="Candara"/>
              <a:ea typeface="Candara"/>
              <a:cs typeface="Candara"/>
              <a:sym typeface="Candara"/>
            </a:endParaRPr>
          </a:p>
          <a:p>
            <a:pPr marL="279400" marR="882014" lvl="0" indent="-266700" algn="l" rtl="0">
              <a:lnSpc>
                <a:spcPct val="116071"/>
              </a:lnSpc>
              <a:spcBef>
                <a:spcPts val="81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May be interviewed with other candidates together</a:t>
            </a:r>
            <a:endParaRPr sz="2800" dirty="0">
              <a:solidFill>
                <a:schemeClr val="dk1"/>
              </a:solidFill>
              <a:latin typeface="Candara"/>
              <a:ea typeface="Candara"/>
              <a:cs typeface="Candara"/>
              <a:sym typeface="Candara"/>
            </a:endParaRPr>
          </a:p>
          <a:p>
            <a:pPr marL="279400" marR="5080" lvl="0" indent="-266700" algn="l" rtl="0">
              <a:lnSpc>
                <a:spcPct val="116428"/>
              </a:lnSpc>
              <a:spcBef>
                <a:spcPts val="88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Interviewers can be faculty, students, ad</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ission oﬃcer</a:t>
            </a:r>
            <a:endParaRPr sz="2800" dirty="0">
              <a:solidFill>
                <a:schemeClr val="dk1"/>
              </a:solidFill>
              <a:latin typeface="Candara"/>
              <a:ea typeface="Candara"/>
              <a:cs typeface="Candara"/>
              <a:sym typeface="Candara"/>
            </a:endParaRPr>
          </a:p>
          <a:p>
            <a:pPr marL="279400" marR="245109" lvl="0" indent="-266700" algn="l" rtl="0">
              <a:lnSpc>
                <a:spcPct val="116428"/>
              </a:lnSpc>
              <a:spcBef>
                <a:spcPts val="88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May be open ﬁle, blind or partial blind (The  reviewing of applicant’s ﬁle before interviews)</a:t>
            </a:r>
            <a:endParaRPr sz="2800" dirty="0">
              <a:solidFill>
                <a:schemeClr val="dk1"/>
              </a:solidFill>
              <a:latin typeface="Candara"/>
              <a:ea typeface="Candara"/>
              <a:cs typeface="Candara"/>
              <a:sym typeface="Candara"/>
            </a:endParaRPr>
          </a:p>
        </p:txBody>
      </p:sp>
      <p:sp>
        <p:nvSpPr>
          <p:cNvPr id="509" name="Google Shape;509;p59"/>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3600" dirty="0"/>
              <a:t>TRADITIONAL (PANEL)  INTERVIEWS</a:t>
            </a:r>
            <a:endParaRPr sz="3600" dirty="0"/>
          </a:p>
        </p:txBody>
      </p:sp>
      <p:sp>
        <p:nvSpPr>
          <p:cNvPr id="510" name="Google Shape;510;p59"/>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729539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0"/>
          <p:cNvSpPr txBox="1"/>
          <p:nvPr/>
        </p:nvSpPr>
        <p:spPr>
          <a:xfrm>
            <a:off x="535938" y="2084937"/>
            <a:ext cx="6767195" cy="4541520"/>
          </a:xfrm>
          <a:prstGeom prst="rect">
            <a:avLst/>
          </a:prstGeom>
          <a:noFill/>
          <a:ln>
            <a:noFill/>
          </a:ln>
        </p:spPr>
        <p:txBody>
          <a:bodyPr spcFirstLastPara="1" wrap="square" lIns="0" tIns="96500" rIns="0" bIns="0" anchor="t" anchorCtr="0">
            <a:noAutofit/>
          </a:bodyPr>
          <a:lstStyle/>
          <a:p>
            <a:pPr marL="12700" marR="0" lvl="0" indent="0" algn="l" rtl="0">
              <a:lnSpc>
                <a:spcPct val="100000"/>
              </a:lnSpc>
              <a:spcBef>
                <a:spcPts val="0"/>
              </a:spcBef>
              <a:spcAft>
                <a:spcPts val="0"/>
              </a:spcAft>
              <a:buNone/>
            </a:pPr>
            <a:r>
              <a:rPr lang="en-US" sz="2800" dirty="0">
                <a:solidFill>
                  <a:srgbClr val="073E87"/>
                </a:solidFill>
                <a:latin typeface="Candara"/>
                <a:ea typeface="Candara"/>
                <a:cs typeface="Candara"/>
                <a:sym typeface="Candara"/>
              </a:rPr>
              <a:t>10</a:t>
            </a:r>
            <a:r>
              <a:rPr lang="en-US" sz="2800" dirty="0">
                <a:solidFill>
                  <a:srgbClr val="005299"/>
                </a:solidFill>
                <a:latin typeface="Candara"/>
                <a:ea typeface="Candara"/>
                <a:cs typeface="Candara"/>
                <a:sym typeface="Candara"/>
              </a:rPr>
              <a:t>-­s</a:t>
            </a:r>
            <a:r>
              <a:rPr lang="en-US" sz="2800" dirty="0">
                <a:solidFill>
                  <a:srgbClr val="073E87"/>
                </a:solidFill>
                <a:latin typeface="Candara"/>
                <a:ea typeface="Candara"/>
                <a:cs typeface="Candara"/>
                <a:sym typeface="Candara"/>
              </a:rPr>
              <a:t>tation circuit</a:t>
            </a:r>
            <a:endParaRPr sz="2800" dirty="0">
              <a:solidFill>
                <a:schemeClr val="dk1"/>
              </a:solidFill>
              <a:latin typeface="Candara"/>
              <a:ea typeface="Candara"/>
              <a:cs typeface="Candara"/>
              <a:sym typeface="Candara"/>
            </a:endParaRPr>
          </a:p>
          <a:p>
            <a:pPr marL="279400" marR="5080" lvl="0" indent="-266700" algn="l" rtl="0">
              <a:lnSpc>
                <a:spcPct val="100000"/>
              </a:lnSpc>
              <a:spcBef>
                <a:spcPts val="65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Each station lasts 10 </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inutes with a 2</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inute break between stations</a:t>
            </a:r>
            <a:endParaRPr sz="2800" dirty="0">
              <a:solidFill>
                <a:schemeClr val="dk1"/>
              </a:solidFill>
              <a:latin typeface="Candara"/>
              <a:ea typeface="Candara"/>
              <a:cs typeface="Candara"/>
              <a:sym typeface="Candara"/>
            </a:endParaRPr>
          </a:p>
          <a:p>
            <a:pPr marL="12700" marR="0" lvl="0" indent="0" algn="l" rtl="0">
              <a:lnSpc>
                <a:spcPct val="100000"/>
              </a:lnSpc>
              <a:spcBef>
                <a:spcPts val="570"/>
              </a:spcBef>
              <a:spcAft>
                <a:spcPts val="0"/>
              </a:spcAft>
              <a:buNone/>
            </a:pPr>
            <a:r>
              <a:rPr lang="en-US" sz="2800" dirty="0">
                <a:solidFill>
                  <a:srgbClr val="073E87"/>
                </a:solidFill>
                <a:latin typeface="Candara"/>
                <a:ea typeface="Candara"/>
                <a:cs typeface="Candara"/>
                <a:sym typeface="Candara"/>
              </a:rPr>
              <a:t>Topics </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ay include:</a:t>
            </a:r>
            <a:endParaRPr sz="2800" dirty="0">
              <a:solidFill>
                <a:schemeClr val="dk1"/>
              </a:solidFill>
              <a:latin typeface="Candara"/>
              <a:ea typeface="Candara"/>
              <a:cs typeface="Candara"/>
              <a:sym typeface="Candara"/>
            </a:endParaRPr>
          </a:p>
          <a:p>
            <a:pPr marL="292100" marR="0" lvl="0" indent="-279400" algn="l" rtl="0">
              <a:lnSpc>
                <a:spcPct val="100000"/>
              </a:lnSpc>
              <a:spcBef>
                <a:spcPts val="675"/>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ethical decision </a:t>
            </a:r>
            <a:r>
              <a:rPr lang="en-US" sz="2800" dirty="0">
                <a:solidFill>
                  <a:srgbClr val="005299"/>
                </a:solidFill>
                <a:latin typeface="Candara"/>
                <a:ea typeface="Candara"/>
                <a:cs typeface="Candara"/>
                <a:sym typeface="Candara"/>
              </a:rPr>
              <a:t>m</a:t>
            </a:r>
            <a:r>
              <a:rPr lang="en-US" sz="2800" dirty="0">
                <a:solidFill>
                  <a:srgbClr val="073E87"/>
                </a:solidFill>
                <a:latin typeface="Candara"/>
                <a:ea typeface="Candara"/>
                <a:cs typeface="Candara"/>
                <a:sym typeface="Candara"/>
              </a:rPr>
              <a:t>aking</a:t>
            </a:r>
            <a:endParaRPr sz="2800" dirty="0">
              <a:solidFill>
                <a:schemeClr val="dk1"/>
              </a:solidFill>
              <a:latin typeface="Candara"/>
              <a:ea typeface="Candara"/>
              <a:cs typeface="Candara"/>
              <a:sym typeface="Candara"/>
            </a:endParaRPr>
          </a:p>
          <a:p>
            <a:pPr marL="292100" marR="0" lvl="0" indent="-279400" algn="l" rtl="0">
              <a:lnSpc>
                <a:spcPct val="100000"/>
              </a:lnSpc>
              <a:spcBef>
                <a:spcPts val="7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critical thinking</a:t>
            </a:r>
            <a:endParaRPr sz="2800" dirty="0">
              <a:solidFill>
                <a:schemeClr val="dk1"/>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personal</a:t>
            </a:r>
            <a:endParaRPr sz="2800" dirty="0">
              <a:solidFill>
                <a:schemeClr val="dk1"/>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co</a:t>
            </a:r>
            <a:r>
              <a:rPr lang="en-US" sz="2800" dirty="0">
                <a:solidFill>
                  <a:srgbClr val="005299"/>
                </a:solidFill>
                <a:latin typeface="Candara"/>
                <a:ea typeface="Candara"/>
                <a:cs typeface="Candara"/>
                <a:sym typeface="Candara"/>
              </a:rPr>
              <a:t>mm</a:t>
            </a:r>
            <a:r>
              <a:rPr lang="en-US" sz="2800" dirty="0">
                <a:solidFill>
                  <a:srgbClr val="073E87"/>
                </a:solidFill>
                <a:latin typeface="Candara"/>
                <a:ea typeface="Candara"/>
                <a:cs typeface="Candara"/>
                <a:sym typeface="Candara"/>
              </a:rPr>
              <a:t>unication skills</a:t>
            </a:r>
            <a:endParaRPr sz="2800" dirty="0">
              <a:solidFill>
                <a:schemeClr val="dk1"/>
              </a:solidFill>
              <a:latin typeface="Candara"/>
              <a:ea typeface="Candara"/>
              <a:cs typeface="Candara"/>
              <a:sym typeface="Candara"/>
            </a:endParaRPr>
          </a:p>
          <a:p>
            <a:pPr marL="292100" marR="0" lvl="0" indent="-279400" algn="l" rtl="0">
              <a:lnSpc>
                <a:spcPct val="100000"/>
              </a:lnSpc>
              <a:spcBef>
                <a:spcPts val="7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knowledge of the healthcare system</a:t>
            </a:r>
            <a:endParaRPr sz="2800" dirty="0">
              <a:solidFill>
                <a:schemeClr val="dk1"/>
              </a:solidFill>
              <a:latin typeface="Candara"/>
              <a:ea typeface="Candara"/>
              <a:cs typeface="Candara"/>
              <a:sym typeface="Candara"/>
            </a:endParaRPr>
          </a:p>
        </p:txBody>
      </p:sp>
      <p:sp>
        <p:nvSpPr>
          <p:cNvPr id="517" name="Google Shape;517;p60"/>
          <p:cNvSpPr txBox="1">
            <a:spLocks noGrp="1"/>
          </p:cNvSpPr>
          <p:nvPr>
            <p:ph type="title"/>
          </p:nvPr>
        </p:nvSpPr>
        <p:spPr>
          <a:xfrm>
            <a:off x="581192" y="1159995"/>
            <a:ext cx="7989752" cy="610808"/>
          </a:xfrm>
          <a:prstGeom prst="rect">
            <a:avLst/>
          </a:prstGeom>
          <a:noFill/>
          <a:ln>
            <a:noFill/>
          </a:ln>
        </p:spPr>
        <p:txBody>
          <a:bodyPr spcFirstLastPara="1" wrap="square" lIns="0" tIns="12700" rIns="0" bIns="0" anchor="b" anchorCtr="0">
            <a:noAutofit/>
          </a:bodyPr>
          <a:lstStyle/>
          <a:p>
            <a:pPr marL="12700" lvl="0" indent="0" algn="l" rtl="0">
              <a:lnSpc>
                <a:spcPct val="162187"/>
              </a:lnSpc>
              <a:spcBef>
                <a:spcPts val="0"/>
              </a:spcBef>
              <a:spcAft>
                <a:spcPts val="0"/>
              </a:spcAft>
              <a:buClr>
                <a:schemeClr val="lt1"/>
              </a:buClr>
              <a:buSzPts val="3200"/>
              <a:buFont typeface="Cabin"/>
              <a:buNone/>
            </a:pPr>
            <a:r>
              <a:rPr lang="en-US" sz="3200"/>
              <a:t>MULTIPLE MINI INTERVIEW (MMI) FORMAT</a:t>
            </a:r>
            <a:endParaRPr sz="3200"/>
          </a:p>
        </p:txBody>
      </p:sp>
      <p:sp>
        <p:nvSpPr>
          <p:cNvPr id="518" name="Google Shape;518;p60"/>
          <p:cNvSpPr txBox="1"/>
          <p:nvPr/>
        </p:nvSpPr>
        <p:spPr>
          <a:xfrm>
            <a:off x="8447455" y="6365240"/>
            <a:ext cx="257810" cy="29972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a:solidFill>
                  <a:srgbClr val="898989"/>
                </a:solidFill>
                <a:latin typeface="Calibri"/>
                <a:ea typeface="Calibri"/>
                <a:cs typeface="Calibri"/>
                <a:sym typeface="Calibri"/>
              </a:rPr>
              <a:t>51</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7346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1"/>
          <p:cNvSpPr txBox="1"/>
          <p:nvPr/>
        </p:nvSpPr>
        <p:spPr>
          <a:xfrm>
            <a:off x="535938" y="2210282"/>
            <a:ext cx="5271770" cy="2559050"/>
          </a:xfrm>
          <a:prstGeom prst="rect">
            <a:avLst/>
          </a:prstGeom>
          <a:noFill/>
          <a:ln>
            <a:noFill/>
          </a:ln>
        </p:spPr>
        <p:txBody>
          <a:bodyPr spcFirstLastPara="1" wrap="square" lIns="0" tIns="82550" rIns="0" bIns="0" anchor="t" anchorCtr="0">
            <a:noAutofit/>
          </a:bodyPr>
          <a:lstStyle/>
          <a:p>
            <a:pPr marL="292100" marR="0" lvl="0" indent="-279400" algn="l" rtl="0">
              <a:lnSpc>
                <a:spcPct val="100000"/>
              </a:lnSpc>
              <a:spcBef>
                <a:spcPts val="550"/>
              </a:spcBef>
              <a:spcAft>
                <a:spcPts val="0"/>
              </a:spcAft>
              <a:buClr>
                <a:srgbClr val="31B6FD"/>
              </a:buClr>
              <a:buSzPts val="2800"/>
              <a:buFont typeface="MS PGothic"/>
              <a:buChar char="*"/>
            </a:pPr>
            <a:r>
              <a:rPr lang="en-US" sz="2800" dirty="0" err="1">
                <a:solidFill>
                  <a:srgbClr val="073E87"/>
                </a:solidFill>
                <a:latin typeface="Candara"/>
                <a:ea typeface="Candara"/>
                <a:cs typeface="Candara"/>
                <a:sym typeface="Candara"/>
              </a:rPr>
              <a:t>UofT</a:t>
            </a:r>
            <a:r>
              <a:rPr lang="en-US" sz="2800" dirty="0">
                <a:solidFill>
                  <a:srgbClr val="073E87"/>
                </a:solidFill>
                <a:latin typeface="Candara"/>
                <a:ea typeface="Candara"/>
                <a:cs typeface="Candara"/>
                <a:sym typeface="Candara"/>
              </a:rPr>
              <a:t> uses this format</a:t>
            </a:r>
            <a:endParaRPr sz="2800" dirty="0">
              <a:solidFill>
                <a:schemeClr val="dk1"/>
              </a:solidFill>
              <a:latin typeface="Candara"/>
              <a:ea typeface="Candara"/>
              <a:cs typeface="Candara"/>
              <a:sym typeface="Candara"/>
            </a:endParaRPr>
          </a:p>
          <a:p>
            <a:pPr marL="292100" marR="0" lvl="0" indent="-279400" algn="l" rtl="0">
              <a:lnSpc>
                <a:spcPct val="100000"/>
              </a:lnSpc>
              <a:spcBef>
                <a:spcPts val="67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Mixed between the two type of traditional and MMI</a:t>
            </a:r>
            <a:endParaRPr sz="2800" dirty="0">
              <a:solidFill>
                <a:schemeClr val="dk1"/>
              </a:solidFill>
              <a:latin typeface="Candara"/>
              <a:ea typeface="Candara"/>
              <a:cs typeface="Candara"/>
              <a:sym typeface="Candara"/>
            </a:endParaRPr>
          </a:p>
          <a:p>
            <a:pPr marL="292100" marR="0" lvl="0" indent="-279400" algn="l" rtl="0">
              <a:lnSpc>
                <a:spcPct val="100000"/>
              </a:lnSpc>
              <a:spcBef>
                <a:spcPts val="7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4 Stations- Each about 12 minutes</a:t>
            </a:r>
            <a:endParaRPr lang="en-US" sz="2800" dirty="0">
              <a:solidFill>
                <a:schemeClr val="dk1"/>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Have 4 chances to make the first impression</a:t>
            </a:r>
          </a:p>
          <a:p>
            <a:pPr marL="292100" marR="0" lvl="0" indent="-279400" algn="l" rtl="0">
              <a:lnSpc>
                <a:spcPct val="100000"/>
              </a:lnSpc>
              <a:spcBef>
                <a:spcPts val="640"/>
              </a:spcBef>
              <a:spcAft>
                <a:spcPts val="0"/>
              </a:spcAft>
              <a:buClr>
                <a:srgbClr val="31B6FD"/>
              </a:buClr>
              <a:buSzPts val="2800"/>
              <a:buFont typeface="MS PGothic"/>
              <a:buChar char="*"/>
            </a:pPr>
            <a:r>
              <a:rPr lang="en-US" sz="2800" dirty="0">
                <a:solidFill>
                  <a:srgbClr val="073E87"/>
                </a:solidFill>
                <a:latin typeface="Candara"/>
                <a:ea typeface="Candara"/>
                <a:cs typeface="Candara"/>
                <a:sym typeface="Candara"/>
              </a:rPr>
              <a:t>Have the chance to </a:t>
            </a:r>
            <a:r>
              <a:rPr lang="en-US" sz="2800">
                <a:solidFill>
                  <a:srgbClr val="073E87"/>
                </a:solidFill>
                <a:latin typeface="Candara"/>
                <a:ea typeface="Candara"/>
                <a:cs typeface="Candara"/>
                <a:sym typeface="Candara"/>
              </a:rPr>
              <a:t>be conversational</a:t>
            </a:r>
            <a:endParaRPr lang="en-US" sz="2800" dirty="0">
              <a:solidFill>
                <a:srgbClr val="073E87"/>
              </a:solidFill>
              <a:latin typeface="Candara"/>
              <a:ea typeface="Candara"/>
              <a:cs typeface="Candara"/>
              <a:sym typeface="Candara"/>
            </a:endParaRPr>
          </a:p>
          <a:p>
            <a:pPr marL="292100" marR="0" lvl="0" indent="-279400" algn="l" rtl="0">
              <a:lnSpc>
                <a:spcPct val="100000"/>
              </a:lnSpc>
              <a:spcBef>
                <a:spcPts val="640"/>
              </a:spcBef>
              <a:spcAft>
                <a:spcPts val="0"/>
              </a:spcAft>
              <a:buClr>
                <a:srgbClr val="31B6FD"/>
              </a:buClr>
              <a:buSzPts val="2800"/>
              <a:buFont typeface="MS PGothic"/>
              <a:buChar char="*"/>
            </a:pPr>
            <a:endParaRPr sz="2800" dirty="0">
              <a:solidFill>
                <a:schemeClr val="dk1"/>
              </a:solidFill>
              <a:latin typeface="Candara"/>
              <a:ea typeface="Candara"/>
              <a:cs typeface="Candara"/>
              <a:sym typeface="Candara"/>
            </a:endParaRPr>
          </a:p>
        </p:txBody>
      </p:sp>
      <p:sp>
        <p:nvSpPr>
          <p:cNvPr id="525" name="Google Shape;525;p61"/>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3600" dirty="0"/>
              <a:t>MPI MULTIPLE PERSONAL INTERVIVIWS</a:t>
            </a:r>
            <a:endParaRPr sz="3600" dirty="0"/>
          </a:p>
        </p:txBody>
      </p:sp>
      <p:sp>
        <p:nvSpPr>
          <p:cNvPr id="526" name="Google Shape;526;p61"/>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230299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2"/>
          <p:cNvSpPr txBox="1"/>
          <p:nvPr/>
        </p:nvSpPr>
        <p:spPr>
          <a:xfrm>
            <a:off x="1488757" y="2551082"/>
            <a:ext cx="6166485" cy="1610360"/>
          </a:xfrm>
          <a:prstGeom prst="rect">
            <a:avLst/>
          </a:prstGeom>
          <a:noFill/>
          <a:ln>
            <a:noFill/>
          </a:ln>
        </p:spPr>
        <p:txBody>
          <a:bodyPr spcFirstLastPara="1" wrap="square" lIns="0" tIns="12700" rIns="0" bIns="0" anchor="t" anchorCtr="0">
            <a:noAutofit/>
          </a:bodyPr>
          <a:lstStyle/>
          <a:p>
            <a:pPr marL="12700" marR="0" lvl="0" indent="0" algn="l" rtl="0">
              <a:lnSpc>
                <a:spcPct val="119375"/>
              </a:lnSpc>
              <a:spcBef>
                <a:spcPts val="0"/>
              </a:spcBef>
              <a:spcAft>
                <a:spcPts val="0"/>
              </a:spcAft>
              <a:buNone/>
            </a:pPr>
            <a:r>
              <a:rPr lang="en-US" sz="3600" b="1" dirty="0">
                <a:solidFill>
                  <a:srgbClr val="4573CE"/>
                </a:solidFill>
                <a:latin typeface="Candara"/>
                <a:ea typeface="Candara"/>
                <a:cs typeface="Candara"/>
                <a:sym typeface="Candara"/>
              </a:rPr>
              <a:t>Brian Serapio</a:t>
            </a:r>
            <a:endParaRPr sz="3600" b="1" dirty="0">
              <a:solidFill>
                <a:srgbClr val="4573CE"/>
              </a:solidFill>
              <a:latin typeface="Candara"/>
              <a:ea typeface="Candara"/>
              <a:cs typeface="Candara"/>
              <a:sym typeface="Candara"/>
            </a:endParaRPr>
          </a:p>
          <a:p>
            <a:pPr marL="12700" marR="0" lvl="0" indent="0" algn="l" rtl="0">
              <a:lnSpc>
                <a:spcPct val="119166"/>
              </a:lnSpc>
              <a:spcBef>
                <a:spcPts val="0"/>
              </a:spcBef>
              <a:spcAft>
                <a:spcPts val="0"/>
              </a:spcAft>
              <a:buNone/>
            </a:pPr>
            <a:r>
              <a:rPr lang="en-US" sz="2400" dirty="0">
                <a:solidFill>
                  <a:srgbClr val="4573CE"/>
                </a:solidFill>
                <a:latin typeface="Candara"/>
                <a:ea typeface="Candara"/>
                <a:cs typeface="Candara"/>
                <a:sym typeface="Candara"/>
              </a:rPr>
              <a:t>Former York University Student</a:t>
            </a:r>
            <a:endParaRPr sz="2400" dirty="0">
              <a:solidFill>
                <a:srgbClr val="4573CE"/>
              </a:solidFill>
              <a:latin typeface="Candara"/>
              <a:ea typeface="Candara"/>
              <a:cs typeface="Candara"/>
              <a:sym typeface="Candara"/>
            </a:endParaRPr>
          </a:p>
          <a:p>
            <a:pPr marL="12700" marR="5080" lvl="0" indent="0" algn="l" rtl="0">
              <a:lnSpc>
                <a:spcPct val="100699"/>
              </a:lnSpc>
              <a:spcBef>
                <a:spcPts val="0"/>
              </a:spcBef>
              <a:spcAft>
                <a:spcPts val="0"/>
              </a:spcAft>
              <a:buNone/>
            </a:pPr>
            <a:r>
              <a:rPr lang="en-US" sz="2400" dirty="0">
                <a:solidFill>
                  <a:srgbClr val="4573CE"/>
                </a:solidFill>
                <a:latin typeface="Candara"/>
                <a:ea typeface="Candara"/>
                <a:cs typeface="Candara"/>
                <a:sym typeface="Candara"/>
              </a:rPr>
              <a:t>Current 2</a:t>
            </a:r>
            <a:r>
              <a:rPr lang="en-US" sz="2400" baseline="30000" dirty="0">
                <a:solidFill>
                  <a:srgbClr val="4573CE"/>
                </a:solidFill>
                <a:latin typeface="Candara"/>
                <a:ea typeface="Candara"/>
                <a:cs typeface="Candara"/>
                <a:sym typeface="Candara"/>
              </a:rPr>
              <a:t>st </a:t>
            </a:r>
            <a:r>
              <a:rPr lang="en-US" sz="2400" dirty="0">
                <a:solidFill>
                  <a:srgbClr val="4573CE"/>
                </a:solidFill>
                <a:latin typeface="Candara"/>
                <a:ea typeface="Candara"/>
                <a:cs typeface="Candara"/>
                <a:sym typeface="Candara"/>
              </a:rPr>
              <a:t>Year Medical Student at University of  Toronto</a:t>
            </a:r>
            <a:endParaRPr sz="2400" dirty="0">
              <a:solidFill>
                <a:srgbClr val="4573CE"/>
              </a:solidFill>
              <a:latin typeface="Candara"/>
              <a:ea typeface="Candara"/>
              <a:cs typeface="Candara"/>
              <a:sym typeface="Candara"/>
            </a:endParaRPr>
          </a:p>
        </p:txBody>
      </p:sp>
      <p:sp>
        <p:nvSpPr>
          <p:cNvPr id="533" name="Google Shape;533;p62"/>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GUEST SPEAKER</a:t>
            </a:r>
            <a:endParaRPr sz="4400"/>
          </a:p>
        </p:txBody>
      </p:sp>
      <p:sp>
        <p:nvSpPr>
          <p:cNvPr id="534" name="Google Shape;534;p62"/>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49</a:t>
            </a:fld>
            <a:endParaRPr/>
          </a:p>
        </p:txBody>
      </p:sp>
      <p:pic>
        <p:nvPicPr>
          <p:cNvPr id="535" name="Google Shape;535;p62"/>
          <p:cNvPicPr preferRelativeResize="0"/>
          <p:nvPr/>
        </p:nvPicPr>
        <p:blipFill rotWithShape="1">
          <a:blip r:embed="rId3">
            <a:alphaModFix/>
          </a:blip>
          <a:srcRect/>
          <a:stretch/>
        </p:blipFill>
        <p:spPr>
          <a:xfrm>
            <a:off x="4176175" y="5006930"/>
            <a:ext cx="4079109" cy="1489000"/>
          </a:xfrm>
          <a:prstGeom prst="rect">
            <a:avLst/>
          </a:prstGeom>
          <a:noFill/>
          <a:ln>
            <a:noFill/>
          </a:ln>
        </p:spPr>
      </p:pic>
      <p:pic>
        <p:nvPicPr>
          <p:cNvPr id="536" name="Google Shape;536;p62"/>
          <p:cNvPicPr preferRelativeResize="0"/>
          <p:nvPr/>
        </p:nvPicPr>
        <p:blipFill rotWithShape="1">
          <a:blip r:embed="rId4">
            <a:alphaModFix/>
          </a:blip>
          <a:srcRect/>
          <a:stretch/>
        </p:blipFill>
        <p:spPr>
          <a:xfrm>
            <a:off x="515491" y="5181600"/>
            <a:ext cx="3205876" cy="11396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p:nvPr/>
        </p:nvSpPr>
        <p:spPr>
          <a:xfrm>
            <a:off x="916953" y="3210875"/>
            <a:ext cx="3556200" cy="1310100"/>
          </a:xfrm>
          <a:prstGeom prst="rect">
            <a:avLst/>
          </a:prstGeom>
          <a:noFill/>
          <a:ln>
            <a:noFill/>
          </a:ln>
        </p:spPr>
        <p:txBody>
          <a:bodyPr spcFirstLastPara="1" wrap="square" lIns="0" tIns="65400" rIns="0" bIns="0" anchor="t" anchorCtr="0">
            <a:noAutofit/>
          </a:bodyPr>
          <a:lstStyle/>
          <a:p>
            <a:pPr marL="290830" marR="0" lvl="0" indent="-278130" algn="l" rtl="0">
              <a:lnSpc>
                <a:spcPct val="100000"/>
              </a:lnSpc>
              <a:spcBef>
                <a:spcPts val="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Undergraduate Studies</a:t>
            </a:r>
            <a:endParaRPr sz="2400">
              <a:solidFill>
                <a:schemeClr val="dk1"/>
              </a:solidFill>
              <a:latin typeface="Candara"/>
              <a:ea typeface="Candara"/>
              <a:cs typeface="Candara"/>
              <a:sym typeface="Candara"/>
            </a:endParaRPr>
          </a:p>
          <a:p>
            <a:pPr marL="290830" marR="0" lvl="0" indent="-278130" algn="l" rtl="0">
              <a:lnSpc>
                <a:spcPct val="100000"/>
              </a:lnSpc>
              <a:spcBef>
                <a:spcPts val="414"/>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Medical School </a:t>
            </a:r>
            <a:endParaRPr sz="2400">
              <a:solidFill>
                <a:schemeClr val="dk1"/>
              </a:solidFill>
              <a:latin typeface="Candara"/>
              <a:ea typeface="Candara"/>
              <a:cs typeface="Candara"/>
              <a:sym typeface="Candara"/>
            </a:endParaRPr>
          </a:p>
          <a:p>
            <a:pPr marL="290830" marR="0" lvl="0" indent="-278130" algn="l" rtl="0">
              <a:lnSpc>
                <a:spcPct val="100000"/>
              </a:lnSpc>
              <a:spcBef>
                <a:spcPts val="645"/>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Residency </a:t>
            </a:r>
            <a:r>
              <a:rPr lang="en-US" sz="2400">
                <a:solidFill>
                  <a:srgbClr val="005299"/>
                </a:solidFill>
                <a:latin typeface="Candara"/>
                <a:ea typeface="Candara"/>
                <a:cs typeface="Candara"/>
                <a:sym typeface="Candara"/>
              </a:rPr>
              <a:t>T</a:t>
            </a:r>
            <a:r>
              <a:rPr lang="en-US" sz="2400">
                <a:solidFill>
                  <a:srgbClr val="073E87"/>
                </a:solidFill>
                <a:latin typeface="Candara"/>
                <a:ea typeface="Candara"/>
                <a:cs typeface="Candara"/>
                <a:sym typeface="Candara"/>
              </a:rPr>
              <a:t>raining</a:t>
            </a:r>
            <a:r>
              <a:rPr lang="en-US" sz="2400">
                <a:solidFill>
                  <a:srgbClr val="005299"/>
                </a:solidFill>
                <a:latin typeface="Candara"/>
                <a:ea typeface="Candara"/>
                <a:cs typeface="Candara"/>
                <a:sym typeface="Candara"/>
              </a:rPr>
              <a:t>*</a:t>
            </a:r>
            <a:endParaRPr sz="2400">
              <a:solidFill>
                <a:schemeClr val="dk1"/>
              </a:solidFill>
              <a:latin typeface="Candara"/>
              <a:ea typeface="Candara"/>
              <a:cs typeface="Candara"/>
              <a:sym typeface="Candara"/>
            </a:endParaRPr>
          </a:p>
        </p:txBody>
      </p:sp>
      <p:sp>
        <p:nvSpPr>
          <p:cNvPr id="139" name="Google Shape;139;p17"/>
          <p:cNvSpPr txBox="1"/>
          <p:nvPr/>
        </p:nvSpPr>
        <p:spPr>
          <a:xfrm>
            <a:off x="1052543" y="6118919"/>
            <a:ext cx="7401930" cy="336000"/>
          </a:xfrm>
          <a:prstGeom prst="rect">
            <a:avLst/>
          </a:prstGeom>
          <a:noFill/>
          <a:ln>
            <a:noFill/>
          </a:ln>
        </p:spPr>
        <p:txBody>
          <a:bodyPr spcFirstLastPara="1" wrap="square" lIns="0" tIns="625" rIns="0" bIns="0" anchor="t" anchorCtr="0">
            <a:noAutofit/>
          </a:bodyPr>
          <a:lstStyle/>
          <a:p>
            <a:pPr marL="12700" marR="0" lvl="0" indent="0" algn="l" rtl="0">
              <a:lnSpc>
                <a:spcPct val="100000"/>
              </a:lnSpc>
              <a:spcBef>
                <a:spcPts val="0"/>
              </a:spcBef>
              <a:spcAft>
                <a:spcPts val="0"/>
              </a:spcAft>
              <a:buNone/>
            </a:pPr>
            <a:r>
              <a:rPr lang="en-US" sz="2000" dirty="0">
                <a:solidFill>
                  <a:srgbClr val="073E87"/>
                </a:solidFill>
                <a:latin typeface="Candara"/>
                <a:ea typeface="Candara"/>
                <a:cs typeface="Candara"/>
                <a:sym typeface="Candara"/>
              </a:rPr>
              <a:t>*</a:t>
            </a:r>
            <a:r>
              <a:rPr lang="en-US" sz="2000" dirty="0">
                <a:solidFill>
                  <a:srgbClr val="005299"/>
                </a:solidFill>
                <a:latin typeface="Candara"/>
                <a:ea typeface="Candara"/>
                <a:cs typeface="Candara"/>
                <a:sym typeface="Candara"/>
              </a:rPr>
              <a:t>Includes Fellowship which </a:t>
            </a:r>
            <a:r>
              <a:rPr lang="en-US" sz="2000" dirty="0">
                <a:solidFill>
                  <a:srgbClr val="073E87"/>
                </a:solidFill>
                <a:latin typeface="Candara"/>
                <a:ea typeface="Candara"/>
                <a:cs typeface="Candara"/>
                <a:sym typeface="Candara"/>
              </a:rPr>
              <a:t>var</a:t>
            </a:r>
            <a:r>
              <a:rPr lang="en-US" sz="2000" dirty="0">
                <a:solidFill>
                  <a:srgbClr val="005299"/>
                </a:solidFill>
                <a:latin typeface="Candara"/>
                <a:ea typeface="Candara"/>
                <a:cs typeface="Candara"/>
                <a:sym typeface="Candara"/>
              </a:rPr>
              <a:t>ie</a:t>
            </a:r>
            <a:r>
              <a:rPr lang="en-US" sz="2000" dirty="0">
                <a:solidFill>
                  <a:srgbClr val="073E87"/>
                </a:solidFill>
                <a:latin typeface="Candara"/>
                <a:ea typeface="Candara"/>
                <a:cs typeface="Candara"/>
                <a:sym typeface="Candara"/>
              </a:rPr>
              <a:t>s depending on specialty area</a:t>
            </a:r>
            <a:endParaRPr sz="2000" dirty="0">
              <a:solidFill>
                <a:schemeClr val="dk1"/>
              </a:solidFill>
              <a:latin typeface="Candara"/>
              <a:ea typeface="Candara"/>
              <a:cs typeface="Candara"/>
              <a:sym typeface="Candara"/>
            </a:endParaRPr>
          </a:p>
        </p:txBody>
      </p:sp>
      <p:sp>
        <p:nvSpPr>
          <p:cNvPr id="140" name="Google Shape;140;p17"/>
          <p:cNvSpPr txBox="1"/>
          <p:nvPr/>
        </p:nvSpPr>
        <p:spPr>
          <a:xfrm>
            <a:off x="8550617" y="6376179"/>
            <a:ext cx="167005" cy="304800"/>
          </a:xfrm>
          <a:prstGeom prst="rect">
            <a:avLst/>
          </a:prstGeom>
          <a:noFill/>
          <a:ln>
            <a:noFill/>
          </a:ln>
        </p:spPr>
        <p:txBody>
          <a:bodyPr spcFirstLastPara="1" wrap="square" lIns="0" tIns="12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1800">
                <a:solidFill>
                  <a:srgbClr val="898989"/>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
        <p:nvSpPr>
          <p:cNvPr id="141" name="Google Shape;141;p17"/>
          <p:cNvSpPr txBox="1"/>
          <p:nvPr/>
        </p:nvSpPr>
        <p:spPr>
          <a:xfrm>
            <a:off x="4523752" y="3210875"/>
            <a:ext cx="3698400" cy="1310100"/>
          </a:xfrm>
          <a:prstGeom prst="rect">
            <a:avLst/>
          </a:prstGeom>
          <a:noFill/>
          <a:ln>
            <a:noFill/>
          </a:ln>
        </p:spPr>
        <p:txBody>
          <a:bodyPr spcFirstLastPara="1" wrap="square" lIns="0" tIns="65400" rIns="0" bIns="0" anchor="t" anchorCtr="0">
            <a:noAutofit/>
          </a:bodyPr>
          <a:lstStyle/>
          <a:p>
            <a:pPr marL="290830" marR="0" lvl="0" indent="-278130" algn="l" rtl="0">
              <a:lnSpc>
                <a:spcPct val="100000"/>
              </a:lnSpc>
              <a:spcBef>
                <a:spcPts val="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(Three to four years)</a:t>
            </a:r>
            <a:endParaRPr sz="2400">
              <a:solidFill>
                <a:schemeClr val="dk1"/>
              </a:solidFill>
              <a:latin typeface="Candara"/>
              <a:ea typeface="Candara"/>
              <a:cs typeface="Candara"/>
              <a:sym typeface="Candara"/>
            </a:endParaRPr>
          </a:p>
          <a:p>
            <a:pPr marL="290830" marR="0" lvl="0" indent="-278130" algn="l" rtl="0">
              <a:lnSpc>
                <a:spcPct val="100000"/>
              </a:lnSpc>
              <a:spcBef>
                <a:spcPts val="414"/>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(Four years)</a:t>
            </a:r>
            <a:endParaRPr sz="2400">
              <a:solidFill>
                <a:schemeClr val="dk1"/>
              </a:solidFill>
              <a:latin typeface="Candara"/>
              <a:ea typeface="Candara"/>
              <a:cs typeface="Candara"/>
              <a:sym typeface="Candara"/>
            </a:endParaRPr>
          </a:p>
          <a:p>
            <a:pPr marL="290830" marR="0" lvl="0" indent="-278130" algn="l" rtl="0">
              <a:lnSpc>
                <a:spcPct val="100000"/>
              </a:lnSpc>
              <a:spcBef>
                <a:spcPts val="645"/>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(Three to eight years)*</a:t>
            </a:r>
            <a:endParaRPr sz="2400">
              <a:solidFill>
                <a:schemeClr val="dk1"/>
              </a:solidFill>
              <a:latin typeface="Candara"/>
              <a:ea typeface="Candara"/>
              <a:cs typeface="Candara"/>
              <a:sym typeface="Candara"/>
            </a:endParaRPr>
          </a:p>
        </p:txBody>
      </p:sp>
      <p:sp>
        <p:nvSpPr>
          <p:cNvPr id="142" name="Google Shape;142;p17"/>
          <p:cNvSpPr txBox="1">
            <a:spLocks noGrp="1"/>
          </p:cNvSpPr>
          <p:nvPr>
            <p:ph type="title"/>
          </p:nvPr>
        </p:nvSpPr>
        <p:spPr>
          <a:xfrm>
            <a:off x="560717" y="768584"/>
            <a:ext cx="7989900" cy="1222800"/>
          </a:xfrm>
          <a:prstGeom prst="rect">
            <a:avLst/>
          </a:prstGeom>
          <a:noFill/>
          <a:ln>
            <a:noFill/>
          </a:ln>
        </p:spPr>
        <p:txBody>
          <a:bodyPr spcFirstLastPara="1" wrap="square" lIns="0" tIns="53325" rIns="0" bIns="0" anchor="b" anchorCtr="0">
            <a:noAutofit/>
          </a:bodyPr>
          <a:lstStyle/>
          <a:p>
            <a:pPr marL="1600200" marR="5080" lvl="0" indent="-1588135" algn="l" rtl="0">
              <a:lnSpc>
                <a:spcPct val="159375"/>
              </a:lnSpc>
              <a:spcBef>
                <a:spcPts val="0"/>
              </a:spcBef>
              <a:spcAft>
                <a:spcPts val="0"/>
              </a:spcAft>
              <a:buClr>
                <a:schemeClr val="lt1"/>
              </a:buClr>
              <a:buSzPts val="3200"/>
              <a:buFont typeface="Cabin"/>
              <a:buNone/>
            </a:pPr>
            <a:r>
              <a:rPr lang="en-US" sz="3200" dirty="0"/>
              <a:t>HOW MUCH EDUCATION DOES IT TAKE TO BECOME A DOCTOR?</a:t>
            </a:r>
            <a:endParaRPr sz="3200" dirty="0"/>
          </a:p>
        </p:txBody>
      </p:sp>
      <p:sp>
        <p:nvSpPr>
          <p:cNvPr id="143" name="Google Shape;143;p17"/>
          <p:cNvSpPr txBox="1"/>
          <p:nvPr/>
        </p:nvSpPr>
        <p:spPr>
          <a:xfrm>
            <a:off x="1172202" y="2179900"/>
            <a:ext cx="5704500" cy="5130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3200" dirty="0">
                <a:solidFill>
                  <a:srgbClr val="073E87"/>
                </a:solidFill>
                <a:latin typeface="Candara"/>
                <a:ea typeface="Candara"/>
                <a:cs typeface="Candara"/>
                <a:sym typeface="Candara"/>
              </a:rPr>
              <a:t>Typically takes 1</a:t>
            </a:r>
            <a:r>
              <a:rPr lang="en-US" sz="3200" dirty="0">
                <a:solidFill>
                  <a:srgbClr val="005299"/>
                </a:solidFill>
                <a:latin typeface="Candara"/>
                <a:ea typeface="Candara"/>
                <a:cs typeface="Candara"/>
                <a:sym typeface="Candara"/>
              </a:rPr>
              <a:t>0 </a:t>
            </a:r>
            <a:r>
              <a:rPr lang="en-US" sz="3200" dirty="0">
                <a:solidFill>
                  <a:srgbClr val="073E87"/>
                </a:solidFill>
                <a:latin typeface="Candara"/>
                <a:ea typeface="Candara"/>
                <a:cs typeface="Candara"/>
                <a:sym typeface="Candara"/>
              </a:rPr>
              <a:t>to 16 years</a:t>
            </a:r>
            <a:endParaRPr sz="3200" dirty="0">
              <a:solidFill>
                <a:schemeClr val="dk1"/>
              </a:solidFill>
              <a:latin typeface="Candara"/>
              <a:ea typeface="Candara"/>
              <a:cs typeface="Candara"/>
              <a:sym typeface="Candar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3"/>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QUESTIONS?</a:t>
            </a:r>
            <a:endParaRPr sz="4400"/>
          </a:p>
        </p:txBody>
      </p:sp>
      <p:sp>
        <p:nvSpPr>
          <p:cNvPr id="543" name="Google Shape;543;p63"/>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50</a:t>
            </a:fld>
            <a:endParaRPr/>
          </a:p>
        </p:txBody>
      </p:sp>
      <p:sp>
        <p:nvSpPr>
          <p:cNvPr id="544" name="Google Shape;544;p63"/>
          <p:cNvSpPr txBox="1"/>
          <p:nvPr/>
        </p:nvSpPr>
        <p:spPr>
          <a:xfrm>
            <a:off x="563063" y="2811235"/>
            <a:ext cx="7646659" cy="3372077"/>
          </a:xfrm>
          <a:prstGeom prst="rect">
            <a:avLst/>
          </a:prstGeom>
          <a:noFill/>
          <a:ln>
            <a:noFill/>
          </a:ln>
        </p:spPr>
        <p:txBody>
          <a:bodyPr spcFirstLastPara="1" wrap="square" lIns="0" tIns="98425" rIns="0" bIns="0" anchor="t" anchorCtr="0">
            <a:noAutofit/>
          </a:bodyPr>
          <a:lstStyle/>
          <a:p>
            <a:pPr marL="292735" marR="0" lvl="0" indent="-280035" algn="l" rtl="0">
              <a:lnSpc>
                <a:spcPct val="100000"/>
              </a:lnSpc>
              <a:spcBef>
                <a:spcPts val="0"/>
              </a:spcBef>
              <a:spcAft>
                <a:spcPts val="0"/>
              </a:spcAft>
              <a:buClr>
                <a:srgbClr val="31B6FD"/>
              </a:buClr>
              <a:buSzPts val="3200"/>
              <a:buFont typeface="MS PGothic"/>
              <a:buChar char="*"/>
            </a:pPr>
            <a:r>
              <a:rPr lang="en-US" sz="3200" dirty="0" err="1">
                <a:solidFill>
                  <a:srgbClr val="073E87"/>
                </a:solidFill>
                <a:latin typeface="Candara"/>
                <a:ea typeface="Candara"/>
                <a:cs typeface="Candara"/>
                <a:sym typeface="Candara"/>
              </a:rPr>
              <a:t>bethune.yorku.ca</a:t>
            </a:r>
            <a:r>
              <a:rPr lang="en-US" sz="3200" dirty="0">
                <a:solidFill>
                  <a:srgbClr val="073E87"/>
                </a:solidFill>
                <a:latin typeface="Candara"/>
                <a:ea typeface="Candara"/>
                <a:cs typeface="Candara"/>
                <a:sym typeface="Candara"/>
              </a:rPr>
              <a:t>/events/</a:t>
            </a:r>
            <a:endParaRPr sz="2800" dirty="0">
              <a:solidFill>
                <a:schemeClr val="dk1"/>
              </a:solidFill>
              <a:latin typeface="Candara"/>
              <a:ea typeface="Candara"/>
              <a:cs typeface="Candara"/>
              <a:sym typeface="Candara"/>
            </a:endParaRPr>
          </a:p>
          <a:p>
            <a:pPr marL="0" marR="0" lvl="0" indent="0" algn="l" rtl="0">
              <a:lnSpc>
                <a:spcPct val="100000"/>
              </a:lnSpc>
              <a:spcBef>
                <a:spcPts val="55"/>
              </a:spcBef>
              <a:spcAft>
                <a:spcPts val="0"/>
              </a:spcAft>
              <a:buNone/>
            </a:pPr>
            <a:endParaRPr sz="3750" dirty="0">
              <a:solidFill>
                <a:schemeClr val="dk1"/>
              </a:solidFill>
              <a:latin typeface="Times New Roman"/>
              <a:ea typeface="Times New Roman"/>
              <a:cs typeface="Times New Roman"/>
              <a:sym typeface="Times New Roman"/>
            </a:endParaRPr>
          </a:p>
          <a:p>
            <a:pPr marL="292735" lvl="0" indent="-280035">
              <a:spcBef>
                <a:spcPts val="760"/>
              </a:spcBef>
              <a:buClr>
                <a:srgbClr val="31B6FD"/>
              </a:buClr>
              <a:buSzPts val="3200"/>
              <a:buFont typeface="MS PGothic"/>
              <a:buChar char="*"/>
            </a:pPr>
            <a:r>
              <a:rPr lang="en-US" sz="3200" dirty="0">
                <a:solidFill>
                  <a:srgbClr val="073E87"/>
                </a:solidFill>
                <a:latin typeface="Candara"/>
                <a:ea typeface="Candara"/>
                <a:cs typeface="Candara"/>
                <a:sym typeface="Candara"/>
              </a:rPr>
              <a:t>Alireza Tavakoli: </a:t>
            </a:r>
            <a:r>
              <a:rPr lang="en-US" sz="3200" u="sng" dirty="0">
                <a:solidFill>
                  <a:schemeClr val="hlink"/>
                </a:solidFill>
                <a:latin typeface="Candara"/>
                <a:ea typeface="Candara"/>
                <a:cs typeface="Candara"/>
                <a:sym typeface="Candara"/>
                <a:hlinkClick r:id="rId3"/>
              </a:rPr>
              <a:t>alirezaj@my.yorku.ca</a:t>
            </a:r>
            <a:endParaRPr lang="en-US" sz="3200" u="sng" dirty="0">
              <a:solidFill>
                <a:schemeClr val="hlink"/>
              </a:solidFill>
              <a:latin typeface="Candara"/>
              <a:ea typeface="Candara"/>
              <a:cs typeface="Candara"/>
              <a:sym typeface="Candara"/>
            </a:endParaRPr>
          </a:p>
          <a:p>
            <a:pPr marL="292735" lvl="0" indent="-280035">
              <a:spcBef>
                <a:spcPts val="760"/>
              </a:spcBef>
              <a:buClr>
                <a:srgbClr val="31B6FD"/>
              </a:buClr>
              <a:buSzPts val="3200"/>
              <a:buFont typeface="MS PGothic"/>
              <a:buChar char="*"/>
            </a:pPr>
            <a:r>
              <a:rPr lang="en-US" sz="3200" dirty="0">
                <a:solidFill>
                  <a:srgbClr val="073E87"/>
                </a:solidFill>
                <a:latin typeface="Candara"/>
                <a:ea typeface="Candara"/>
                <a:cs typeface="Candara"/>
                <a:sym typeface="Candara"/>
              </a:rPr>
              <a:t>Sepehr Bahrami: </a:t>
            </a:r>
            <a:r>
              <a:rPr lang="en-US" sz="3200" u="sng" dirty="0">
                <a:solidFill>
                  <a:schemeClr val="hlink"/>
                </a:solidFill>
                <a:latin typeface="Candara"/>
                <a:ea typeface="Candara"/>
                <a:cs typeface="Candara"/>
                <a:sym typeface="Candara"/>
              </a:rPr>
              <a:t>sepibhm@my.yorku.ca</a:t>
            </a:r>
            <a:endParaRPr lang="en-US" sz="3200" dirty="0">
              <a:solidFill>
                <a:schemeClr val="dk1"/>
              </a:solidFill>
              <a:latin typeface="Candara"/>
              <a:ea typeface="Candara"/>
              <a:cs typeface="Candara"/>
              <a:sym typeface="Candara"/>
            </a:endParaRPr>
          </a:p>
          <a:p>
            <a:pPr marL="292735" marR="0" lvl="0" indent="-76834" algn="l" rtl="0">
              <a:lnSpc>
                <a:spcPct val="100000"/>
              </a:lnSpc>
              <a:spcBef>
                <a:spcPts val="760"/>
              </a:spcBef>
              <a:spcAft>
                <a:spcPts val="0"/>
              </a:spcAft>
              <a:buClr>
                <a:srgbClr val="31B6FD"/>
              </a:buClr>
              <a:buSzPts val="3200"/>
              <a:buFont typeface="MS PGothic"/>
              <a:buNone/>
            </a:pPr>
            <a:endParaRPr sz="3200" dirty="0">
              <a:solidFill>
                <a:schemeClr val="dk1"/>
              </a:solidFill>
              <a:latin typeface="Candara"/>
              <a:ea typeface="Candara"/>
              <a:cs typeface="Candara"/>
              <a:sym typeface="Candar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4"/>
          <p:cNvSpPr txBox="1"/>
          <p:nvPr/>
        </p:nvSpPr>
        <p:spPr>
          <a:xfrm>
            <a:off x="914400" y="2286000"/>
            <a:ext cx="7924800" cy="4273826"/>
          </a:xfrm>
          <a:prstGeom prst="rect">
            <a:avLst/>
          </a:prstGeom>
          <a:noFill/>
          <a:ln>
            <a:noFill/>
          </a:ln>
        </p:spPr>
        <p:txBody>
          <a:bodyPr spcFirstLastPara="1" wrap="square" lIns="0" tIns="97150" rIns="0" bIns="0" anchor="t" anchorCtr="0">
            <a:noAutofit/>
          </a:bodyPr>
          <a:lstStyle/>
          <a:p>
            <a:pPr marL="535940" marR="0" lvl="0" indent="-523240" algn="l" rtl="0">
              <a:lnSpc>
                <a:spcPct val="100000"/>
              </a:lnSpc>
              <a:spcBef>
                <a:spcPts val="0"/>
              </a:spcBef>
              <a:spcAft>
                <a:spcPts val="0"/>
              </a:spcAft>
              <a:buClr>
                <a:srgbClr val="31B6FD"/>
              </a:buClr>
              <a:buSzPts val="2800"/>
              <a:buFont typeface="MS PGothic"/>
              <a:buChar char="*"/>
            </a:pPr>
            <a:r>
              <a:rPr lang="en-US" sz="2800" i="1" dirty="0">
                <a:solidFill>
                  <a:srgbClr val="073E87"/>
                </a:solidFill>
                <a:latin typeface="Candara"/>
                <a:sym typeface="Candara"/>
              </a:rPr>
              <a:t>How to get into Pharmacy School</a:t>
            </a:r>
            <a:endParaRPr lang="en-US" i="1" dirty="0"/>
          </a:p>
          <a:p>
            <a:pPr marL="12700" marR="0" lvl="0" algn="l" rtl="0">
              <a:lnSpc>
                <a:spcPct val="100000"/>
              </a:lnSpc>
              <a:spcBef>
                <a:spcPts val="0"/>
              </a:spcBef>
              <a:spcAft>
                <a:spcPts val="0"/>
              </a:spcAft>
              <a:buClr>
                <a:srgbClr val="31B6FD"/>
              </a:buClr>
              <a:buSzPts val="2800"/>
            </a:pPr>
            <a:r>
              <a:rPr lang="en-US" sz="2400" b="0" i="1" u="none" strike="noStrike" cap="none" dirty="0">
                <a:solidFill>
                  <a:srgbClr val="073E87"/>
                </a:solidFill>
                <a:latin typeface="Candara"/>
                <a:ea typeface="Candara"/>
                <a:cs typeface="Candara"/>
                <a:sym typeface="Candara"/>
              </a:rPr>
              <a:t>        We</a:t>
            </a:r>
            <a:r>
              <a:rPr lang="en-US" sz="2400" b="0" i="1" u="none" strike="noStrike" cap="none" dirty="0">
                <a:solidFill>
                  <a:srgbClr val="005299"/>
                </a:solidFill>
                <a:latin typeface="Candara"/>
                <a:ea typeface="Candara"/>
                <a:cs typeface="Candara"/>
                <a:sym typeface="Candara"/>
              </a:rPr>
              <a:t>dn</a:t>
            </a:r>
            <a:r>
              <a:rPr lang="en-US" sz="2400" b="0" i="1" u="none" strike="noStrike" cap="none" dirty="0">
                <a:solidFill>
                  <a:srgbClr val="073E87"/>
                </a:solidFill>
                <a:latin typeface="Candara"/>
                <a:ea typeface="Candara"/>
                <a:cs typeface="Candara"/>
                <a:sym typeface="Candara"/>
              </a:rPr>
              <a:t>e</a:t>
            </a:r>
            <a:r>
              <a:rPr lang="en-US" sz="2400" b="0" i="1" u="none" strike="noStrike" cap="none" dirty="0">
                <a:solidFill>
                  <a:srgbClr val="005299"/>
                </a:solidFill>
                <a:latin typeface="Candara"/>
                <a:ea typeface="Candara"/>
                <a:cs typeface="Candara"/>
                <a:sym typeface="Candara"/>
              </a:rPr>
              <a:t>sd</a:t>
            </a:r>
            <a:r>
              <a:rPr lang="en-US" sz="2400" b="0" i="1" u="none" strike="noStrike" cap="none" dirty="0">
                <a:solidFill>
                  <a:srgbClr val="073E87"/>
                </a:solidFill>
                <a:latin typeface="Candara"/>
                <a:ea typeface="Candara"/>
                <a:cs typeface="Candara"/>
                <a:sym typeface="Candara"/>
              </a:rPr>
              <a:t>a</a:t>
            </a:r>
            <a:r>
              <a:rPr lang="en-US" sz="2400" b="0" i="1" u="none" strike="noStrike" cap="none" dirty="0">
                <a:solidFill>
                  <a:srgbClr val="005299"/>
                </a:solidFill>
                <a:latin typeface="Candara"/>
                <a:ea typeface="Candara"/>
                <a:cs typeface="Candara"/>
                <a:sym typeface="Candara"/>
              </a:rPr>
              <a:t>y </a:t>
            </a:r>
            <a:r>
              <a:rPr lang="en-US" sz="2400" i="1" dirty="0">
                <a:solidFill>
                  <a:srgbClr val="005299"/>
                </a:solidFill>
                <a:latin typeface="Candara"/>
                <a:ea typeface="Candara"/>
                <a:cs typeface="Candara"/>
                <a:sym typeface="Candara"/>
              </a:rPr>
              <a:t>September 25</a:t>
            </a:r>
            <a:r>
              <a:rPr lang="en-US" sz="2400" i="1" baseline="30000" dirty="0">
                <a:solidFill>
                  <a:srgbClr val="005299"/>
                </a:solidFill>
                <a:latin typeface="Candara"/>
                <a:ea typeface="Candara"/>
                <a:cs typeface="Candara"/>
                <a:sym typeface="Candara"/>
              </a:rPr>
              <a:t>th</a:t>
            </a:r>
            <a:r>
              <a:rPr lang="en-US" sz="2400" i="1" dirty="0">
                <a:solidFill>
                  <a:srgbClr val="005299"/>
                </a:solidFill>
                <a:latin typeface="Candara"/>
                <a:ea typeface="Candara"/>
                <a:cs typeface="Candara"/>
                <a:sym typeface="Candara"/>
              </a:rPr>
              <a:t> </a:t>
            </a:r>
            <a:r>
              <a:rPr lang="en-US" sz="2400" i="1" dirty="0">
                <a:solidFill>
                  <a:srgbClr val="073E87"/>
                </a:solidFill>
                <a:latin typeface="Candara"/>
                <a:ea typeface="Candara"/>
                <a:cs typeface="Candara"/>
                <a:sym typeface="Candara"/>
              </a:rPr>
              <a:t>at</a:t>
            </a:r>
            <a:r>
              <a:rPr lang="en-US" sz="2400" b="0" i="1" u="none" strike="noStrike" cap="none" dirty="0">
                <a:solidFill>
                  <a:srgbClr val="005299"/>
                </a:solidFill>
                <a:latin typeface="Candara"/>
                <a:ea typeface="Candara"/>
                <a:cs typeface="Candara"/>
                <a:sym typeface="Candara"/>
              </a:rPr>
              <a:t> 5:30 </a:t>
            </a:r>
            <a:r>
              <a:rPr lang="en-US" sz="2400" b="0" i="1" u="none" strike="noStrike" cap="none" dirty="0">
                <a:solidFill>
                  <a:srgbClr val="073E87"/>
                </a:solidFill>
                <a:latin typeface="Candara"/>
                <a:ea typeface="Candara"/>
                <a:cs typeface="Candara"/>
                <a:sym typeface="Candara"/>
              </a:rPr>
              <a:t>pm in BC 320</a:t>
            </a:r>
          </a:p>
          <a:p>
            <a:pPr marL="12700" marR="0" lvl="0" algn="l" rtl="0">
              <a:lnSpc>
                <a:spcPct val="100000"/>
              </a:lnSpc>
              <a:spcBef>
                <a:spcPts val="0"/>
              </a:spcBef>
              <a:spcAft>
                <a:spcPts val="0"/>
              </a:spcAft>
              <a:buClr>
                <a:srgbClr val="31B6FD"/>
              </a:buClr>
              <a:buSzPts val="2800"/>
            </a:pPr>
            <a:endParaRPr lang="en-US" sz="2400" i="1" dirty="0">
              <a:solidFill>
                <a:srgbClr val="073E87"/>
              </a:solidFill>
              <a:latin typeface="Candara"/>
              <a:ea typeface="Candara"/>
              <a:cs typeface="Candara"/>
              <a:sym typeface="Candara"/>
            </a:endParaRPr>
          </a:p>
          <a:p>
            <a:pPr marL="12700" marR="0" lvl="0" algn="l" rtl="0">
              <a:lnSpc>
                <a:spcPct val="100000"/>
              </a:lnSpc>
              <a:spcBef>
                <a:spcPts val="0"/>
              </a:spcBef>
              <a:spcAft>
                <a:spcPts val="0"/>
              </a:spcAft>
              <a:buClr>
                <a:srgbClr val="31B6FD"/>
              </a:buClr>
              <a:buSzPts val="2800"/>
            </a:pPr>
            <a:endParaRPr lang="en-US" sz="2400" b="0" i="1" u="none" strike="noStrike" cap="none" dirty="0">
              <a:solidFill>
                <a:srgbClr val="073E87"/>
              </a:solidFill>
              <a:latin typeface="Candara"/>
              <a:ea typeface="Candara"/>
              <a:cs typeface="Candara"/>
              <a:sym typeface="Candara"/>
            </a:endParaRPr>
          </a:p>
          <a:p>
            <a:pPr marL="12700" marR="0" lvl="0" algn="l" rtl="0">
              <a:lnSpc>
                <a:spcPct val="100000"/>
              </a:lnSpc>
              <a:spcBef>
                <a:spcPts val="0"/>
              </a:spcBef>
              <a:spcAft>
                <a:spcPts val="0"/>
              </a:spcAft>
              <a:buClr>
                <a:srgbClr val="31B6FD"/>
              </a:buClr>
              <a:buSzPts val="2800"/>
            </a:pPr>
            <a:endParaRPr sz="2400" b="0" i="0" u="none" strike="noStrike" cap="none" dirty="0">
              <a:solidFill>
                <a:schemeClr val="dk1"/>
              </a:solidFill>
              <a:latin typeface="Candara"/>
              <a:ea typeface="Candara"/>
              <a:cs typeface="Candara"/>
              <a:sym typeface="Candara"/>
            </a:endParaRPr>
          </a:p>
          <a:p>
            <a:pPr marL="535940" lvl="0" indent="-523240">
              <a:buClr>
                <a:srgbClr val="31B6FD"/>
              </a:buClr>
              <a:buSzPts val="2800"/>
              <a:buFont typeface="MS PGothic"/>
              <a:buChar char="*"/>
            </a:pPr>
            <a:r>
              <a:rPr lang="en-US" sz="2800" i="1" dirty="0">
                <a:solidFill>
                  <a:srgbClr val="073E87"/>
                </a:solidFill>
                <a:latin typeface="Candara"/>
                <a:sym typeface="Candara"/>
              </a:rPr>
              <a:t>How to get into Dental School</a:t>
            </a:r>
            <a:endParaRPr lang="en-US" sz="2800" i="1" dirty="0"/>
          </a:p>
          <a:p>
            <a:pPr marL="12700" lvl="0">
              <a:buClr>
                <a:srgbClr val="31B6FD"/>
              </a:buClr>
              <a:buSzPts val="2800"/>
            </a:pPr>
            <a:r>
              <a:rPr lang="en-US" sz="2800" i="1" dirty="0">
                <a:solidFill>
                  <a:srgbClr val="073E87"/>
                </a:solidFill>
                <a:latin typeface="Candara"/>
                <a:ea typeface="Candara"/>
                <a:cs typeface="Candara"/>
                <a:sym typeface="Candara"/>
              </a:rPr>
              <a:t>       </a:t>
            </a:r>
            <a:r>
              <a:rPr lang="en-US" sz="2400" i="1" dirty="0">
                <a:solidFill>
                  <a:srgbClr val="073E87"/>
                </a:solidFill>
                <a:latin typeface="Candara"/>
                <a:ea typeface="Candara"/>
                <a:cs typeface="Candara"/>
                <a:sym typeface="Candara"/>
              </a:rPr>
              <a:t>We</a:t>
            </a:r>
            <a:r>
              <a:rPr lang="en-US" sz="2400" i="1" dirty="0">
                <a:solidFill>
                  <a:srgbClr val="005299"/>
                </a:solidFill>
                <a:latin typeface="Candara"/>
                <a:ea typeface="Candara"/>
                <a:cs typeface="Candara"/>
                <a:sym typeface="Candara"/>
              </a:rPr>
              <a:t>dn</a:t>
            </a:r>
            <a:r>
              <a:rPr lang="en-US" sz="2400" i="1" dirty="0">
                <a:solidFill>
                  <a:srgbClr val="073E87"/>
                </a:solidFill>
                <a:latin typeface="Candara"/>
                <a:ea typeface="Candara"/>
                <a:cs typeface="Candara"/>
                <a:sym typeface="Candara"/>
              </a:rPr>
              <a:t>e</a:t>
            </a:r>
            <a:r>
              <a:rPr lang="en-US" sz="2400" i="1" dirty="0">
                <a:solidFill>
                  <a:srgbClr val="005299"/>
                </a:solidFill>
                <a:latin typeface="Candara"/>
                <a:ea typeface="Candara"/>
                <a:cs typeface="Candara"/>
                <a:sym typeface="Candara"/>
              </a:rPr>
              <a:t>sd</a:t>
            </a:r>
            <a:r>
              <a:rPr lang="en-US" sz="2400" i="1" dirty="0">
                <a:solidFill>
                  <a:srgbClr val="073E87"/>
                </a:solidFill>
                <a:latin typeface="Candara"/>
                <a:ea typeface="Candara"/>
                <a:cs typeface="Candara"/>
                <a:sym typeface="Candara"/>
              </a:rPr>
              <a:t>a</a:t>
            </a:r>
            <a:r>
              <a:rPr lang="en-US" sz="2400" i="1" dirty="0">
                <a:solidFill>
                  <a:srgbClr val="005299"/>
                </a:solidFill>
                <a:latin typeface="Candara"/>
                <a:ea typeface="Candara"/>
                <a:cs typeface="Candara"/>
                <a:sym typeface="Candara"/>
              </a:rPr>
              <a:t>y October 2</a:t>
            </a:r>
            <a:r>
              <a:rPr lang="en-US" sz="2400" i="1" baseline="30000" dirty="0">
                <a:solidFill>
                  <a:srgbClr val="005299"/>
                </a:solidFill>
                <a:latin typeface="Candara"/>
                <a:ea typeface="Candara"/>
                <a:cs typeface="Candara"/>
                <a:sym typeface="Candara"/>
              </a:rPr>
              <a:t>nd</a:t>
            </a:r>
            <a:r>
              <a:rPr lang="en-US" sz="2400" i="1" dirty="0">
                <a:solidFill>
                  <a:srgbClr val="005299"/>
                </a:solidFill>
                <a:latin typeface="Candara"/>
                <a:ea typeface="Candara"/>
                <a:cs typeface="Candara"/>
                <a:sym typeface="Candara"/>
              </a:rPr>
              <a:t> </a:t>
            </a:r>
            <a:r>
              <a:rPr lang="en-US" sz="2400" i="1" dirty="0">
                <a:solidFill>
                  <a:srgbClr val="073E87"/>
                </a:solidFill>
                <a:latin typeface="Candara"/>
                <a:ea typeface="Candara"/>
                <a:cs typeface="Candara"/>
                <a:sym typeface="Candara"/>
              </a:rPr>
              <a:t>at</a:t>
            </a:r>
            <a:r>
              <a:rPr lang="en-US" sz="2400" i="1" dirty="0">
                <a:solidFill>
                  <a:srgbClr val="005299"/>
                </a:solidFill>
                <a:latin typeface="Candara"/>
                <a:ea typeface="Candara"/>
                <a:cs typeface="Candara"/>
                <a:sym typeface="Candara"/>
              </a:rPr>
              <a:t> 5:30 </a:t>
            </a:r>
            <a:r>
              <a:rPr lang="en-US" sz="2400" i="1" dirty="0">
                <a:solidFill>
                  <a:srgbClr val="073E87"/>
                </a:solidFill>
                <a:latin typeface="Candara"/>
                <a:ea typeface="Candara"/>
                <a:cs typeface="Candara"/>
                <a:sym typeface="Candara"/>
              </a:rPr>
              <a:t>pm in BC 320</a:t>
            </a:r>
            <a:endParaRPr lang="en-US" sz="2400" dirty="0">
              <a:solidFill>
                <a:schemeClr val="dk1"/>
              </a:solidFill>
              <a:latin typeface="Candara"/>
              <a:ea typeface="Candara"/>
              <a:cs typeface="Candara"/>
              <a:sym typeface="Candara"/>
            </a:endParaRPr>
          </a:p>
        </p:txBody>
      </p:sp>
      <p:sp>
        <p:nvSpPr>
          <p:cNvPr id="551" name="Google Shape;551;p6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UPCOMING SEMINARS</a:t>
            </a:r>
            <a:endParaRPr/>
          </a:p>
        </p:txBody>
      </p:sp>
      <p:sp>
        <p:nvSpPr>
          <p:cNvPr id="552" name="Google Shape;552;p6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5"/>
          <p:cNvSpPr txBox="1"/>
          <p:nvPr/>
        </p:nvSpPr>
        <p:spPr>
          <a:xfrm>
            <a:off x="383550" y="2338875"/>
            <a:ext cx="8079900" cy="3559200"/>
          </a:xfrm>
          <a:prstGeom prst="rect">
            <a:avLst/>
          </a:prstGeom>
          <a:noFill/>
          <a:ln>
            <a:noFill/>
          </a:ln>
        </p:spPr>
        <p:txBody>
          <a:bodyPr spcFirstLastPara="1" wrap="square" lIns="0" tIns="73650" rIns="0" bIns="0" anchor="t" anchorCtr="0">
            <a:noAutofit/>
          </a:bodyPr>
          <a:lstStyle/>
          <a:p>
            <a:pPr marL="279400" marR="0" lvl="0" indent="-266700" algn="l" rtl="0">
              <a:lnSpc>
                <a:spcPct val="100000"/>
              </a:lnSpc>
              <a:spcBef>
                <a:spcPts val="0"/>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3"/>
              </a:rPr>
              <a:t>http://www.ouac.on.ca/omsas/</a:t>
            </a:r>
            <a:endParaRPr sz="2000" dirty="0">
              <a:solidFill>
                <a:schemeClr val="dk1"/>
              </a:solidFill>
              <a:latin typeface="Candara"/>
              <a:ea typeface="Candara"/>
              <a:cs typeface="Candara"/>
              <a:sym typeface="Candara"/>
            </a:endParaRPr>
          </a:p>
          <a:p>
            <a:pPr marL="290195" marR="0" lvl="0" indent="-277495" algn="l" rtl="0">
              <a:lnSpc>
                <a:spcPct val="100000"/>
              </a:lnSpc>
              <a:spcBef>
                <a:spcPts val="480"/>
              </a:spcBef>
              <a:spcAft>
                <a:spcPts val="0"/>
              </a:spcAft>
              <a:buClr>
                <a:srgbClr val="31B6FD"/>
              </a:buClr>
              <a:buSzPts val="2000"/>
              <a:buFont typeface="MS PGothic"/>
              <a:buChar char="*"/>
            </a:pPr>
            <a:r>
              <a:rPr lang="en-US" sz="2000" u="sng" dirty="0">
                <a:solidFill>
                  <a:srgbClr val="0000FF"/>
                </a:solidFill>
                <a:latin typeface="Candara"/>
                <a:ea typeface="Candara"/>
                <a:cs typeface="Candara"/>
                <a:sym typeface="Candara"/>
              </a:rPr>
              <a:t>https://</a:t>
            </a:r>
            <a:r>
              <a:rPr lang="en-US" sz="2000" u="sng" dirty="0">
                <a:solidFill>
                  <a:schemeClr val="hlink"/>
                </a:solidFill>
                <a:latin typeface="Candara"/>
                <a:ea typeface="Candara"/>
                <a:cs typeface="Candara"/>
                <a:sym typeface="Candara"/>
                <a:hlinkClick r:id="rId4"/>
              </a:rPr>
              <a:t>www.aamc.org/students/applying/mcat/mcat2015/</a:t>
            </a:r>
            <a:endParaRPr sz="2000" dirty="0">
              <a:solidFill>
                <a:schemeClr val="dk1"/>
              </a:solidFill>
              <a:latin typeface="Candara"/>
              <a:ea typeface="Candara"/>
              <a:cs typeface="Candara"/>
              <a:sym typeface="Candara"/>
            </a:endParaRPr>
          </a:p>
          <a:p>
            <a:pPr marL="290195" marR="0" lvl="0" indent="-277495" algn="l" rtl="0">
              <a:lnSpc>
                <a:spcPct val="100000"/>
              </a:lnSpc>
              <a:spcBef>
                <a:spcPts val="320"/>
              </a:spcBef>
              <a:spcAft>
                <a:spcPts val="0"/>
              </a:spcAft>
              <a:buClr>
                <a:srgbClr val="31B6FD"/>
              </a:buClr>
              <a:buSzPts val="2000"/>
              <a:buFont typeface="MS PGothic"/>
              <a:buChar char="*"/>
            </a:pPr>
            <a:r>
              <a:rPr lang="en-US" sz="2000" u="sng" dirty="0">
                <a:solidFill>
                  <a:srgbClr val="898989"/>
                </a:solidFill>
                <a:latin typeface="Candara"/>
                <a:ea typeface="Candara"/>
                <a:cs typeface="Candara"/>
                <a:sym typeface="Candara"/>
              </a:rPr>
              <a:t>https://</a:t>
            </a:r>
            <a:r>
              <a:rPr lang="en-US" sz="2000" u="sng" dirty="0" err="1">
                <a:solidFill>
                  <a:srgbClr val="898989"/>
                </a:solidFill>
                <a:latin typeface="Candara"/>
                <a:ea typeface="Candara"/>
                <a:cs typeface="Candara"/>
                <a:sym typeface="Candara"/>
              </a:rPr>
              <a:t>meds.queensu.ca</a:t>
            </a:r>
            <a:r>
              <a:rPr lang="en-US" sz="2000" u="sng" dirty="0">
                <a:solidFill>
                  <a:srgbClr val="898989"/>
                </a:solidFill>
                <a:latin typeface="Candara"/>
                <a:ea typeface="Candara"/>
                <a:cs typeface="Candara"/>
                <a:sym typeface="Candara"/>
              </a:rPr>
              <a:t>/academics/undergraduate/prospective-students/applying/method-selection</a:t>
            </a:r>
            <a:endParaRPr sz="2000" u="sng" dirty="0">
              <a:solidFill>
                <a:srgbClr val="898989"/>
              </a:solidFill>
              <a:latin typeface="Candara"/>
              <a:ea typeface="Candara"/>
              <a:cs typeface="Candara"/>
              <a:sym typeface="Candara"/>
            </a:endParaRPr>
          </a:p>
          <a:p>
            <a:pPr marL="290195" marR="0" lvl="0" indent="-277495" algn="l" rtl="0">
              <a:lnSpc>
                <a:spcPct val="100000"/>
              </a:lnSpc>
              <a:spcBef>
                <a:spcPts val="500"/>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5"/>
              </a:rPr>
              <a:t>http://ts.mcmaster.ca/mdprog/</a:t>
            </a:r>
            <a:endParaRPr sz="2000" dirty="0">
              <a:solidFill>
                <a:schemeClr val="dk1"/>
              </a:solidFill>
              <a:latin typeface="Candara"/>
              <a:ea typeface="Candara"/>
              <a:cs typeface="Candara"/>
              <a:sym typeface="Candara"/>
            </a:endParaRPr>
          </a:p>
          <a:p>
            <a:pPr marL="290195" marR="0" lvl="0" indent="-277495" algn="l" rtl="0">
              <a:lnSpc>
                <a:spcPct val="100000"/>
              </a:lnSpc>
              <a:spcBef>
                <a:spcPts val="500"/>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6"/>
              </a:rPr>
              <a:t>http://www.md.utoronto.ca/admissions.htm</a:t>
            </a:r>
            <a:endParaRPr sz="2000" dirty="0">
              <a:solidFill>
                <a:schemeClr val="dk1"/>
              </a:solidFill>
              <a:latin typeface="Candara"/>
              <a:ea typeface="Candara"/>
              <a:cs typeface="Candara"/>
              <a:sym typeface="Candara"/>
            </a:endParaRPr>
          </a:p>
          <a:p>
            <a:pPr marL="279400" marR="164465" lvl="0" indent="-266700" algn="l" rtl="0">
              <a:lnSpc>
                <a:spcPct val="100800"/>
              </a:lnSpc>
              <a:spcBef>
                <a:spcPts val="475"/>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7"/>
              </a:rPr>
              <a:t>http://www.schulich.uwo.ca/medicine/undergraduate/future_students/ </a:t>
            </a:r>
            <a:r>
              <a:rPr lang="en-US" sz="2000" u="sng" dirty="0">
                <a:solidFill>
                  <a:srgbClr val="0000FF"/>
                </a:solidFill>
                <a:latin typeface="Candara"/>
                <a:ea typeface="Candara"/>
                <a:cs typeface="Candara"/>
                <a:sym typeface="Candara"/>
              </a:rPr>
              <a:t> ad</a:t>
            </a:r>
            <a:r>
              <a:rPr lang="en-US" sz="2000" u="sng" dirty="0">
                <a:solidFill>
                  <a:srgbClr val="0433FF"/>
                </a:solidFill>
                <a:latin typeface="Candara"/>
                <a:ea typeface="Candara"/>
                <a:cs typeface="Candara"/>
                <a:sym typeface="Candara"/>
              </a:rPr>
              <a:t>mi</a:t>
            </a:r>
            <a:r>
              <a:rPr lang="en-US" sz="2000" u="sng" dirty="0">
                <a:solidFill>
                  <a:srgbClr val="0000FF"/>
                </a:solidFill>
                <a:latin typeface="Candara"/>
                <a:ea typeface="Candara"/>
                <a:cs typeface="Candara"/>
                <a:sym typeface="Candara"/>
              </a:rPr>
              <a:t>ss</a:t>
            </a:r>
            <a:r>
              <a:rPr lang="en-US" sz="2000" u="sng" dirty="0">
                <a:solidFill>
                  <a:srgbClr val="0433FF"/>
                </a:solidFill>
                <a:latin typeface="Candara"/>
                <a:ea typeface="Candara"/>
                <a:cs typeface="Candara"/>
                <a:sym typeface="Candara"/>
              </a:rPr>
              <a:t>i</a:t>
            </a:r>
            <a:r>
              <a:rPr lang="en-US" sz="2000" u="sng" dirty="0">
                <a:solidFill>
                  <a:srgbClr val="0000FF"/>
                </a:solidFill>
                <a:latin typeface="Candara"/>
                <a:ea typeface="Candara"/>
                <a:cs typeface="Candara"/>
                <a:sym typeface="Candara"/>
              </a:rPr>
              <a:t>on/</a:t>
            </a:r>
            <a:r>
              <a:rPr lang="en-US" sz="2000" u="sng" dirty="0" err="1">
                <a:solidFill>
                  <a:srgbClr val="0000FF"/>
                </a:solidFill>
                <a:latin typeface="Candara"/>
                <a:ea typeface="Candara"/>
                <a:cs typeface="Candara"/>
                <a:sym typeface="Candara"/>
              </a:rPr>
              <a:t>requ</a:t>
            </a:r>
            <a:r>
              <a:rPr lang="en-US" sz="2000" u="sng" dirty="0" err="1">
                <a:solidFill>
                  <a:srgbClr val="0433FF"/>
                </a:solidFill>
                <a:latin typeface="Candara"/>
                <a:ea typeface="Candara"/>
                <a:cs typeface="Candara"/>
                <a:sym typeface="Candara"/>
              </a:rPr>
              <a:t>ireme</a:t>
            </a:r>
            <a:r>
              <a:rPr lang="en-US" sz="2000" u="sng" dirty="0" err="1">
                <a:solidFill>
                  <a:srgbClr val="0000FF"/>
                </a:solidFill>
                <a:latin typeface="Candara"/>
                <a:ea typeface="Candara"/>
                <a:cs typeface="Candara"/>
                <a:sym typeface="Candara"/>
              </a:rPr>
              <a:t>nts.ht</a:t>
            </a:r>
            <a:r>
              <a:rPr lang="en-US" sz="2000" u="sng" dirty="0" err="1">
                <a:solidFill>
                  <a:srgbClr val="0433FF"/>
                </a:solidFill>
                <a:latin typeface="Candara"/>
                <a:ea typeface="Candara"/>
                <a:cs typeface="Candara"/>
                <a:sym typeface="Candara"/>
              </a:rPr>
              <a:t>ml</a:t>
            </a:r>
            <a:endParaRPr sz="2000" dirty="0">
              <a:solidFill>
                <a:schemeClr val="dk1"/>
              </a:solidFill>
              <a:latin typeface="Candara"/>
              <a:ea typeface="Candara"/>
              <a:cs typeface="Candara"/>
              <a:sym typeface="Candara"/>
            </a:endParaRPr>
          </a:p>
          <a:p>
            <a:pPr marL="290195" marR="0" lvl="0" indent="-277495" algn="l" rtl="0">
              <a:lnSpc>
                <a:spcPct val="100000"/>
              </a:lnSpc>
              <a:spcBef>
                <a:spcPts val="465"/>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8"/>
              </a:rPr>
              <a:t>http://www.nosm.ca/education/ume/general.aspx?id=390</a:t>
            </a:r>
            <a:endParaRPr sz="2000" dirty="0">
              <a:solidFill>
                <a:schemeClr val="dk1"/>
              </a:solidFill>
              <a:latin typeface="Candara"/>
              <a:ea typeface="Candara"/>
              <a:cs typeface="Candara"/>
              <a:sym typeface="Candara"/>
            </a:endParaRPr>
          </a:p>
          <a:p>
            <a:pPr marL="290195" marR="0" lvl="0" indent="-277495" algn="l" rtl="0">
              <a:lnSpc>
                <a:spcPct val="100000"/>
              </a:lnSpc>
              <a:spcBef>
                <a:spcPts val="420"/>
              </a:spcBef>
              <a:spcAft>
                <a:spcPts val="0"/>
              </a:spcAft>
              <a:buClr>
                <a:srgbClr val="31B6FD"/>
              </a:buClr>
              <a:buSzPts val="2000"/>
              <a:buFont typeface="MS PGothic"/>
              <a:buChar char="*"/>
            </a:pPr>
            <a:r>
              <a:rPr lang="en-US" sz="2000" u="sng" dirty="0">
                <a:solidFill>
                  <a:schemeClr val="hlink"/>
                </a:solidFill>
                <a:latin typeface="Candara"/>
                <a:ea typeface="Candara"/>
                <a:cs typeface="Candara"/>
                <a:sym typeface="Candara"/>
                <a:hlinkClick r:id="rId9"/>
              </a:rPr>
              <a:t>http://med.uottawa.ca/undergraduate/admissions/application-­</a:t>
            </a:r>
            <a:r>
              <a:rPr lang="en-US" sz="2000" u="sng" dirty="0">
                <a:solidFill>
                  <a:srgbClr val="0433FF"/>
                </a:solidFill>
                <a:latin typeface="Candara"/>
                <a:ea typeface="Candara"/>
                <a:cs typeface="Candara"/>
                <a:sym typeface="Candara"/>
              </a:rPr>
              <a:t>p</a:t>
            </a:r>
            <a:r>
              <a:rPr lang="en-US" sz="2000" u="sng" dirty="0">
                <a:solidFill>
                  <a:srgbClr val="0000FF"/>
                </a:solidFill>
                <a:latin typeface="Candara"/>
                <a:ea typeface="Candara"/>
                <a:cs typeface="Candara"/>
                <a:sym typeface="Candara"/>
              </a:rPr>
              <a:t>rocess</a:t>
            </a:r>
            <a:endParaRPr sz="2000" dirty="0">
              <a:solidFill>
                <a:schemeClr val="dk1"/>
              </a:solidFill>
              <a:latin typeface="Candara"/>
              <a:ea typeface="Candara"/>
              <a:cs typeface="Candara"/>
              <a:sym typeface="Candara"/>
            </a:endParaRPr>
          </a:p>
        </p:txBody>
      </p:sp>
      <p:sp>
        <p:nvSpPr>
          <p:cNvPr id="558" name="Google Shape;558;p6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Cabin"/>
              <a:buNone/>
            </a:pPr>
            <a:r>
              <a:rPr lang="en-US"/>
              <a:t>REFERENCES</a:t>
            </a:r>
            <a:endParaRPr/>
          </a:p>
        </p:txBody>
      </p:sp>
      <p:sp>
        <p:nvSpPr>
          <p:cNvPr id="559" name="Google Shape;559;p6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p:nvPr/>
        </p:nvSpPr>
        <p:spPr>
          <a:xfrm>
            <a:off x="581200" y="2014075"/>
            <a:ext cx="7854600" cy="4358400"/>
          </a:xfrm>
          <a:prstGeom prst="rect">
            <a:avLst/>
          </a:prstGeom>
          <a:noFill/>
          <a:ln>
            <a:noFill/>
          </a:ln>
        </p:spPr>
        <p:txBody>
          <a:bodyPr spcFirstLastPara="1" wrap="square" lIns="0" tIns="119375" rIns="0" bIns="0" anchor="t" anchorCtr="0">
            <a:noAutofit/>
          </a:bodyPr>
          <a:lstStyle/>
          <a:p>
            <a:pPr marL="12700" marR="0" lvl="0" indent="0" algn="l" rtl="0">
              <a:lnSpc>
                <a:spcPct val="100000"/>
              </a:lnSpc>
              <a:spcBef>
                <a:spcPts val="0"/>
              </a:spcBef>
              <a:spcAft>
                <a:spcPts val="0"/>
              </a:spcAft>
              <a:buNone/>
            </a:pPr>
            <a:r>
              <a:rPr lang="en-US" sz="3200" dirty="0">
                <a:solidFill>
                  <a:srgbClr val="31B6FD"/>
                </a:solidFill>
                <a:latin typeface="MS PGothic"/>
                <a:ea typeface="MS PGothic"/>
                <a:cs typeface="MS PGothic"/>
                <a:sym typeface="MS PGothic"/>
              </a:rPr>
              <a:t>* </a:t>
            </a:r>
            <a:r>
              <a:rPr lang="en-US" sz="3200" dirty="0">
                <a:solidFill>
                  <a:srgbClr val="073E87"/>
                </a:solidFill>
                <a:latin typeface="Candara"/>
                <a:ea typeface="Candara"/>
                <a:cs typeface="Candara"/>
                <a:sym typeface="Candara"/>
              </a:rPr>
              <a:t>Work hours vary between specialties</a:t>
            </a:r>
            <a:endParaRPr sz="3200" dirty="0">
              <a:solidFill>
                <a:srgbClr val="073E87"/>
              </a:solidFill>
              <a:latin typeface="Candara"/>
              <a:ea typeface="Candara"/>
              <a:cs typeface="Candara"/>
              <a:sym typeface="Candara"/>
            </a:endParaRPr>
          </a:p>
          <a:p>
            <a:pPr marL="571500" marR="594360" lvl="0" indent="-279400" algn="l" rtl="0">
              <a:lnSpc>
                <a:spcPct val="117857"/>
              </a:lnSpc>
              <a:spcBef>
                <a:spcPts val="890"/>
              </a:spcBef>
              <a:spcAft>
                <a:spcPts val="0"/>
              </a:spcAft>
              <a:buNone/>
            </a:pPr>
            <a:r>
              <a:rPr lang="en-US" sz="2800" dirty="0">
                <a:solidFill>
                  <a:srgbClr val="31B6FD"/>
                </a:solidFill>
                <a:latin typeface="MS PGothic"/>
                <a:ea typeface="MS PGothic"/>
                <a:cs typeface="MS PGothic"/>
                <a:sym typeface="MS PGothic"/>
              </a:rPr>
              <a:t>* </a:t>
            </a:r>
            <a:r>
              <a:rPr lang="en-US" sz="2800" dirty="0">
                <a:solidFill>
                  <a:srgbClr val="073E87"/>
                </a:solidFill>
                <a:latin typeface="Candara"/>
                <a:ea typeface="Candara"/>
                <a:cs typeface="Candara"/>
                <a:sym typeface="Candara"/>
              </a:rPr>
              <a:t>Generally, family doctors work 35-40 hours a week. Specialists might work similar hours, but have a fixed schedule.</a:t>
            </a:r>
            <a:endParaRPr sz="2800" dirty="0">
              <a:solidFill>
                <a:srgbClr val="005299"/>
              </a:solidFill>
              <a:latin typeface="Candara"/>
              <a:ea typeface="Candara"/>
              <a:cs typeface="Candara"/>
              <a:sym typeface="Candara"/>
            </a:endParaRPr>
          </a:p>
          <a:p>
            <a:pPr marL="279400" marR="5080" lvl="0" indent="-266700" algn="l" rtl="0">
              <a:lnSpc>
                <a:spcPct val="118750"/>
              </a:lnSpc>
              <a:spcBef>
                <a:spcPts val="0"/>
              </a:spcBef>
              <a:spcAft>
                <a:spcPts val="0"/>
              </a:spcAft>
              <a:buNone/>
            </a:pPr>
            <a:r>
              <a:rPr lang="en-US" sz="3200" dirty="0">
                <a:solidFill>
                  <a:srgbClr val="31B6FD"/>
                </a:solidFill>
                <a:latin typeface="MS PGothic"/>
                <a:ea typeface="MS PGothic"/>
                <a:cs typeface="MS PGothic"/>
                <a:sym typeface="MS PGothic"/>
              </a:rPr>
              <a:t>* </a:t>
            </a:r>
            <a:r>
              <a:rPr lang="en-US" sz="3200" dirty="0">
                <a:solidFill>
                  <a:srgbClr val="073E87"/>
                </a:solidFill>
                <a:latin typeface="Candara"/>
                <a:ea typeface="Candara"/>
                <a:cs typeface="Candara"/>
                <a:sym typeface="Candara"/>
              </a:rPr>
              <a:t>Lifestyle varies depending on specialty:</a:t>
            </a:r>
            <a:endParaRPr sz="3200" dirty="0">
              <a:solidFill>
                <a:srgbClr val="073E87"/>
              </a:solidFill>
              <a:latin typeface="Candara"/>
              <a:ea typeface="Candara"/>
              <a:cs typeface="Candara"/>
              <a:sym typeface="Candara"/>
            </a:endParaRPr>
          </a:p>
          <a:p>
            <a:pPr marL="571500" marR="594360" lvl="0" indent="-279400" algn="l" rtl="0">
              <a:lnSpc>
                <a:spcPct val="117857"/>
              </a:lnSpc>
              <a:spcBef>
                <a:spcPts val="890"/>
              </a:spcBef>
              <a:spcAft>
                <a:spcPts val="0"/>
              </a:spcAft>
              <a:buClr>
                <a:schemeClr val="dk1"/>
              </a:buClr>
              <a:buFont typeface="Arial"/>
              <a:buNone/>
            </a:pPr>
            <a:r>
              <a:rPr lang="en-US" sz="2800" dirty="0">
                <a:solidFill>
                  <a:srgbClr val="005299"/>
                </a:solidFill>
                <a:latin typeface="Candara"/>
                <a:ea typeface="Candara"/>
                <a:cs typeface="Candara"/>
                <a:sym typeface="Candara"/>
              </a:rPr>
              <a:t>Surgical specialties are typically “on call”</a:t>
            </a:r>
            <a:endParaRPr sz="3200" dirty="0">
              <a:solidFill>
                <a:srgbClr val="073E87"/>
              </a:solidFill>
              <a:latin typeface="Candara"/>
              <a:ea typeface="Candara"/>
              <a:cs typeface="Candara"/>
              <a:sym typeface="Candara"/>
            </a:endParaRPr>
          </a:p>
        </p:txBody>
      </p:sp>
      <p:sp>
        <p:nvSpPr>
          <p:cNvPr id="150" name="Google Shape;150;p18"/>
          <p:cNvSpPr txBox="1">
            <a:spLocks noGrp="1"/>
          </p:cNvSpPr>
          <p:nvPr>
            <p:ph type="title"/>
          </p:nvPr>
        </p:nvSpPr>
        <p:spPr>
          <a:xfrm>
            <a:off x="581192" y="687474"/>
            <a:ext cx="7989900" cy="1083300"/>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WHAT IS THE LIFESTYLE LIKE?</a:t>
            </a:r>
            <a:endParaRPr sz="4400"/>
          </a:p>
        </p:txBody>
      </p:sp>
      <p:sp>
        <p:nvSpPr>
          <p:cNvPr id="151" name="Google Shape;151;p18"/>
          <p:cNvSpPr txBox="1">
            <a:spLocks noGrp="1"/>
          </p:cNvSpPr>
          <p:nvPr>
            <p:ph type="sldNum" idx="12"/>
          </p:nvPr>
        </p:nvSpPr>
        <p:spPr>
          <a:xfrm>
            <a:off x="7800476" y="5956136"/>
            <a:ext cx="770400" cy="365100"/>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p:nvPr/>
        </p:nvSpPr>
        <p:spPr>
          <a:xfrm>
            <a:off x="688338" y="2581275"/>
            <a:ext cx="7313295" cy="2931795"/>
          </a:xfrm>
          <a:prstGeom prst="rect">
            <a:avLst/>
          </a:prstGeom>
          <a:noFill/>
          <a:ln>
            <a:noFill/>
          </a:ln>
        </p:spPr>
        <p:txBody>
          <a:bodyPr spcFirstLastPara="1" wrap="square" lIns="0" tIns="99675" rIns="0" bIns="0" anchor="t" anchorCtr="0">
            <a:noAutofit/>
          </a:bodyPr>
          <a:lstStyle/>
          <a:p>
            <a:pPr marL="294005" marR="0" lvl="0" indent="-281305" algn="l" rtl="0">
              <a:lnSpc>
                <a:spcPct val="100000"/>
              </a:lnSpc>
              <a:spcBef>
                <a:spcPts val="0"/>
              </a:spcBef>
              <a:spcAft>
                <a:spcPts val="0"/>
              </a:spcAft>
              <a:buClr>
                <a:srgbClr val="31B6FD"/>
              </a:buClr>
              <a:buSzPts val="3200"/>
              <a:buFont typeface="MS PGothic"/>
              <a:buChar char="*"/>
            </a:pPr>
            <a:r>
              <a:rPr lang="en-US" sz="3200">
                <a:solidFill>
                  <a:srgbClr val="073E87"/>
                </a:solidFill>
                <a:latin typeface="Candara"/>
                <a:ea typeface="Candara"/>
                <a:cs typeface="Candara"/>
                <a:sym typeface="Candara"/>
              </a:rPr>
              <a:t>Extra</a:t>
            </a:r>
            <a:r>
              <a:rPr lang="en-US" sz="3200">
                <a:solidFill>
                  <a:srgbClr val="005299"/>
                </a:solidFill>
                <a:latin typeface="Candara"/>
                <a:ea typeface="Candara"/>
                <a:cs typeface="Candara"/>
                <a:sym typeface="Candara"/>
              </a:rPr>
              <a:t>-­c</a:t>
            </a:r>
            <a:r>
              <a:rPr lang="en-US" sz="3200">
                <a:solidFill>
                  <a:srgbClr val="073E87"/>
                </a:solidFill>
                <a:latin typeface="Candara"/>
                <a:ea typeface="Candara"/>
                <a:cs typeface="Candara"/>
                <a:sym typeface="Candara"/>
              </a:rPr>
              <a:t>urricular Involve</a:t>
            </a:r>
            <a:r>
              <a:rPr lang="en-US" sz="3200">
                <a:solidFill>
                  <a:srgbClr val="005299"/>
                </a:solidFill>
                <a:latin typeface="Candara"/>
                <a:ea typeface="Candara"/>
                <a:cs typeface="Candara"/>
                <a:sym typeface="Candara"/>
              </a:rPr>
              <a:t>m</a:t>
            </a:r>
            <a:r>
              <a:rPr lang="en-US" sz="3200">
                <a:solidFill>
                  <a:srgbClr val="073E87"/>
                </a:solidFill>
                <a:latin typeface="Candara"/>
                <a:ea typeface="Candara"/>
                <a:cs typeface="Candara"/>
                <a:sym typeface="Candara"/>
              </a:rPr>
              <a:t>ent</a:t>
            </a:r>
            <a:endParaRPr sz="3200">
              <a:solidFill>
                <a:schemeClr val="dk1"/>
              </a:solidFill>
              <a:latin typeface="Candara"/>
              <a:ea typeface="Candara"/>
              <a:cs typeface="Candara"/>
              <a:sym typeface="Candara"/>
            </a:endParaRPr>
          </a:p>
          <a:p>
            <a:pPr marL="294005" marR="0" lvl="0" indent="-281305" algn="l" rtl="0">
              <a:lnSpc>
                <a:spcPct val="100000"/>
              </a:lnSpc>
              <a:spcBef>
                <a:spcPts val="685"/>
              </a:spcBef>
              <a:spcAft>
                <a:spcPts val="0"/>
              </a:spcAft>
              <a:buClr>
                <a:srgbClr val="31B6FD"/>
              </a:buClr>
              <a:buSzPts val="3200"/>
              <a:buFont typeface="MS PGothic"/>
              <a:buChar char="*"/>
            </a:pPr>
            <a:r>
              <a:rPr lang="en-US" sz="3200">
                <a:solidFill>
                  <a:srgbClr val="073E87"/>
                </a:solidFill>
                <a:latin typeface="Candara"/>
                <a:ea typeface="Candara"/>
                <a:cs typeface="Candara"/>
                <a:sym typeface="Candara"/>
              </a:rPr>
              <a:t>Medical College Ad</a:t>
            </a:r>
            <a:r>
              <a:rPr lang="en-US" sz="3200">
                <a:solidFill>
                  <a:srgbClr val="005299"/>
                </a:solidFill>
                <a:latin typeface="Candara"/>
                <a:ea typeface="Candara"/>
                <a:cs typeface="Candara"/>
                <a:sym typeface="Candara"/>
              </a:rPr>
              <a:t>m</a:t>
            </a:r>
            <a:r>
              <a:rPr lang="en-US" sz="3200">
                <a:solidFill>
                  <a:srgbClr val="073E87"/>
                </a:solidFill>
                <a:latin typeface="Candara"/>
                <a:ea typeface="Candara"/>
                <a:cs typeface="Candara"/>
                <a:sym typeface="Candara"/>
              </a:rPr>
              <a:t>issions </a:t>
            </a:r>
            <a:r>
              <a:rPr lang="en-US" sz="3200">
                <a:solidFill>
                  <a:srgbClr val="005299"/>
                </a:solidFill>
                <a:latin typeface="Candara"/>
                <a:ea typeface="Candara"/>
                <a:cs typeface="Candara"/>
                <a:sym typeface="Candara"/>
              </a:rPr>
              <a:t>T</a:t>
            </a:r>
            <a:r>
              <a:rPr lang="en-US" sz="3200">
                <a:solidFill>
                  <a:srgbClr val="073E87"/>
                </a:solidFill>
                <a:latin typeface="Candara"/>
                <a:ea typeface="Candara"/>
                <a:cs typeface="Candara"/>
                <a:sym typeface="Candara"/>
              </a:rPr>
              <a:t>est (</a:t>
            </a:r>
            <a:r>
              <a:rPr lang="en-US" sz="3200" b="1">
                <a:solidFill>
                  <a:srgbClr val="073E87"/>
                </a:solidFill>
                <a:latin typeface="Candara"/>
                <a:ea typeface="Candara"/>
                <a:cs typeface="Candara"/>
                <a:sym typeface="Candara"/>
              </a:rPr>
              <a:t>MC</a:t>
            </a:r>
            <a:r>
              <a:rPr lang="en-US" sz="3200" b="1">
                <a:solidFill>
                  <a:srgbClr val="005299"/>
                </a:solidFill>
                <a:latin typeface="Candara"/>
                <a:ea typeface="Candara"/>
                <a:cs typeface="Candara"/>
                <a:sym typeface="Candara"/>
              </a:rPr>
              <a:t>AT</a:t>
            </a:r>
            <a:r>
              <a:rPr lang="en-US" sz="3200">
                <a:solidFill>
                  <a:srgbClr val="073E87"/>
                </a:solidFill>
                <a:latin typeface="Candara"/>
                <a:ea typeface="Candara"/>
                <a:cs typeface="Candara"/>
                <a:sym typeface="Candara"/>
              </a:rPr>
              <a:t>)</a:t>
            </a:r>
            <a:endParaRPr sz="3200">
              <a:solidFill>
                <a:schemeClr val="dk1"/>
              </a:solidFill>
              <a:latin typeface="Candara"/>
              <a:ea typeface="Candara"/>
              <a:cs typeface="Candara"/>
              <a:sym typeface="Candara"/>
            </a:endParaRPr>
          </a:p>
          <a:p>
            <a:pPr marL="294005" marR="0" lvl="0" indent="-281305" algn="l" rtl="0">
              <a:lnSpc>
                <a:spcPct val="100000"/>
              </a:lnSpc>
              <a:spcBef>
                <a:spcPts val="795"/>
              </a:spcBef>
              <a:spcAft>
                <a:spcPts val="0"/>
              </a:spcAft>
              <a:buClr>
                <a:srgbClr val="31B6FD"/>
              </a:buClr>
              <a:buSzPts val="3200"/>
              <a:buFont typeface="MS PGothic"/>
              <a:buChar char="*"/>
            </a:pPr>
            <a:r>
              <a:rPr lang="en-US" sz="3200" b="1">
                <a:solidFill>
                  <a:srgbClr val="073E87"/>
                </a:solidFill>
                <a:latin typeface="Candara"/>
                <a:ea typeface="Candara"/>
                <a:cs typeface="Candara"/>
                <a:sym typeface="Candara"/>
              </a:rPr>
              <a:t>OMSAS </a:t>
            </a:r>
            <a:r>
              <a:rPr lang="en-US" sz="3200">
                <a:solidFill>
                  <a:srgbClr val="073E87"/>
                </a:solidFill>
                <a:latin typeface="Candara"/>
                <a:ea typeface="Candara"/>
                <a:cs typeface="Candara"/>
                <a:sym typeface="Candara"/>
              </a:rPr>
              <a:t>Application System</a:t>
            </a:r>
            <a:endParaRPr sz="3200">
              <a:solidFill>
                <a:schemeClr val="dk1"/>
              </a:solidFill>
              <a:latin typeface="Candara"/>
              <a:ea typeface="Candara"/>
              <a:cs typeface="Candara"/>
              <a:sym typeface="Candara"/>
            </a:endParaRPr>
          </a:p>
          <a:p>
            <a:pPr marL="294005" marR="0" lvl="0" indent="-281305" algn="l" rtl="0">
              <a:lnSpc>
                <a:spcPct val="100000"/>
              </a:lnSpc>
              <a:spcBef>
                <a:spcPts val="760"/>
              </a:spcBef>
              <a:spcAft>
                <a:spcPts val="0"/>
              </a:spcAft>
              <a:buClr>
                <a:srgbClr val="31B6FD"/>
              </a:buClr>
              <a:buSzPts val="3200"/>
              <a:buFont typeface="MS PGothic"/>
              <a:buChar char="*"/>
            </a:pPr>
            <a:r>
              <a:rPr lang="en-US" sz="3200">
                <a:solidFill>
                  <a:srgbClr val="073E87"/>
                </a:solidFill>
                <a:latin typeface="Candara"/>
                <a:ea typeface="Candara"/>
                <a:cs typeface="Candara"/>
                <a:sym typeface="Candara"/>
              </a:rPr>
              <a:t>Ad</a:t>
            </a:r>
            <a:r>
              <a:rPr lang="en-US" sz="3200">
                <a:solidFill>
                  <a:srgbClr val="005299"/>
                </a:solidFill>
                <a:latin typeface="Candara"/>
                <a:ea typeface="Candara"/>
                <a:cs typeface="Candara"/>
                <a:sym typeface="Candara"/>
              </a:rPr>
              <a:t>m</a:t>
            </a:r>
            <a:r>
              <a:rPr lang="en-US" sz="3200">
                <a:solidFill>
                  <a:srgbClr val="073E87"/>
                </a:solidFill>
                <a:latin typeface="Candara"/>
                <a:ea typeface="Candara"/>
                <a:cs typeface="Candara"/>
                <a:sym typeface="Candara"/>
              </a:rPr>
              <a:t>ission Require</a:t>
            </a:r>
            <a:r>
              <a:rPr lang="en-US" sz="3200">
                <a:solidFill>
                  <a:srgbClr val="005299"/>
                </a:solidFill>
                <a:latin typeface="Candara"/>
                <a:ea typeface="Candara"/>
                <a:cs typeface="Candara"/>
                <a:sym typeface="Candara"/>
              </a:rPr>
              <a:t>m</a:t>
            </a:r>
            <a:r>
              <a:rPr lang="en-US" sz="3200">
                <a:solidFill>
                  <a:srgbClr val="073E87"/>
                </a:solidFill>
                <a:latin typeface="Candara"/>
                <a:ea typeface="Candara"/>
                <a:cs typeface="Candara"/>
                <a:sym typeface="Candara"/>
              </a:rPr>
              <a:t>ents (Ontario)</a:t>
            </a:r>
            <a:endParaRPr sz="3200">
              <a:solidFill>
                <a:schemeClr val="dk1"/>
              </a:solidFill>
              <a:latin typeface="Candara"/>
              <a:ea typeface="Candara"/>
              <a:cs typeface="Candara"/>
              <a:sym typeface="Candara"/>
            </a:endParaRPr>
          </a:p>
          <a:p>
            <a:pPr marL="294005" marR="0" lvl="0" indent="-281305" algn="l" rtl="0">
              <a:lnSpc>
                <a:spcPct val="100000"/>
              </a:lnSpc>
              <a:spcBef>
                <a:spcPts val="760"/>
              </a:spcBef>
              <a:spcAft>
                <a:spcPts val="0"/>
              </a:spcAft>
              <a:buClr>
                <a:srgbClr val="31B6FD"/>
              </a:buClr>
              <a:buSzPts val="3200"/>
              <a:buFont typeface="MS PGothic"/>
              <a:buChar char="*"/>
            </a:pPr>
            <a:r>
              <a:rPr lang="en-US" sz="3200">
                <a:solidFill>
                  <a:srgbClr val="073E87"/>
                </a:solidFill>
                <a:latin typeface="Candara"/>
                <a:ea typeface="Candara"/>
                <a:cs typeface="Candara"/>
                <a:sym typeface="Candara"/>
              </a:rPr>
              <a:t>Interviews</a:t>
            </a:r>
            <a:endParaRPr sz="3200">
              <a:solidFill>
                <a:schemeClr val="dk1"/>
              </a:solidFill>
              <a:latin typeface="Candara"/>
              <a:ea typeface="Candara"/>
              <a:cs typeface="Candara"/>
              <a:sym typeface="Candara"/>
            </a:endParaRPr>
          </a:p>
        </p:txBody>
      </p:sp>
      <p:sp>
        <p:nvSpPr>
          <p:cNvPr id="158" name="Google Shape;158;p19"/>
          <p:cNvSpPr txBox="1">
            <a:spLocks noGrp="1"/>
          </p:cNvSpPr>
          <p:nvPr>
            <p:ph type="title"/>
          </p:nvPr>
        </p:nvSpPr>
        <p:spPr>
          <a:xfrm>
            <a:off x="581192" y="838200"/>
            <a:ext cx="7989752" cy="605166"/>
          </a:xfrm>
          <a:prstGeom prst="rect">
            <a:avLst/>
          </a:prstGeom>
          <a:noFill/>
          <a:ln>
            <a:noFill/>
          </a:ln>
        </p:spPr>
        <p:txBody>
          <a:bodyPr spcFirstLastPara="1" wrap="square" lIns="0" tIns="12700" rIns="0" bIns="0" anchor="b" anchorCtr="0">
            <a:noAutofit/>
          </a:bodyPr>
          <a:lstStyle/>
          <a:p>
            <a:pPr marL="0" lvl="0" indent="0" algn="ctr" rtl="0">
              <a:lnSpc>
                <a:spcPct val="194629"/>
              </a:lnSpc>
              <a:spcBef>
                <a:spcPts val="0"/>
              </a:spcBef>
              <a:spcAft>
                <a:spcPts val="0"/>
              </a:spcAft>
              <a:buClr>
                <a:schemeClr val="lt1"/>
              </a:buClr>
              <a:buSzPts val="2700"/>
              <a:buFont typeface="Cabin"/>
              <a:buNone/>
            </a:pPr>
            <a:r>
              <a:rPr lang="en-US" sz="2700"/>
              <a:t>AGENDA FOR THIS EVENING</a:t>
            </a:r>
            <a:endParaRPr sz="2700"/>
          </a:p>
        </p:txBody>
      </p:sp>
      <p:sp>
        <p:nvSpPr>
          <p:cNvPr id="159" name="Google Shape;159;p19"/>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a:off x="168275" y="2209800"/>
            <a:ext cx="2100262" cy="262413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166" name="Google Shape;166;p20"/>
          <p:cNvSpPr/>
          <p:nvPr/>
        </p:nvSpPr>
        <p:spPr>
          <a:xfrm>
            <a:off x="7208837" y="4297362"/>
            <a:ext cx="1800820" cy="235610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167" name="Google Shape;167;p20"/>
          <p:cNvSpPr/>
          <p:nvPr/>
        </p:nvSpPr>
        <p:spPr>
          <a:xfrm>
            <a:off x="395287" y="4732337"/>
            <a:ext cx="2520950" cy="176370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168" name="Google Shape;168;p20"/>
          <p:cNvSpPr txBox="1"/>
          <p:nvPr/>
        </p:nvSpPr>
        <p:spPr>
          <a:xfrm>
            <a:off x="2132075" y="1868700"/>
            <a:ext cx="5143500" cy="4892100"/>
          </a:xfrm>
          <a:prstGeom prst="rect">
            <a:avLst/>
          </a:prstGeom>
          <a:noFill/>
          <a:ln>
            <a:noFill/>
          </a:ln>
        </p:spPr>
        <p:txBody>
          <a:bodyPr spcFirstLastPara="1" wrap="square" lIns="0" tIns="60950" rIns="0" bIns="0" anchor="t" anchorCtr="0">
            <a:noAutofit/>
          </a:bodyPr>
          <a:lstStyle/>
          <a:p>
            <a:pPr marL="292100" marR="0" lvl="0" indent="-279400" algn="l" rtl="0">
              <a:lnSpc>
                <a:spcPct val="100000"/>
              </a:lnSpc>
              <a:spcBef>
                <a:spcPts val="0"/>
              </a:spcBef>
              <a:spcAft>
                <a:spcPts val="0"/>
              </a:spcAft>
              <a:buClr>
                <a:srgbClr val="31B6FD"/>
              </a:buClr>
              <a:buSzPts val="2400"/>
              <a:buFont typeface="MS PGothic"/>
              <a:buChar char="*"/>
            </a:pPr>
            <a:r>
              <a:rPr lang="en-US" sz="2400">
                <a:solidFill>
                  <a:srgbClr val="073E87"/>
                </a:solidFill>
                <a:latin typeface="Candara"/>
                <a:ea typeface="Candara"/>
                <a:cs typeface="Candara"/>
                <a:sym typeface="Candara"/>
              </a:rPr>
              <a:t>Research Opportunities</a:t>
            </a:r>
            <a:endParaRPr sz="2400">
              <a:solidFill>
                <a:schemeClr val="dk1"/>
              </a:solidFill>
              <a:latin typeface="Candara"/>
              <a:ea typeface="Candara"/>
              <a:cs typeface="Candara"/>
              <a:sym typeface="Candara"/>
            </a:endParaRPr>
          </a:p>
          <a:p>
            <a:pPr marL="542925" marR="0" lvl="1" indent="-278765" algn="l" rtl="0">
              <a:lnSpc>
                <a:spcPct val="100000"/>
              </a:lnSpc>
              <a:spcBef>
                <a:spcPts val="320"/>
              </a:spcBef>
              <a:spcAft>
                <a:spcPts val="0"/>
              </a:spcAft>
              <a:buClr>
                <a:srgbClr val="31B6FD"/>
              </a:buClr>
              <a:buSzPts val="2000"/>
              <a:buFont typeface="MS PGothic"/>
              <a:buChar char="*"/>
            </a:pPr>
            <a:r>
              <a:rPr lang="en-US" sz="2000" b="0" i="0" u="none" strike="noStrike" cap="none">
                <a:solidFill>
                  <a:srgbClr val="073E87"/>
                </a:solidFill>
                <a:latin typeface="Candara"/>
                <a:ea typeface="Candara"/>
                <a:cs typeface="Candara"/>
                <a:sym typeface="Candara"/>
              </a:rPr>
              <a:t>R</a:t>
            </a:r>
            <a:r>
              <a:rPr lang="en-US" sz="2000" b="0" i="0" u="none" strike="noStrike" cap="none">
                <a:solidFill>
                  <a:srgbClr val="005299"/>
                </a:solidFill>
                <a:latin typeface="Candara"/>
                <a:ea typeface="Candara"/>
                <a:cs typeface="Candara"/>
                <a:sym typeface="Candara"/>
              </a:rPr>
              <a:t>A</a:t>
            </a:r>
            <a:r>
              <a:rPr lang="en-US" sz="2000" b="0" i="0" u="none" strike="noStrike" cap="none">
                <a:solidFill>
                  <a:srgbClr val="073E87"/>
                </a:solidFill>
                <a:latin typeface="Candara"/>
                <a:ea typeface="Candara"/>
                <a:cs typeface="Candara"/>
                <a:sym typeface="Candara"/>
              </a:rPr>
              <a:t>Y (Research </a:t>
            </a:r>
            <a:r>
              <a:rPr lang="en-US" sz="2000" b="0" i="0" u="none" strike="noStrike" cap="none">
                <a:solidFill>
                  <a:srgbClr val="005299"/>
                </a:solidFill>
                <a:latin typeface="Candara"/>
                <a:ea typeface="Candara"/>
                <a:cs typeface="Candara"/>
                <a:sym typeface="Candara"/>
              </a:rPr>
              <a:t>@ </a:t>
            </a:r>
            <a:r>
              <a:rPr lang="en-US" sz="2000" b="0" i="0" u="none" strike="noStrike" cap="none">
                <a:solidFill>
                  <a:srgbClr val="073E87"/>
                </a:solidFill>
                <a:latin typeface="Candara"/>
                <a:ea typeface="Candara"/>
                <a:cs typeface="Candara"/>
                <a:sym typeface="Candara"/>
              </a:rPr>
              <a:t>York)</a:t>
            </a:r>
            <a:endParaRPr sz="2000" b="0" i="0" u="none" strike="noStrike" cap="none">
              <a:solidFill>
                <a:schemeClr val="dk1"/>
              </a:solidFill>
              <a:latin typeface="Candara"/>
              <a:ea typeface="Candara"/>
              <a:cs typeface="Candara"/>
              <a:sym typeface="Candara"/>
            </a:endParaRPr>
          </a:p>
          <a:p>
            <a:pPr marL="542925" marR="0" lvl="1" indent="-278765" algn="l" rtl="0">
              <a:lnSpc>
                <a:spcPct val="100000"/>
              </a:lnSpc>
              <a:spcBef>
                <a:spcPts val="500"/>
              </a:spcBef>
              <a:spcAft>
                <a:spcPts val="0"/>
              </a:spcAft>
              <a:buClr>
                <a:srgbClr val="31B6FD"/>
              </a:buClr>
              <a:buSzPts val="2000"/>
              <a:buFont typeface="MS PGothic"/>
              <a:buChar char="*"/>
            </a:pPr>
            <a:r>
              <a:rPr lang="en-US" sz="2000" b="0" i="0" u="none" strike="noStrike" cap="none">
                <a:solidFill>
                  <a:srgbClr val="073E87"/>
                </a:solidFill>
                <a:latin typeface="Candara"/>
                <a:ea typeface="Candara"/>
                <a:cs typeface="Candara"/>
                <a:sym typeface="Candara"/>
              </a:rPr>
              <a:t>Work-</a:t>
            </a:r>
            <a:r>
              <a:rPr lang="en-US" sz="2000" b="0" i="0" u="none" strike="noStrike" cap="none">
                <a:solidFill>
                  <a:srgbClr val="005299"/>
                </a:solidFill>
                <a:latin typeface="Candara"/>
                <a:ea typeface="Candara"/>
                <a:cs typeface="Candara"/>
                <a:sym typeface="Candara"/>
              </a:rPr>
              <a:t>s</a:t>
            </a:r>
            <a:r>
              <a:rPr lang="en-US" sz="2000" b="0" i="0" u="none" strike="noStrike" cap="none">
                <a:solidFill>
                  <a:srgbClr val="073E87"/>
                </a:solidFill>
                <a:latin typeface="Candara"/>
                <a:ea typeface="Candara"/>
                <a:cs typeface="Candara"/>
                <a:sym typeface="Candara"/>
              </a:rPr>
              <a:t>tudy positions with professors</a:t>
            </a:r>
            <a:endParaRPr sz="2000" b="0" i="0" u="none" strike="noStrike" cap="none">
              <a:solidFill>
                <a:srgbClr val="073E87"/>
              </a:solidFill>
              <a:latin typeface="Candara"/>
              <a:ea typeface="Candara"/>
              <a:cs typeface="Candara"/>
              <a:sym typeface="Candara"/>
            </a:endParaRPr>
          </a:p>
          <a:p>
            <a:pPr marL="542925" marR="0" lvl="1" indent="-278765" algn="l" rtl="0">
              <a:lnSpc>
                <a:spcPct val="100000"/>
              </a:lnSpc>
              <a:spcBef>
                <a:spcPts val="500"/>
              </a:spcBef>
              <a:spcAft>
                <a:spcPts val="0"/>
              </a:spcAft>
              <a:buClr>
                <a:srgbClr val="31B6FD"/>
              </a:buClr>
              <a:buSzPts val="2000"/>
              <a:buFont typeface="MS PGothic"/>
              <a:buChar char="*"/>
            </a:pPr>
            <a:r>
              <a:rPr lang="en-US" sz="2000" b="0" i="0" u="none" strike="noStrike" cap="none">
                <a:solidFill>
                  <a:srgbClr val="073E87"/>
                </a:solidFill>
                <a:latin typeface="Candara"/>
                <a:ea typeface="Candara"/>
                <a:cs typeface="Candara"/>
                <a:sym typeface="Candara"/>
              </a:rPr>
              <a:t>Research at Hospitals</a:t>
            </a:r>
            <a:endParaRPr sz="2000" b="0" i="0" u="none" strike="noStrike" cap="none">
              <a:solidFill>
                <a:schemeClr val="dk1"/>
              </a:solidFill>
              <a:latin typeface="Candara"/>
              <a:ea typeface="Candara"/>
              <a:cs typeface="Candara"/>
              <a:sym typeface="Candara"/>
            </a:endParaRPr>
          </a:p>
          <a:p>
            <a:pPr marL="457200" marR="0" lvl="1" indent="0" algn="l" rtl="0">
              <a:lnSpc>
                <a:spcPct val="100000"/>
              </a:lnSpc>
              <a:spcBef>
                <a:spcPts val="45"/>
              </a:spcBef>
              <a:spcAft>
                <a:spcPts val="0"/>
              </a:spcAft>
              <a:buClr>
                <a:srgbClr val="31B6FD"/>
              </a:buClr>
              <a:buSzPts val="2650"/>
              <a:buFont typeface="MS PGothic"/>
              <a:buNone/>
            </a:pPr>
            <a:endParaRPr sz="2650" b="0" i="0" u="none" strike="noStrike" cap="none">
              <a:solidFill>
                <a:schemeClr val="dk1"/>
              </a:solidFill>
              <a:latin typeface="Times New Roman"/>
              <a:ea typeface="Times New Roman"/>
              <a:cs typeface="Times New Roman"/>
              <a:sym typeface="Times New Roman"/>
            </a:endParaRPr>
          </a:p>
          <a:p>
            <a:pPr marL="1267460" marR="0" lvl="2" indent="-279400" algn="l" rtl="0">
              <a:lnSpc>
                <a:spcPct val="104200"/>
              </a:lnSpc>
              <a:spcBef>
                <a:spcPts val="0"/>
              </a:spcBef>
              <a:spcAft>
                <a:spcPts val="0"/>
              </a:spcAft>
              <a:buClr>
                <a:srgbClr val="31B6FD"/>
              </a:buClr>
              <a:buSzPts val="2500"/>
              <a:buFont typeface="MS PGothic"/>
              <a:buChar char="*"/>
            </a:pPr>
            <a:r>
              <a:rPr lang="en-US" sz="2500" b="0" i="0" u="none" strike="noStrike" cap="none">
                <a:solidFill>
                  <a:srgbClr val="073E87"/>
                </a:solidFill>
                <a:latin typeface="Candara"/>
                <a:ea typeface="Candara"/>
                <a:cs typeface="Candara"/>
                <a:sym typeface="Candara"/>
              </a:rPr>
              <a:t>Volunteer </a:t>
            </a:r>
            <a:r>
              <a:rPr lang="en-US" sz="2500" b="0" i="0" u="none" strike="noStrike" cap="none">
                <a:solidFill>
                  <a:srgbClr val="005299"/>
                </a:solidFill>
                <a:latin typeface="Candara"/>
                <a:ea typeface="Candara"/>
                <a:cs typeface="Candara"/>
                <a:sym typeface="Candara"/>
              </a:rPr>
              <a:t>O</a:t>
            </a:r>
            <a:r>
              <a:rPr lang="en-US" sz="2500" b="0" i="0" u="none" strike="noStrike" cap="none">
                <a:solidFill>
                  <a:srgbClr val="073E87"/>
                </a:solidFill>
                <a:latin typeface="Candara"/>
                <a:ea typeface="Candara"/>
                <a:cs typeface="Candara"/>
                <a:sym typeface="Candara"/>
              </a:rPr>
              <a:t>pportunities</a:t>
            </a:r>
            <a:endParaRPr sz="2500" b="0" i="0" u="none" strike="noStrike" cap="none">
              <a:solidFill>
                <a:schemeClr val="dk1"/>
              </a:solidFill>
              <a:latin typeface="Candara"/>
              <a:ea typeface="Candara"/>
              <a:cs typeface="Candara"/>
              <a:sym typeface="Candara"/>
            </a:endParaRPr>
          </a:p>
          <a:p>
            <a:pPr marL="1546225" marR="0" lvl="3" indent="-278764" algn="l" rtl="0">
              <a:lnSpc>
                <a:spcPct val="116315"/>
              </a:lnSpc>
              <a:spcBef>
                <a:spcPts val="0"/>
              </a:spcBef>
              <a:spcAft>
                <a:spcPts val="0"/>
              </a:spcAft>
              <a:buClr>
                <a:srgbClr val="31B6FD"/>
              </a:buClr>
              <a:buSzPts val="1900"/>
              <a:buFont typeface="MS PGothic"/>
              <a:buChar char="*"/>
            </a:pPr>
            <a:r>
              <a:rPr lang="en-US" sz="1900" b="0" i="0" u="none" strike="noStrike" cap="none">
                <a:solidFill>
                  <a:srgbClr val="073E87"/>
                </a:solidFill>
                <a:latin typeface="Candara"/>
                <a:ea typeface="Candara"/>
                <a:cs typeface="Candara"/>
                <a:sym typeface="Candara"/>
              </a:rPr>
              <a:t>Shadowing Do</a:t>
            </a:r>
            <a:r>
              <a:rPr lang="en-US" sz="1900" b="0" i="0" u="none" strike="noStrike" cap="none">
                <a:solidFill>
                  <a:srgbClr val="005299"/>
                </a:solidFill>
                <a:latin typeface="Candara"/>
                <a:ea typeface="Candara"/>
                <a:cs typeface="Candara"/>
                <a:sym typeface="Candara"/>
              </a:rPr>
              <a:t>c</a:t>
            </a:r>
            <a:r>
              <a:rPr lang="en-US" sz="1900" b="0" i="0" u="none" strike="noStrike" cap="none">
                <a:solidFill>
                  <a:srgbClr val="073E87"/>
                </a:solidFill>
                <a:latin typeface="Candara"/>
                <a:ea typeface="Candara"/>
                <a:cs typeface="Candara"/>
                <a:sym typeface="Candara"/>
              </a:rPr>
              <a:t>to</a:t>
            </a:r>
            <a:r>
              <a:rPr lang="en-US" sz="1900" b="0" i="0" u="none" strike="noStrike" cap="none">
                <a:solidFill>
                  <a:srgbClr val="005299"/>
                </a:solidFill>
                <a:latin typeface="Candara"/>
                <a:ea typeface="Candara"/>
                <a:cs typeface="Candara"/>
                <a:sym typeface="Candara"/>
              </a:rPr>
              <a:t>rs</a:t>
            </a:r>
            <a:endParaRPr sz="1900" b="0" i="0" u="none" strike="noStrike" cap="none">
              <a:solidFill>
                <a:srgbClr val="005299"/>
              </a:solidFill>
              <a:latin typeface="Candara"/>
              <a:ea typeface="Candara"/>
              <a:cs typeface="Candara"/>
              <a:sym typeface="Candara"/>
            </a:endParaRPr>
          </a:p>
          <a:p>
            <a:pPr marL="1546225" marR="0" lvl="3" indent="-278764" algn="l" rtl="0">
              <a:lnSpc>
                <a:spcPct val="116315"/>
              </a:lnSpc>
              <a:spcBef>
                <a:spcPts val="0"/>
              </a:spcBef>
              <a:spcAft>
                <a:spcPts val="0"/>
              </a:spcAft>
              <a:buClr>
                <a:srgbClr val="31B6FD"/>
              </a:buClr>
              <a:buSzPts val="1900"/>
              <a:buFont typeface="MS PGothic"/>
              <a:buChar char="*"/>
            </a:pPr>
            <a:r>
              <a:rPr lang="en-US" sz="1900" b="0" i="0" u="none" strike="noStrike" cap="none">
                <a:solidFill>
                  <a:srgbClr val="005299"/>
                </a:solidFill>
                <a:latin typeface="Candara"/>
                <a:ea typeface="Candara"/>
                <a:cs typeface="Candara"/>
                <a:sym typeface="Candara"/>
              </a:rPr>
              <a:t>Community Involvement</a:t>
            </a:r>
            <a:endParaRPr/>
          </a:p>
          <a:p>
            <a:pPr marL="1546225" marR="0" lvl="3" indent="-278764" algn="l" rtl="0">
              <a:lnSpc>
                <a:spcPct val="116315"/>
              </a:lnSpc>
              <a:spcBef>
                <a:spcPts val="0"/>
              </a:spcBef>
              <a:spcAft>
                <a:spcPts val="0"/>
              </a:spcAft>
              <a:buClr>
                <a:srgbClr val="31B6FD"/>
              </a:buClr>
              <a:buSzPts val="1900"/>
              <a:buFont typeface="MS PGothic"/>
              <a:buChar char="*"/>
            </a:pPr>
            <a:r>
              <a:rPr lang="en-US" sz="1900" b="0" i="0" u="none" strike="noStrike" cap="none">
                <a:solidFill>
                  <a:srgbClr val="005299"/>
                </a:solidFill>
                <a:latin typeface="Candara"/>
                <a:ea typeface="Candara"/>
                <a:cs typeface="Candara"/>
                <a:sym typeface="Candara"/>
              </a:rPr>
              <a:t>Clubs and Organizations at York</a:t>
            </a:r>
            <a:r>
              <a:rPr lang="en-US" sz="1900">
                <a:solidFill>
                  <a:srgbClr val="005299"/>
                </a:solidFill>
                <a:latin typeface="Candara"/>
                <a:ea typeface="Candara"/>
                <a:cs typeface="Candara"/>
                <a:sym typeface="Candara"/>
              </a:rPr>
              <a:t>U</a:t>
            </a:r>
            <a:endParaRPr sz="1900" b="0" i="0" u="none" strike="noStrike" cap="none">
              <a:solidFill>
                <a:schemeClr val="dk1"/>
              </a:solidFill>
              <a:latin typeface="Candara"/>
              <a:ea typeface="Candara"/>
              <a:cs typeface="Candara"/>
              <a:sym typeface="Candara"/>
            </a:endParaRPr>
          </a:p>
          <a:p>
            <a:pPr marL="607060" marR="0" lvl="0" indent="0" algn="l" rtl="0">
              <a:lnSpc>
                <a:spcPct val="100000"/>
              </a:lnSpc>
              <a:spcBef>
                <a:spcPts val="1555"/>
              </a:spcBef>
              <a:spcAft>
                <a:spcPts val="0"/>
              </a:spcAft>
              <a:buNone/>
            </a:pPr>
            <a:r>
              <a:rPr lang="en-US" sz="2400">
                <a:solidFill>
                  <a:srgbClr val="31B6FD"/>
                </a:solidFill>
                <a:latin typeface="MS PGothic"/>
                <a:ea typeface="MS PGothic"/>
                <a:cs typeface="MS PGothic"/>
                <a:sym typeface="MS PGothic"/>
              </a:rPr>
              <a:t>* </a:t>
            </a:r>
            <a:r>
              <a:rPr lang="en-US" sz="2400">
                <a:solidFill>
                  <a:srgbClr val="073E87"/>
                </a:solidFill>
                <a:latin typeface="Candara"/>
                <a:ea typeface="Candara"/>
                <a:cs typeface="Candara"/>
                <a:sym typeface="Candara"/>
              </a:rPr>
              <a:t>Leadership Positions</a:t>
            </a:r>
            <a:endParaRPr sz="2400">
              <a:solidFill>
                <a:srgbClr val="073E87"/>
              </a:solidFill>
              <a:latin typeface="Candara"/>
              <a:ea typeface="Candara"/>
              <a:cs typeface="Candara"/>
              <a:sym typeface="Candara"/>
            </a:endParaRPr>
          </a:p>
          <a:p>
            <a:pPr marL="607060" marR="0" lvl="0" indent="0" algn="l" rtl="0">
              <a:spcBef>
                <a:spcPts val="1555"/>
              </a:spcBef>
              <a:spcAft>
                <a:spcPts val="0"/>
              </a:spcAft>
              <a:buNone/>
            </a:pPr>
            <a:r>
              <a:rPr lang="en-US" sz="2400">
                <a:solidFill>
                  <a:srgbClr val="31B6FD"/>
                </a:solidFill>
                <a:latin typeface="MS PGothic"/>
                <a:ea typeface="MS PGothic"/>
                <a:cs typeface="MS PGothic"/>
                <a:sym typeface="MS PGothic"/>
              </a:rPr>
              <a:t>* </a:t>
            </a:r>
            <a:r>
              <a:rPr lang="en-US" sz="2400">
                <a:solidFill>
                  <a:srgbClr val="073E87"/>
                </a:solidFill>
                <a:latin typeface="Candara"/>
                <a:ea typeface="Candara"/>
                <a:cs typeface="Candara"/>
                <a:sym typeface="Candara"/>
              </a:rPr>
              <a:t>Sports and hobbies</a:t>
            </a:r>
            <a:endParaRPr sz="2400">
              <a:solidFill>
                <a:srgbClr val="073E87"/>
              </a:solidFill>
              <a:latin typeface="Candara"/>
              <a:ea typeface="Candara"/>
              <a:cs typeface="Candara"/>
              <a:sym typeface="Candara"/>
            </a:endParaRPr>
          </a:p>
          <a:p>
            <a:pPr marL="607060" marR="0" lvl="0" indent="0" algn="l" rtl="0">
              <a:lnSpc>
                <a:spcPct val="100000"/>
              </a:lnSpc>
              <a:spcBef>
                <a:spcPts val="1555"/>
              </a:spcBef>
              <a:spcAft>
                <a:spcPts val="0"/>
              </a:spcAft>
              <a:buNone/>
            </a:pPr>
            <a:endParaRPr sz="2400">
              <a:solidFill>
                <a:srgbClr val="073E87"/>
              </a:solidFill>
              <a:latin typeface="Candara"/>
              <a:ea typeface="Candara"/>
              <a:cs typeface="Candara"/>
              <a:sym typeface="Candara"/>
            </a:endParaRPr>
          </a:p>
          <a:p>
            <a:pPr marL="607060" marR="0" lvl="0" indent="0" algn="l" rtl="0">
              <a:lnSpc>
                <a:spcPct val="100000"/>
              </a:lnSpc>
              <a:spcBef>
                <a:spcPts val="1555"/>
              </a:spcBef>
              <a:spcAft>
                <a:spcPts val="0"/>
              </a:spcAft>
              <a:buNone/>
            </a:pPr>
            <a:endParaRPr sz="2400">
              <a:solidFill>
                <a:schemeClr val="dk1"/>
              </a:solidFill>
              <a:latin typeface="Candara"/>
              <a:ea typeface="Candara"/>
              <a:cs typeface="Candara"/>
              <a:sym typeface="Candara"/>
            </a:endParaRPr>
          </a:p>
        </p:txBody>
      </p:sp>
      <p:sp>
        <p:nvSpPr>
          <p:cNvPr id="169" name="Google Shape;169;p20"/>
          <p:cNvSpPr txBox="1">
            <a:spLocks noGrp="1"/>
          </p:cNvSpPr>
          <p:nvPr>
            <p:ph type="title"/>
          </p:nvPr>
        </p:nvSpPr>
        <p:spPr>
          <a:xfrm>
            <a:off x="581192" y="1203981"/>
            <a:ext cx="7989752" cy="566822"/>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3600"/>
              <a:buFont typeface="Cabin"/>
              <a:buNone/>
            </a:pPr>
            <a:r>
              <a:rPr lang="en-US" sz="3600"/>
              <a:t>EXTRA CURRICULAR OPPORTUNITIES</a:t>
            </a:r>
            <a:endParaRPr sz="3600"/>
          </a:p>
        </p:txBody>
      </p:sp>
      <p:sp>
        <p:nvSpPr>
          <p:cNvPr id="170" name="Google Shape;170;p20"/>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p:nvPr/>
        </p:nvSpPr>
        <p:spPr>
          <a:xfrm>
            <a:off x="381000" y="2088325"/>
            <a:ext cx="8286600" cy="476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400">
                <a:solidFill>
                  <a:srgbClr val="073E87"/>
                </a:solidFill>
                <a:latin typeface="Candara"/>
                <a:ea typeface="Candara"/>
                <a:cs typeface="Candara"/>
                <a:sym typeface="Candara"/>
              </a:rPr>
              <a:t>Co</a:t>
            </a:r>
            <a:r>
              <a:rPr lang="en-US" sz="2400">
                <a:solidFill>
                  <a:srgbClr val="005299"/>
                </a:solidFill>
                <a:latin typeface="Candara"/>
                <a:ea typeface="Candara"/>
                <a:cs typeface="Candara"/>
                <a:sym typeface="Candara"/>
              </a:rPr>
              <a:t>m</a:t>
            </a:r>
            <a:r>
              <a:rPr lang="en-US" sz="2400">
                <a:solidFill>
                  <a:srgbClr val="073E87"/>
                </a:solidFill>
                <a:latin typeface="Candara"/>
                <a:ea typeface="Candara"/>
                <a:cs typeface="Candara"/>
                <a:sym typeface="Candara"/>
              </a:rPr>
              <a:t>p</a:t>
            </a:r>
            <a:r>
              <a:rPr lang="en-US" sz="2400">
                <a:solidFill>
                  <a:srgbClr val="005299"/>
                </a:solidFill>
                <a:latin typeface="Candara"/>
                <a:ea typeface="Candara"/>
                <a:cs typeface="Candara"/>
                <a:sym typeface="Candara"/>
              </a:rPr>
              <a:t>ut</a:t>
            </a:r>
            <a:r>
              <a:rPr lang="en-US" sz="2400">
                <a:solidFill>
                  <a:srgbClr val="073E87"/>
                </a:solidFill>
                <a:latin typeface="Candara"/>
                <a:ea typeface="Candara"/>
                <a:cs typeface="Candara"/>
                <a:sym typeface="Candara"/>
              </a:rPr>
              <a:t>er</a:t>
            </a:r>
            <a:r>
              <a:rPr lang="en-US" sz="2400">
                <a:solidFill>
                  <a:srgbClr val="005299"/>
                </a:solidFill>
                <a:latin typeface="Candara"/>
                <a:ea typeface="Candara"/>
                <a:cs typeface="Candara"/>
                <a:sym typeface="Candara"/>
              </a:rPr>
              <a:t>-b</a:t>
            </a:r>
            <a:r>
              <a:rPr lang="en-US" sz="2400">
                <a:solidFill>
                  <a:srgbClr val="073E87"/>
                </a:solidFill>
                <a:latin typeface="Candara"/>
                <a:ea typeface="Candara"/>
                <a:cs typeface="Candara"/>
                <a:sym typeface="Candara"/>
              </a:rPr>
              <a:t>ased exam</a:t>
            </a:r>
            <a:endParaRPr sz="2400">
              <a:solidFill>
                <a:srgbClr val="073E87"/>
              </a:solidFill>
              <a:latin typeface="Candara"/>
              <a:ea typeface="Candara"/>
              <a:cs typeface="Candara"/>
              <a:sym typeface="Candara"/>
            </a:endParaRPr>
          </a:p>
          <a:p>
            <a:pPr marL="12700" marR="0" lvl="0" indent="0" algn="l" rtl="0">
              <a:lnSpc>
                <a:spcPct val="100000"/>
              </a:lnSpc>
              <a:spcBef>
                <a:spcPts val="0"/>
              </a:spcBef>
              <a:spcAft>
                <a:spcPts val="0"/>
              </a:spcAft>
              <a:buNone/>
            </a:pPr>
            <a:r>
              <a:rPr lang="en-US" sz="2400">
                <a:solidFill>
                  <a:srgbClr val="073E87"/>
                </a:solidFill>
                <a:latin typeface="Candara"/>
                <a:ea typeface="Candara"/>
                <a:cs typeface="Candara"/>
                <a:sym typeface="Candara"/>
              </a:rPr>
              <a:t>230 multiple choice questions</a:t>
            </a:r>
            <a:endParaRPr sz="2400">
              <a:solidFill>
                <a:srgbClr val="073E87"/>
              </a:solidFill>
              <a:latin typeface="Candara"/>
              <a:ea typeface="Candara"/>
              <a:cs typeface="Candara"/>
              <a:sym typeface="Candara"/>
            </a:endParaRPr>
          </a:p>
          <a:p>
            <a:pPr marL="12700" marR="0" lvl="0" indent="0" algn="l" rtl="0">
              <a:lnSpc>
                <a:spcPct val="100000"/>
              </a:lnSpc>
              <a:spcBef>
                <a:spcPts val="0"/>
              </a:spcBef>
              <a:spcAft>
                <a:spcPts val="0"/>
              </a:spcAft>
              <a:buNone/>
            </a:pPr>
            <a:r>
              <a:rPr lang="en-US" sz="2400">
                <a:solidFill>
                  <a:srgbClr val="073E87"/>
                </a:solidFill>
                <a:latin typeface="Candara"/>
                <a:ea typeface="Candara"/>
                <a:cs typeface="Candara"/>
                <a:sym typeface="Candara"/>
              </a:rPr>
              <a:t>7 hours 30 minutes with breaks</a:t>
            </a:r>
            <a:endParaRPr sz="2400">
              <a:solidFill>
                <a:srgbClr val="073E87"/>
              </a:solidFill>
              <a:latin typeface="Candara"/>
              <a:ea typeface="Candara"/>
              <a:cs typeface="Candara"/>
              <a:sym typeface="Candara"/>
            </a:endParaRPr>
          </a:p>
          <a:p>
            <a:pPr marL="12700" marR="0" lvl="0" indent="0" algn="l" rtl="0">
              <a:lnSpc>
                <a:spcPct val="100000"/>
              </a:lnSpc>
              <a:spcBef>
                <a:spcPts val="0"/>
              </a:spcBef>
              <a:spcAft>
                <a:spcPts val="0"/>
              </a:spcAft>
              <a:buNone/>
            </a:pPr>
            <a:endParaRPr sz="2400">
              <a:solidFill>
                <a:srgbClr val="073E87"/>
              </a:solidFill>
              <a:latin typeface="Candara"/>
              <a:ea typeface="Candara"/>
              <a:cs typeface="Candara"/>
              <a:sym typeface="Candara"/>
            </a:endParaRPr>
          </a:p>
          <a:p>
            <a:pPr marL="12700" marR="0" lvl="0" indent="0" algn="l" rtl="0">
              <a:lnSpc>
                <a:spcPct val="100000"/>
              </a:lnSpc>
              <a:spcBef>
                <a:spcPts val="0"/>
              </a:spcBef>
              <a:spcAft>
                <a:spcPts val="0"/>
              </a:spcAft>
              <a:buNone/>
            </a:pPr>
            <a:r>
              <a:rPr lang="en-US" sz="2400">
                <a:solidFill>
                  <a:srgbClr val="073E87"/>
                </a:solidFill>
                <a:latin typeface="Candara"/>
                <a:ea typeface="Candara"/>
                <a:cs typeface="Candara"/>
                <a:sym typeface="Candara"/>
              </a:rPr>
              <a:t>Tes</a:t>
            </a:r>
            <a:r>
              <a:rPr lang="en-US" sz="2400">
                <a:solidFill>
                  <a:srgbClr val="005299"/>
                </a:solidFill>
                <a:latin typeface="Candara"/>
                <a:ea typeface="Candara"/>
                <a:cs typeface="Candara"/>
                <a:sym typeface="Candara"/>
              </a:rPr>
              <a:t>ts </a:t>
            </a:r>
            <a:r>
              <a:rPr lang="en-US" sz="2400">
                <a:solidFill>
                  <a:srgbClr val="073E87"/>
                </a:solidFill>
                <a:latin typeface="Candara"/>
                <a:ea typeface="Candara"/>
                <a:cs typeface="Candara"/>
                <a:sym typeface="Candara"/>
              </a:rPr>
              <a:t>knowledge </a:t>
            </a:r>
            <a:r>
              <a:rPr lang="en-US" sz="2400">
                <a:solidFill>
                  <a:srgbClr val="005299"/>
                </a:solidFill>
                <a:latin typeface="Candara"/>
                <a:ea typeface="Candara"/>
                <a:cs typeface="Candara"/>
                <a:sym typeface="Candara"/>
              </a:rPr>
              <a:t>in </a:t>
            </a:r>
            <a:r>
              <a:rPr lang="en-US" sz="2400">
                <a:solidFill>
                  <a:srgbClr val="073E87"/>
                </a:solidFill>
                <a:latin typeface="Candara"/>
                <a:ea typeface="Candara"/>
                <a:cs typeface="Candara"/>
                <a:sym typeface="Candara"/>
              </a:rPr>
              <a:t>these fo</a:t>
            </a:r>
            <a:r>
              <a:rPr lang="en-US" sz="2400">
                <a:solidFill>
                  <a:srgbClr val="005299"/>
                </a:solidFill>
                <a:latin typeface="Candara"/>
                <a:ea typeface="Candara"/>
                <a:cs typeface="Candara"/>
                <a:sym typeface="Candara"/>
              </a:rPr>
              <a:t>u</a:t>
            </a:r>
            <a:r>
              <a:rPr lang="en-US" sz="2400">
                <a:solidFill>
                  <a:srgbClr val="073E87"/>
                </a:solidFill>
                <a:latin typeface="Candara"/>
                <a:ea typeface="Candara"/>
                <a:cs typeface="Candara"/>
                <a:sym typeface="Candara"/>
              </a:rPr>
              <a:t>r sections</a:t>
            </a:r>
            <a:r>
              <a:rPr lang="en-US" sz="2400">
                <a:solidFill>
                  <a:srgbClr val="005299"/>
                </a:solidFill>
                <a:latin typeface="Candara"/>
                <a:ea typeface="Candara"/>
                <a:cs typeface="Candara"/>
                <a:sym typeface="Candara"/>
              </a:rPr>
              <a:t>:</a:t>
            </a:r>
            <a:endParaRPr sz="2400">
              <a:solidFill>
                <a:schemeClr val="dk1"/>
              </a:solidFill>
              <a:latin typeface="Candara"/>
              <a:ea typeface="Candara"/>
              <a:cs typeface="Candara"/>
              <a:sym typeface="Candara"/>
            </a:endParaRPr>
          </a:p>
          <a:p>
            <a:pPr marL="290830" marR="0" lvl="0" indent="-278130" algn="l" rtl="0">
              <a:lnSpc>
                <a:spcPct val="100000"/>
              </a:lnSpc>
              <a:spcBef>
                <a:spcPts val="540"/>
              </a:spcBef>
              <a:spcAft>
                <a:spcPts val="0"/>
              </a:spcAft>
              <a:buClr>
                <a:srgbClr val="31B6FD"/>
              </a:buClr>
              <a:buSzPts val="2400"/>
              <a:buFont typeface="MS PGothic"/>
              <a:buAutoNum type="arabicPeriod"/>
            </a:pPr>
            <a:r>
              <a:rPr lang="en-US" sz="2400">
                <a:solidFill>
                  <a:srgbClr val="073E87"/>
                </a:solidFill>
                <a:latin typeface="Candara"/>
                <a:ea typeface="Candara"/>
                <a:cs typeface="Candara"/>
                <a:sym typeface="Candara"/>
              </a:rPr>
              <a:t>Che</a:t>
            </a:r>
            <a:r>
              <a:rPr lang="en-US" sz="2400">
                <a:solidFill>
                  <a:srgbClr val="005299"/>
                </a:solidFill>
                <a:latin typeface="Candara"/>
                <a:ea typeface="Candara"/>
                <a:cs typeface="Candara"/>
                <a:sym typeface="Candara"/>
              </a:rPr>
              <a:t>mica</a:t>
            </a:r>
            <a:r>
              <a:rPr lang="en-US" sz="2400">
                <a:solidFill>
                  <a:srgbClr val="073E87"/>
                </a:solidFill>
                <a:latin typeface="Candara"/>
                <a:ea typeface="Candara"/>
                <a:cs typeface="Candara"/>
                <a:sym typeface="Candara"/>
              </a:rPr>
              <a:t>l and Ph</a:t>
            </a:r>
            <a:r>
              <a:rPr lang="en-US" sz="2400">
                <a:solidFill>
                  <a:srgbClr val="005299"/>
                </a:solidFill>
                <a:latin typeface="Candara"/>
                <a:ea typeface="Candara"/>
                <a:cs typeface="Candara"/>
                <a:sym typeface="Candara"/>
              </a:rPr>
              <a:t>y</a:t>
            </a:r>
            <a:r>
              <a:rPr lang="en-US" sz="2400">
                <a:solidFill>
                  <a:srgbClr val="073E87"/>
                </a:solidFill>
                <a:latin typeface="Candara"/>
                <a:ea typeface="Candara"/>
                <a:cs typeface="Candara"/>
                <a:sym typeface="Candara"/>
              </a:rPr>
              <a:t>s</a:t>
            </a:r>
            <a:r>
              <a:rPr lang="en-US" sz="2400">
                <a:solidFill>
                  <a:srgbClr val="005299"/>
                </a:solidFill>
                <a:latin typeface="Candara"/>
                <a:ea typeface="Candara"/>
                <a:cs typeface="Candara"/>
                <a:sym typeface="Candara"/>
              </a:rPr>
              <a:t>ica</a:t>
            </a:r>
            <a:r>
              <a:rPr lang="en-US" sz="2400">
                <a:solidFill>
                  <a:srgbClr val="073E87"/>
                </a:solidFill>
                <a:latin typeface="Candara"/>
                <a:ea typeface="Candara"/>
                <a:cs typeface="Candara"/>
                <a:sym typeface="Candara"/>
              </a:rPr>
              <a:t>l Fo</a:t>
            </a:r>
            <a:r>
              <a:rPr lang="en-US" sz="2400">
                <a:solidFill>
                  <a:srgbClr val="005299"/>
                </a:solidFill>
                <a:latin typeface="Candara"/>
                <a:ea typeface="Candara"/>
                <a:cs typeface="Candara"/>
                <a:sym typeface="Candara"/>
              </a:rPr>
              <a:t>u</a:t>
            </a:r>
            <a:r>
              <a:rPr lang="en-US" sz="2400">
                <a:solidFill>
                  <a:srgbClr val="073E87"/>
                </a:solidFill>
                <a:latin typeface="Candara"/>
                <a:ea typeface="Candara"/>
                <a:cs typeface="Candara"/>
                <a:sym typeface="Candara"/>
              </a:rPr>
              <a:t>ndations of Biological S</a:t>
            </a:r>
            <a:r>
              <a:rPr lang="en-US" sz="2400">
                <a:solidFill>
                  <a:srgbClr val="005299"/>
                </a:solidFill>
                <a:latin typeface="Candara"/>
                <a:ea typeface="Candara"/>
                <a:cs typeface="Candara"/>
                <a:sym typeface="Candara"/>
              </a:rPr>
              <a:t>y</a:t>
            </a:r>
            <a:r>
              <a:rPr lang="en-US" sz="2400">
                <a:solidFill>
                  <a:srgbClr val="073E87"/>
                </a:solidFill>
                <a:latin typeface="Candara"/>
                <a:ea typeface="Candara"/>
                <a:cs typeface="Candara"/>
                <a:sym typeface="Candara"/>
              </a:rPr>
              <a:t>s</a:t>
            </a:r>
            <a:r>
              <a:rPr lang="en-US" sz="2400">
                <a:solidFill>
                  <a:srgbClr val="005299"/>
                </a:solidFill>
                <a:latin typeface="Candara"/>
                <a:ea typeface="Candara"/>
                <a:cs typeface="Candara"/>
                <a:sym typeface="Candara"/>
              </a:rPr>
              <a:t>t</a:t>
            </a:r>
            <a:r>
              <a:rPr lang="en-US" sz="2400">
                <a:solidFill>
                  <a:srgbClr val="073E87"/>
                </a:solidFill>
                <a:latin typeface="Candara"/>
                <a:ea typeface="Candara"/>
                <a:cs typeface="Candara"/>
                <a:sym typeface="Candara"/>
              </a:rPr>
              <a:t>e</a:t>
            </a:r>
            <a:r>
              <a:rPr lang="en-US" sz="2400">
                <a:solidFill>
                  <a:srgbClr val="005299"/>
                </a:solidFill>
                <a:latin typeface="Candara"/>
                <a:ea typeface="Candara"/>
                <a:cs typeface="Candara"/>
                <a:sym typeface="Candara"/>
              </a:rPr>
              <a:t>ms</a:t>
            </a:r>
            <a:endParaRPr sz="2400">
              <a:solidFill>
                <a:srgbClr val="005299"/>
              </a:solidFill>
              <a:latin typeface="Candara"/>
              <a:ea typeface="Candara"/>
              <a:cs typeface="Candara"/>
              <a:sym typeface="Candara"/>
            </a:endParaRPr>
          </a:p>
          <a:p>
            <a:pPr marL="290830" marR="0" lvl="0" indent="-278130" algn="l" rtl="0">
              <a:lnSpc>
                <a:spcPct val="100000"/>
              </a:lnSpc>
              <a:spcBef>
                <a:spcPts val="520"/>
              </a:spcBef>
              <a:spcAft>
                <a:spcPts val="0"/>
              </a:spcAft>
              <a:buClr>
                <a:srgbClr val="31B6FD"/>
              </a:buClr>
              <a:buSzPts val="2400"/>
              <a:buFont typeface="MS PGothic"/>
              <a:buAutoNum type="arabicPeriod"/>
            </a:pPr>
            <a:r>
              <a:rPr lang="en-US" sz="2400">
                <a:solidFill>
                  <a:srgbClr val="073E87"/>
                </a:solidFill>
                <a:latin typeface="Candara"/>
                <a:ea typeface="Candara"/>
                <a:cs typeface="Candara"/>
                <a:sym typeface="Candara"/>
              </a:rPr>
              <a:t>Critical Analysis and Reasoning Skills (CARS)</a:t>
            </a:r>
            <a:endParaRPr sz="2400">
              <a:solidFill>
                <a:srgbClr val="073E87"/>
              </a:solidFill>
              <a:latin typeface="Candara"/>
              <a:ea typeface="Candara"/>
              <a:cs typeface="Candara"/>
              <a:sym typeface="Candara"/>
            </a:endParaRPr>
          </a:p>
          <a:p>
            <a:pPr marL="290830" marR="0" lvl="0" indent="-278130" algn="l" rtl="0">
              <a:lnSpc>
                <a:spcPct val="100000"/>
              </a:lnSpc>
              <a:spcBef>
                <a:spcPts val="520"/>
              </a:spcBef>
              <a:spcAft>
                <a:spcPts val="0"/>
              </a:spcAft>
              <a:buClr>
                <a:srgbClr val="31B6FD"/>
              </a:buClr>
              <a:buSzPts val="2400"/>
              <a:buFont typeface="MS PGothic"/>
              <a:buAutoNum type="arabicPeriod"/>
            </a:pPr>
            <a:r>
              <a:rPr lang="en-US" sz="2400">
                <a:solidFill>
                  <a:srgbClr val="073E87"/>
                </a:solidFill>
                <a:latin typeface="Candara"/>
                <a:ea typeface="Candara"/>
                <a:cs typeface="Candara"/>
                <a:sym typeface="Candara"/>
              </a:rPr>
              <a:t>Biological and Biochemical Foundations of Living Systems</a:t>
            </a:r>
            <a:endParaRPr sz="2400">
              <a:solidFill>
                <a:srgbClr val="073E87"/>
              </a:solidFill>
              <a:latin typeface="Candara"/>
              <a:ea typeface="Candara"/>
              <a:cs typeface="Candara"/>
              <a:sym typeface="Candara"/>
            </a:endParaRPr>
          </a:p>
          <a:p>
            <a:pPr marL="290830" marR="0" lvl="0" indent="-278130" algn="l" rtl="0">
              <a:lnSpc>
                <a:spcPct val="100000"/>
              </a:lnSpc>
              <a:spcBef>
                <a:spcPts val="620"/>
              </a:spcBef>
              <a:spcAft>
                <a:spcPts val="0"/>
              </a:spcAft>
              <a:buClr>
                <a:srgbClr val="31B6FD"/>
              </a:buClr>
              <a:buSzPts val="2400"/>
              <a:buFont typeface="MS PGothic"/>
              <a:buAutoNum type="arabicPeriod"/>
            </a:pPr>
            <a:r>
              <a:rPr lang="en-US" sz="2400">
                <a:solidFill>
                  <a:srgbClr val="073E87"/>
                </a:solidFill>
                <a:latin typeface="Candara"/>
                <a:ea typeface="Candara"/>
                <a:cs typeface="Candara"/>
                <a:sym typeface="Candara"/>
              </a:rPr>
              <a:t>Ps</a:t>
            </a:r>
            <a:r>
              <a:rPr lang="en-US" sz="2400">
                <a:solidFill>
                  <a:srgbClr val="005299"/>
                </a:solidFill>
                <a:latin typeface="Candara"/>
                <a:ea typeface="Candara"/>
                <a:cs typeface="Candara"/>
                <a:sym typeface="Candara"/>
              </a:rPr>
              <a:t>ychological, </a:t>
            </a:r>
            <a:r>
              <a:rPr lang="en-US" sz="2400">
                <a:solidFill>
                  <a:srgbClr val="073E87"/>
                </a:solidFill>
                <a:latin typeface="Candara"/>
                <a:ea typeface="Candara"/>
                <a:cs typeface="Candara"/>
                <a:sym typeface="Candara"/>
              </a:rPr>
              <a:t>Social and Biological Fo</a:t>
            </a:r>
            <a:r>
              <a:rPr lang="en-US" sz="2400">
                <a:solidFill>
                  <a:srgbClr val="005299"/>
                </a:solidFill>
                <a:latin typeface="Candara"/>
                <a:ea typeface="Candara"/>
                <a:cs typeface="Candara"/>
                <a:sym typeface="Candara"/>
              </a:rPr>
              <a:t>u</a:t>
            </a:r>
            <a:r>
              <a:rPr lang="en-US" sz="2400">
                <a:solidFill>
                  <a:srgbClr val="073E87"/>
                </a:solidFill>
                <a:latin typeface="Candara"/>
                <a:ea typeface="Candara"/>
                <a:cs typeface="Candara"/>
                <a:sym typeface="Candara"/>
              </a:rPr>
              <a:t>ndations of Behav</a:t>
            </a:r>
            <a:r>
              <a:rPr lang="en-US" sz="2400">
                <a:solidFill>
                  <a:srgbClr val="005299"/>
                </a:solidFill>
                <a:latin typeface="Candara"/>
                <a:ea typeface="Candara"/>
                <a:cs typeface="Candara"/>
                <a:sym typeface="Candara"/>
              </a:rPr>
              <a:t>io</a:t>
            </a:r>
            <a:r>
              <a:rPr lang="en-US" sz="2400">
                <a:solidFill>
                  <a:srgbClr val="073E87"/>
                </a:solidFill>
                <a:latin typeface="Candara"/>
                <a:ea typeface="Candara"/>
                <a:cs typeface="Candara"/>
                <a:sym typeface="Candara"/>
              </a:rPr>
              <a:t>r</a:t>
            </a:r>
            <a:endParaRPr sz="2400">
              <a:solidFill>
                <a:srgbClr val="073E87"/>
              </a:solidFill>
              <a:latin typeface="Candara"/>
              <a:ea typeface="Candara"/>
              <a:cs typeface="Candara"/>
              <a:sym typeface="Candara"/>
            </a:endParaRPr>
          </a:p>
          <a:p>
            <a:pPr marL="12700" marR="0" lvl="0" indent="0" algn="l" rtl="0">
              <a:lnSpc>
                <a:spcPct val="100000"/>
              </a:lnSpc>
              <a:spcBef>
                <a:spcPts val="620"/>
              </a:spcBef>
              <a:spcAft>
                <a:spcPts val="0"/>
              </a:spcAft>
              <a:buNone/>
            </a:pPr>
            <a:endParaRPr sz="2400">
              <a:solidFill>
                <a:srgbClr val="073E87"/>
              </a:solidFill>
              <a:latin typeface="Candara"/>
              <a:ea typeface="Candara"/>
              <a:cs typeface="Candara"/>
              <a:sym typeface="Candara"/>
            </a:endParaRPr>
          </a:p>
        </p:txBody>
      </p:sp>
      <p:sp>
        <p:nvSpPr>
          <p:cNvPr id="177" name="Google Shape;177;p21"/>
          <p:cNvSpPr txBox="1">
            <a:spLocks noGrp="1"/>
          </p:cNvSpPr>
          <p:nvPr>
            <p:ph type="title"/>
          </p:nvPr>
        </p:nvSpPr>
        <p:spPr>
          <a:xfrm>
            <a:off x="581192" y="687474"/>
            <a:ext cx="7989752" cy="1083329"/>
          </a:xfrm>
          <a:prstGeom prst="rect">
            <a:avLst/>
          </a:prstGeom>
          <a:noFill/>
          <a:ln>
            <a:noFill/>
          </a:ln>
        </p:spPr>
        <p:txBody>
          <a:bodyPr spcFirstLastPara="1" wrap="square" lIns="0" tIns="12700" rIns="0" bIns="0" anchor="b" anchorCtr="0">
            <a:noAutofit/>
          </a:bodyPr>
          <a:lstStyle/>
          <a:p>
            <a:pPr marL="12700" lvl="0" indent="0" algn="l" rtl="0">
              <a:lnSpc>
                <a:spcPct val="100000"/>
              </a:lnSpc>
              <a:spcBef>
                <a:spcPts val="0"/>
              </a:spcBef>
              <a:spcAft>
                <a:spcPts val="0"/>
              </a:spcAft>
              <a:buClr>
                <a:schemeClr val="lt1"/>
              </a:buClr>
              <a:buSzPts val="4400"/>
              <a:buFont typeface="Cabin"/>
              <a:buNone/>
            </a:pPr>
            <a:r>
              <a:rPr lang="en-US" sz="4400"/>
              <a:t>MCAT</a:t>
            </a:r>
            <a:endParaRPr sz="4400"/>
          </a:p>
        </p:txBody>
      </p:sp>
      <p:sp>
        <p:nvSpPr>
          <p:cNvPr id="178" name="Google Shape;178;p21"/>
          <p:cNvSpPr txBox="1">
            <a:spLocks noGrp="1"/>
          </p:cNvSpPr>
          <p:nvPr>
            <p:ph type="sldNum" idx="12"/>
          </p:nvPr>
        </p:nvSpPr>
        <p:spPr>
          <a:xfrm>
            <a:off x="7800476" y="5956136"/>
            <a:ext cx="770468" cy="365125"/>
          </a:xfrm>
          <a:prstGeom prst="rect">
            <a:avLst/>
          </a:prstGeom>
          <a:noFill/>
          <a:ln>
            <a:noFill/>
          </a:ln>
        </p:spPr>
        <p:txBody>
          <a:bodyPr spcFirstLastPara="1" wrap="square" lIns="0" tIns="1250" rIns="0" bIns="0" anchor="ctr" anchorCtr="0">
            <a:noAutofit/>
          </a:bodyPr>
          <a:lstStyle/>
          <a:p>
            <a:pPr marL="25400" lvl="0" indent="0" algn="r" rtl="0">
              <a:lnSpc>
                <a:spcPct val="100000"/>
              </a:lnSpc>
              <a:spcBef>
                <a:spcPts val="0"/>
              </a:spcBef>
              <a:spcAft>
                <a:spcPts val="0"/>
              </a:spcAft>
              <a:buNone/>
            </a:pPr>
            <a:fld id="{00000000-1234-1234-1234-123412341234}" type="slidenum">
              <a:rPr lang="en-US"/>
              <a:t>9</a:t>
            </a:fld>
            <a:endParaRPr/>
          </a:p>
        </p:txBody>
      </p:sp>
      <p:sp>
        <p:nvSpPr>
          <p:cNvPr id="179" name="Google Shape;179;p21"/>
          <p:cNvSpPr txBox="1"/>
          <p:nvPr/>
        </p:nvSpPr>
        <p:spPr>
          <a:xfrm>
            <a:off x="6746588" y="561038"/>
            <a:ext cx="1930200" cy="6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FFFFFF"/>
                </a:solidFill>
              </a:rPr>
              <a:t>Source: https://students-</a:t>
            </a:r>
            <a:r>
              <a:rPr lang="en-US" sz="1100" dirty="0" err="1">
                <a:solidFill>
                  <a:srgbClr val="FFFFFF"/>
                </a:solidFill>
              </a:rPr>
              <a:t>residents.aamc.org</a:t>
            </a:r>
            <a:r>
              <a:rPr lang="en-US" sz="1100" dirty="0">
                <a:solidFill>
                  <a:srgbClr val="FFFFFF"/>
                </a:solidFill>
              </a:rPr>
              <a:t>/applying-medical-school/article/</a:t>
            </a:r>
            <a:r>
              <a:rPr lang="en-US" sz="1100" dirty="0" err="1">
                <a:solidFill>
                  <a:srgbClr val="FFFFFF"/>
                </a:solidFill>
              </a:rPr>
              <a:t>whats</a:t>
            </a:r>
            <a:r>
              <a:rPr lang="en-US" sz="1100" dirty="0">
                <a:solidFill>
                  <a:srgbClr val="FFFFFF"/>
                </a:solidFill>
              </a:rPr>
              <a:t>-</a:t>
            </a:r>
            <a:r>
              <a:rPr lang="en-US" sz="1100" dirty="0" err="1">
                <a:solidFill>
                  <a:srgbClr val="FFFFFF"/>
                </a:solidFill>
              </a:rPr>
              <a:t>mcat</a:t>
            </a:r>
            <a:r>
              <a:rPr lang="en-US" sz="1100" dirty="0">
                <a:solidFill>
                  <a:srgbClr val="FFFFFF"/>
                </a:solidFill>
              </a:rPr>
              <a:t>-exam/#bb</a:t>
            </a:r>
            <a:endParaRPr sz="1100" dirty="0">
              <a:solidFill>
                <a:srgbClr val="FFFFFF"/>
              </a:solidFill>
            </a:endParaRPr>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2771</Words>
  <Application>Microsoft Macintosh PowerPoint</Application>
  <PresentationFormat>On-screen Show (4:3)</PresentationFormat>
  <Paragraphs>710</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MS PGothic</vt:lpstr>
      <vt:lpstr>Times New Roman</vt:lpstr>
      <vt:lpstr>Candara</vt:lpstr>
      <vt:lpstr>Calibri</vt:lpstr>
      <vt:lpstr>Noto Sans Symbols</vt:lpstr>
      <vt:lpstr>Cabin</vt:lpstr>
      <vt:lpstr>Wingdings</vt:lpstr>
      <vt:lpstr>Arial</vt:lpstr>
      <vt:lpstr>latoregular</vt:lpstr>
      <vt:lpstr>Dividend</vt:lpstr>
      <vt:lpstr>HOW TO GET INTO MEDICAL SCHOOL SEMINAR</vt:lpstr>
      <vt:lpstr>HOW TO GET INTO MEDICAL SCHOOL SEMINAR</vt:lpstr>
      <vt:lpstr>WHO ARE WE?</vt:lpstr>
      <vt:lpstr>DIFFERENT TYPES OF PHYSICIANS</vt:lpstr>
      <vt:lpstr>HOW MUCH EDUCATION DOES IT TAKE TO BECOME A DOCTOR?</vt:lpstr>
      <vt:lpstr>WHAT IS THE LIFESTYLE LIKE?</vt:lpstr>
      <vt:lpstr>AGENDA FOR THIS EVENING</vt:lpstr>
      <vt:lpstr>EXTRA CURRICULAR OPPORTUNITIES</vt:lpstr>
      <vt:lpstr>MCAT</vt:lpstr>
      <vt:lpstr>MCAT: BREAKDOWN</vt:lpstr>
      <vt:lpstr>MCAT: BREAKDOWN</vt:lpstr>
      <vt:lpstr>MCAT: Day Schedule</vt:lpstr>
      <vt:lpstr>MCAT: SCORING SCALE</vt:lpstr>
      <vt:lpstr>MCAT: SCORING SCALE</vt:lpstr>
      <vt:lpstr>MCAT: ADMINISTRATION</vt:lpstr>
      <vt:lpstr>MCAT: PREPARATION</vt:lpstr>
      <vt:lpstr>MCAT: FREQUENTLY ASKED QUESTIONS</vt:lpstr>
      <vt:lpstr>MCAT: FREQUENTLY ASKED QUESTIONS</vt:lpstr>
      <vt:lpstr>OMSAS</vt:lpstr>
      <vt:lpstr>SCHOOLS IN ONTARIO</vt:lpstr>
      <vt:lpstr>OMSAS</vt:lpstr>
      <vt:lpstr>OMSAS</vt:lpstr>
      <vt:lpstr>PowerPoint Presentation</vt:lpstr>
      <vt:lpstr>MCMASTER UNIVERSITY</vt:lpstr>
      <vt:lpstr>MCMASTER UNIVERSITY- ACADEMIC REQUIREMENTS</vt:lpstr>
      <vt:lpstr>UNIVERSITY OF TORONTO</vt:lpstr>
      <vt:lpstr>UNIVERSITY OF TORONTO (ACADEMIC REQUIREMENTS)</vt:lpstr>
      <vt:lpstr>UNIVERSITY OF TORONTO (COURSE PREREQUISITES)</vt:lpstr>
      <vt:lpstr>UNIVERSITY OF TORONTO (NON-ACADEMIC REQUIREMENTS)</vt:lpstr>
      <vt:lpstr>UNIVERSITY OF TORONTO (NON-­ACADEMIC REQUIREMENTS)</vt:lpstr>
      <vt:lpstr>WESTERN UNIVERSITY (UNIVERSITY OF WESTERN ONTARIO)</vt:lpstr>
      <vt:lpstr>WESTERN UNIVERSITY- ACADEMIC REQUIREMENTS</vt:lpstr>
      <vt:lpstr>NORTHERN ONTARIO SCHOOL OF MEDICINE</vt:lpstr>
      <vt:lpstr>NORTHERN ONTARIO SCHOOL OF MEDICINE ACADEMIC REQUIREMENTS</vt:lpstr>
      <vt:lpstr>NORTHERN ONTARIO SCHOOL OF MEDICINE NON-ACADEMIC REQUIREMENTS</vt:lpstr>
      <vt:lpstr>UNIVERSITY OF OTTAWA</vt:lpstr>
      <vt:lpstr>UNIVERSITY OF OTTAWA</vt:lpstr>
      <vt:lpstr>UNIVERSITY OF OTTAWA (PREREQUISITES)</vt:lpstr>
      <vt:lpstr>UNIVERSITY OF OTTAWA (NON-­ACADEMIC REQUIREMENTS)</vt:lpstr>
      <vt:lpstr>QUEEN’S UNIVERSITY</vt:lpstr>
      <vt:lpstr>QUEEN’S UNIVERSITY- ACADEMIC REQUIREMENTS</vt:lpstr>
      <vt:lpstr>SCHOOLS IN CANADA</vt:lpstr>
      <vt:lpstr>SCHOOLS IN THE UNITED STATES</vt:lpstr>
      <vt:lpstr>INTERVIEWS</vt:lpstr>
      <vt:lpstr>PREPARATION</vt:lpstr>
      <vt:lpstr>TRADITIONAL (PANEL)  INTERVIEWS</vt:lpstr>
      <vt:lpstr>MULTIPLE MINI INTERVIEW (MMI) FORMAT</vt:lpstr>
      <vt:lpstr>MPI MULTIPLE PERSONAL INTERVIVIWS</vt:lpstr>
      <vt:lpstr>GUEST SPEAKER</vt:lpstr>
      <vt:lpstr>QUESTIONS?</vt:lpstr>
      <vt:lpstr>UPCOMING SEMINARS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INTO MEDICAL SCHOOL SEMINAR</dc:title>
  <cp:lastModifiedBy>Alireza Tavakoli</cp:lastModifiedBy>
  <cp:revision>79</cp:revision>
  <dcterms:modified xsi:type="dcterms:W3CDTF">2019-09-19T01:20:01Z</dcterms:modified>
</cp:coreProperties>
</file>