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9144000"/>
  <p:notesSz cx="6858000" cy="9144000"/>
  <p:embeddedFontLst>
    <p:embeddedFont>
      <p:font typeface="Helvetica Neue"/>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33B7375-DAE3-4EB3-A906-8A07376DFC3C}">
  <a:tblStyle styleId="{933B7375-DAE3-4EB3-A906-8A07376DFC3C}"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firstCol>
    <a:lastRow>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 styleId="{F230C43F-E295-4680-87F9-929953AEE2EE}"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HelveticaNeue-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HelveticaNeue-bold.fntdata"/><Relationship Id="rId23" Type="http://schemas.openxmlformats.org/officeDocument/2006/relationships/slide" Target="slides/slide18.xml"/><Relationship Id="rId67" Type="http://schemas.openxmlformats.org/officeDocument/2006/relationships/font" Target="fonts/HelveticaNeue-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ouac.on.ca/105/index.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 name="Google Shape;3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28cd1ca70e_0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g28cd1ca70e_0_1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latin typeface="Calibri"/>
                <a:ea typeface="Calibri"/>
                <a:cs typeface="Calibri"/>
                <a:sym typeface="Calibri"/>
              </a:rPr>
              <a:t>→</a:t>
            </a:r>
            <a:r>
              <a:rPr b="0" i="0" lang="en-US" sz="1200" u="sng" cap="none" strike="noStrike">
                <a:solidFill>
                  <a:schemeClr val="hlink"/>
                </a:solidFill>
                <a:latin typeface="Calibri"/>
                <a:ea typeface="Calibri"/>
                <a:cs typeface="Calibri"/>
                <a:sym typeface="Calibri"/>
                <a:hlinkClick r:id="rId2"/>
              </a:rPr>
              <a:t>OUAC 105D form</a:t>
            </a:r>
            <a:r>
              <a:rPr b="0" i="0" lang="en-US" sz="1200" u="none" cap="none" strike="noStrike">
                <a:latin typeface="Calibri"/>
                <a:ea typeface="Calibri"/>
                <a:cs typeface="Calibri"/>
                <a:sym typeface="Calibri"/>
              </a:rPr>
              <a:t> online at the Compass website and can be found under the University of Guelph undergraduate degree programs page</a:t>
            </a:r>
            <a:endParaRPr b="0" i="0" sz="1200" u="none" cap="none" strike="noStrike">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28cd1ca70e_0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g28cd1ca70e_0_1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latin typeface="Calibri"/>
                <a:ea typeface="Calibri"/>
                <a:cs typeface="Calibri"/>
                <a:sym typeface="Calibri"/>
              </a:rPr>
              <a:t>The BIF will now be submitted online from this year (2016 application cycle)</a:t>
            </a:r>
            <a:endParaRPr/>
          </a:p>
          <a:p>
            <a:pPr indent="0" lvl="0" marL="0" marR="0" rtl="0" algn="l">
              <a:spcBef>
                <a:spcPts val="0"/>
              </a:spcBef>
              <a:spcAft>
                <a:spcPts val="0"/>
              </a:spcAft>
              <a:buNone/>
            </a:pPr>
            <a:r>
              <a:rPr b="0" i="0" lang="en-US" sz="1200" u="none" cap="none" strike="noStrike">
                <a:latin typeface="Calibri"/>
                <a:ea typeface="Calibri"/>
                <a:cs typeface="Calibri"/>
                <a:sym typeface="Calibri"/>
              </a:rPr>
              <a:t>You will be responsible for submitting your referee assesments i.e your 3 letters</a:t>
            </a:r>
            <a:endParaRPr b="0" i="0" sz="1200" u="none" cap="none" strike="noStrike">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 think the deadline to </a:t>
            </a:r>
            <a:r>
              <a:rPr lang="en-US"/>
              <a:t>submit</a:t>
            </a:r>
            <a:r>
              <a:rPr lang="en-US"/>
              <a:t> the app through OUAC is December 1st this year - double check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28cd1ca70e_0_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28cd1ca70e_0_1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latin typeface="Calibri"/>
                <a:ea typeface="Calibri"/>
                <a:cs typeface="Calibri"/>
                <a:sym typeface="Calibri"/>
              </a:rPr>
              <a:t>The Admission average narrows down applicants and allows the admissions board to select the top applicants.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28cd1ca70e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g28cd1ca70e_0_1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0" i="0" lang="en-US" sz="1000" u="none" cap="none" strike="noStrike">
                <a:solidFill>
                  <a:srgbClr val="424242"/>
                </a:solidFill>
                <a:latin typeface="Calibri"/>
                <a:ea typeface="Calibri"/>
                <a:cs typeface="Calibri"/>
                <a:sym typeface="Calibri"/>
              </a:rPr>
              <a:t>MMI station is about 10 min each</a:t>
            </a:r>
            <a:endParaRPr b="0" i="0" sz="1000" u="none" cap="none" strike="noStrike">
              <a:solidFill>
                <a:srgbClr val="424242"/>
              </a:solidFill>
              <a:latin typeface="Calibri"/>
              <a:ea typeface="Calibri"/>
              <a:cs typeface="Calibri"/>
              <a:sym typeface="Calibri"/>
            </a:endParaRPr>
          </a:p>
          <a:p>
            <a:pPr indent="0" lvl="0" marL="0" marR="0" rtl="0" algn="l">
              <a:lnSpc>
                <a:spcPct val="115000"/>
              </a:lnSpc>
              <a:spcBef>
                <a:spcPts val="0"/>
              </a:spcBef>
              <a:spcAft>
                <a:spcPts val="0"/>
              </a:spcAft>
              <a:buNone/>
            </a:pPr>
            <a:r>
              <a:rPr lang="en-US" sz="1000">
                <a:solidFill>
                  <a:srgbClr val="424242"/>
                </a:solidFill>
              </a:rPr>
              <a:t>***1 of the 8 stations is a background station -&gt; They ask you about your experince, why you want to be a vet, how you handle certain things et</a:t>
            </a:r>
            <a:endParaRPr sz="1000">
              <a:solidFill>
                <a:srgbClr val="424242"/>
              </a:solidFill>
            </a:endParaRPr>
          </a:p>
          <a:p>
            <a:pPr indent="0" lvl="0" marL="0" marR="0" rtl="0" algn="l">
              <a:lnSpc>
                <a:spcPct val="115000"/>
              </a:lnSpc>
              <a:spcBef>
                <a:spcPts val="1100"/>
              </a:spcBef>
              <a:spcAft>
                <a:spcPts val="0"/>
              </a:spcAft>
              <a:buNone/>
            </a:pPr>
            <a:r>
              <a:rPr b="0" i="0" lang="en-US" sz="1000" u="none" cap="none" strike="noStrike">
                <a:solidFill>
                  <a:srgbClr val="424242"/>
                </a:solidFill>
                <a:latin typeface="Calibri"/>
                <a:ea typeface="Calibri"/>
                <a:cs typeface="Calibri"/>
                <a:sym typeface="Calibri"/>
              </a:rPr>
              <a:t>The interview score becomes 35% of the final ranking and is combined with the admissions average calculated in step 1 above (which is now 65%). The top 200 applicants are re-ranked with the combined score.</a:t>
            </a:r>
            <a:endParaRPr/>
          </a:p>
          <a:p>
            <a:pPr indent="0" lvl="0" marL="0" marR="0" rtl="0" algn="l">
              <a:lnSpc>
                <a:spcPct val="115000"/>
              </a:lnSpc>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Canadians who aren’t permanent residents in the Atlantic pool cannot apply. Must look at the Vet school in their region</a:t>
            </a:r>
            <a:endParaRPr b="0" i="0" sz="1200" u="none" cap="none" strike="noStrike">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 name="Google Shape;5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28cd1ca70e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g28cd1ca70e_0_1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28cd1ca70e_0_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g28cd1ca70e_0_19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28cd1ca70e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g28cd1ca70e_0_2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28cd1ca70e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g28cd1ca70e_0_2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28cd1ca70e_0_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g28cd1ca70e_0_2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t>
            </a:r>
            <a:r>
              <a:rPr b="1" lang="en-US">
                <a:solidFill>
                  <a:srgbClr val="4D4D4D"/>
                </a:solidFill>
                <a:highlight>
                  <a:srgbClr val="FFFFFF"/>
                </a:highlight>
                <a:latin typeface="Helvetica Neue"/>
                <a:ea typeface="Helvetica Neue"/>
                <a:cs typeface="Helvetica Neue"/>
                <a:sym typeface="Helvetica Neue"/>
              </a:rPr>
              <a:t>Indigenous Equity Access Program: </a:t>
            </a:r>
            <a:r>
              <a:rPr lang="en-US">
                <a:solidFill>
                  <a:srgbClr val="4D4D4D"/>
                </a:solidFill>
                <a:highlight>
                  <a:srgbClr val="FFFFFF"/>
                </a:highlight>
                <a:latin typeface="Helvetica Neue"/>
                <a:ea typeface="Helvetica Neue"/>
                <a:cs typeface="Helvetica Neue"/>
                <a:sym typeface="Helvetica Neue"/>
              </a:rPr>
              <a:t>Each year, two seats are available for Indigenous students through the Education Equity Program. Applicants must meet residency requirements of British Columbia, Saskatchewan, Manitoba or the northern territories.</a:t>
            </a:r>
            <a:endParaRPr b="0" i="0" sz="1200" u="none" cap="none" strike="noStrike">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28b52777b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8b52777b9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en-US"/>
              <a:t>Intro </a:t>
            </a:r>
            <a:endParaRPr/>
          </a:p>
          <a:p>
            <a:pPr indent="-317500" lvl="0" marL="457200" rtl="0" algn="l">
              <a:spcBef>
                <a:spcPts val="0"/>
              </a:spcBef>
              <a:spcAft>
                <a:spcPts val="0"/>
              </a:spcAft>
              <a:buSzPts val="1400"/>
              <a:buAutoNum type="arabicParenR"/>
            </a:pPr>
            <a:r>
              <a:rPr lang="en-US"/>
              <a:t>State degree</a:t>
            </a:r>
            <a:endParaRPr/>
          </a:p>
          <a:p>
            <a:pPr indent="-317500" lvl="0" marL="457200" rtl="0" algn="l">
              <a:spcBef>
                <a:spcPts val="0"/>
              </a:spcBef>
              <a:spcAft>
                <a:spcPts val="0"/>
              </a:spcAft>
              <a:buSzPts val="1400"/>
              <a:buAutoNum type="arabicParenR"/>
            </a:pPr>
            <a:r>
              <a:rPr lang="en-US"/>
              <a:t>Motivation for being there </a:t>
            </a:r>
            <a:endParaRPr/>
          </a:p>
          <a:p>
            <a:pPr indent="-317500" lvl="0" marL="457200" rtl="0" algn="l">
              <a:spcBef>
                <a:spcPts val="0"/>
              </a:spcBef>
              <a:spcAft>
                <a:spcPts val="0"/>
              </a:spcAft>
              <a:buSzPts val="1400"/>
              <a:buAutoNum type="arabicParenR"/>
            </a:pPr>
            <a:r>
              <a:rPr lang="en-US"/>
              <a:t>Disclaimer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28b52777b9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b52777b9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arenR"/>
            </a:pPr>
            <a:r>
              <a:rPr lang="en-US" sz="1400">
                <a:solidFill>
                  <a:schemeClr val="dk1"/>
                </a:solidFill>
                <a:latin typeface="Arial"/>
                <a:ea typeface="Arial"/>
                <a:cs typeface="Arial"/>
                <a:sym typeface="Arial"/>
              </a:rPr>
              <a:t>By far grades are the most important factor for getting you through the door </a:t>
            </a:r>
            <a:endParaRPr sz="1400">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AutoNum type="arabicParenR"/>
            </a:pPr>
            <a:r>
              <a:rPr lang="en-US" sz="1400">
                <a:solidFill>
                  <a:schemeClr val="dk1"/>
                </a:solidFill>
                <a:latin typeface="Arial"/>
                <a:ea typeface="Arial"/>
                <a:cs typeface="Arial"/>
                <a:sym typeface="Arial"/>
              </a:rPr>
              <a:t>Has this person put in enough effort? Have they tried out the profession -&gt; Large Animal, Food Animal**, Small Animal, Research, Government </a:t>
            </a:r>
            <a:endParaRPr sz="1400">
              <a:solidFill>
                <a:schemeClr val="dk1"/>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t/>
            </a:r>
            <a:endParaRPr sz="1400">
              <a:solidFill>
                <a:schemeClr val="dk1"/>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400">
                <a:solidFill>
                  <a:schemeClr val="dk1"/>
                </a:solidFill>
                <a:latin typeface="Arial"/>
                <a:ea typeface="Arial"/>
                <a:cs typeface="Arial"/>
                <a:sym typeface="Arial"/>
              </a:rPr>
              <a:t>*Minimum 75% to apply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28b52777b9_1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8b52777b9_1_1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28b52777b9_1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8b52777b9_1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Big advantage to YorkU students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1c31d7d17_2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1c31d7d17_2_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Submit as far in advance as you can because they get bogged down with requests closer to important application deadlines, sometimes takes a while to get back to you</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61c31d7d17_2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61c31d7d17_2_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REALLY important website!! ALWAYS refer back to it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44bbb7cd85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44bbb7cd85_0_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28b52777b9_1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8b52777b9_1_1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61c31d7d17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1c31d7d17_2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4bbb7cd85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4bbb7cd85_0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28b52777b9_1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8b52777b9_1_1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Anatomy is the biggest help. Thomason making it mandatory? </a:t>
            </a:r>
            <a:endParaRPr/>
          </a:p>
          <a:p>
            <a:pPr indent="0" lvl="0" marL="0" rtl="0" algn="l">
              <a:spcBef>
                <a:spcPts val="0"/>
              </a:spcBef>
              <a:spcAft>
                <a:spcPts val="0"/>
              </a:spcAft>
              <a:buNone/>
            </a:pPr>
            <a:r>
              <a:rPr lang="en-US"/>
              <a:t>Put these courses in the semesters you don’t care about - focus more on the learning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4bbb7cd85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4bbb7cd85_0_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Please Please read the admission criteria on the website carefully</a:t>
            </a:r>
            <a:endParaRPr sz="1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Admission stats for each year are also provided to give you an idea of where you need to be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28b52777b9_1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8b52777b9_1_1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28b52777b9_1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8b52777b9_1_1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Favorite the page so it comes up first on your news feed (can also turn on post notifications)</a:t>
            </a:r>
            <a:endParaRPr/>
          </a:p>
          <a:p>
            <a:pPr indent="0" lvl="0" marL="0" rtl="0" algn="l">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The exact same place where the real MMIs are -&gt; helps you feel more comfortable in the space during the real interview</a:t>
            </a:r>
            <a:endParaRPr sz="1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Questions on practice MMI are more general. Prepare for animal related questions -&gt; Rollins Ethics Book**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28b52777b9_1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8b52777b9_1_1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61c31d7d17_2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61c31d7d17_2_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Everyone take a moment and join now!</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4cb2bbfa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4cb2bbfa6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Both can be purchased on amazon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28cd1ca70e_0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g28cd1ca70e_0_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*Pass/fail system for the supplementary application </a:t>
            </a:r>
            <a:endParaRPr b="0" i="0" sz="1200" u="none" cap="none" strike="noStrike">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1c31d7d17_2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1c31d7d17_2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FutureMeMD has a great website with lots of helpful resources and tons of practice questions you can also use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61c31d7d17_2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61c31d7d17_2_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Examples:</a:t>
            </a:r>
            <a:endParaRPr/>
          </a:p>
          <a:p>
            <a:pPr indent="-317500" lvl="0" marL="457200" rtl="0" algn="l">
              <a:spcBef>
                <a:spcPts val="0"/>
              </a:spcBef>
              <a:spcAft>
                <a:spcPts val="0"/>
              </a:spcAft>
              <a:buSzPts val="1400"/>
              <a:buChar char="-"/>
            </a:pPr>
            <a:r>
              <a:rPr lang="en-US"/>
              <a:t>How often do you say filler words such as “like”, “um”, “so”, etc.</a:t>
            </a:r>
            <a:endParaRPr/>
          </a:p>
          <a:p>
            <a:pPr indent="-317500" lvl="0" marL="457200" rtl="0" algn="l">
              <a:spcBef>
                <a:spcPts val="0"/>
              </a:spcBef>
              <a:spcAft>
                <a:spcPts val="0"/>
              </a:spcAft>
              <a:buSzPts val="1400"/>
              <a:buChar char="-"/>
            </a:pPr>
            <a:r>
              <a:rPr lang="en-US"/>
              <a:t>How much hand movement do you use</a:t>
            </a:r>
            <a:endParaRPr/>
          </a:p>
          <a:p>
            <a:pPr indent="-317500" lvl="0" marL="457200" rtl="0" algn="l">
              <a:spcBef>
                <a:spcPts val="0"/>
              </a:spcBef>
              <a:spcAft>
                <a:spcPts val="0"/>
              </a:spcAft>
              <a:buSzPts val="1400"/>
              <a:buChar char="-"/>
            </a:pPr>
            <a:r>
              <a:rPr lang="en-US"/>
              <a:t>How is your posture</a:t>
            </a:r>
            <a:endParaRPr/>
          </a:p>
          <a:p>
            <a:pPr indent="-317500" lvl="0" marL="457200" rtl="0" algn="l">
              <a:spcBef>
                <a:spcPts val="0"/>
              </a:spcBef>
              <a:spcAft>
                <a:spcPts val="0"/>
              </a:spcAft>
              <a:buSzPts val="1400"/>
              <a:buChar char="-"/>
            </a:pPr>
            <a:r>
              <a:rPr lang="en-US"/>
              <a:t>How is your tone of voice/volume</a:t>
            </a:r>
            <a:endParaRPr/>
          </a:p>
          <a:p>
            <a:pPr indent="-317500" lvl="0" marL="457200" rtl="0" algn="l">
              <a:spcBef>
                <a:spcPts val="0"/>
              </a:spcBef>
              <a:spcAft>
                <a:spcPts val="0"/>
              </a:spcAft>
              <a:buSzPts val="1400"/>
              <a:buChar char="-"/>
            </a:pPr>
            <a:r>
              <a:rPr lang="en-US"/>
              <a:t>How much eye contact do you make/where are you looking</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28b52777b9_1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8b52777b9_1_1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28b52777b9_1_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8b52777b9_1_1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Within Vet and Animal you have to select the type of animal you worked with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28b52777b9_1_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8b52777b9_1_1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Variety</a:t>
            </a:r>
            <a:endParaRPr/>
          </a:p>
          <a:p>
            <a:pPr indent="-317500" lvl="1" marL="914400" rtl="0" algn="l">
              <a:spcBef>
                <a:spcPts val="0"/>
              </a:spcBef>
              <a:spcAft>
                <a:spcPts val="0"/>
              </a:spcAft>
              <a:buSzPts val="1400"/>
              <a:buChar char="-"/>
            </a:pPr>
            <a:r>
              <a:rPr lang="en-US"/>
              <a:t>good to have experience with a variety of animals but NOT MANDATORY - I have some friends in vet school who are terrified of horses and have never touched one before and they still got in</a:t>
            </a:r>
            <a:endParaRPr/>
          </a:p>
          <a:p>
            <a:pPr indent="-317500" lvl="1" marL="914400" rtl="0" algn="l">
              <a:spcBef>
                <a:spcPts val="0"/>
              </a:spcBef>
              <a:spcAft>
                <a:spcPts val="0"/>
              </a:spcAft>
              <a:buSzPts val="1400"/>
              <a:buChar char="-"/>
            </a:pPr>
            <a:r>
              <a:rPr lang="en-US"/>
              <a:t>Want to see leadership experiences, interpersonal skills, veterinarians don’t just deal with animals they deal with people too</a:t>
            </a:r>
            <a:endParaRPr/>
          </a:p>
          <a:p>
            <a:pPr indent="-317500" lvl="0" marL="457200" rtl="0" algn="l">
              <a:spcBef>
                <a:spcPts val="0"/>
              </a:spcBef>
              <a:spcAft>
                <a:spcPts val="0"/>
              </a:spcAft>
              <a:buSzPts val="1400"/>
              <a:buChar char="-"/>
            </a:pPr>
            <a:r>
              <a:rPr lang="en-US"/>
              <a:t>Spreadsheet SUPER helpful when filling out your BIF - will be asked how many hours you put into each activity &amp; what you did</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61c31d7d17_2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61c31d7d17_2_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Asking referees in advance will make you look better but also gives you time to try to find other people if they say no</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61c31d7d17_2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61c31d7d17_2_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Something I didn’t know when I was applying…</a:t>
            </a:r>
            <a:endParaRPr/>
          </a:p>
          <a:p>
            <a:pPr indent="-317500" lvl="0" marL="457200" rtl="0" algn="l">
              <a:spcBef>
                <a:spcPts val="0"/>
              </a:spcBef>
              <a:spcAft>
                <a:spcPts val="0"/>
              </a:spcAft>
              <a:buSzPts val="1400"/>
              <a:buChar char="-"/>
            </a:pPr>
            <a:r>
              <a:rPr lang="en-US"/>
              <a:t>You can find the BIF essay Q’s online so you can start working on your answers early (actual application doesn’t become available until sometime in Dec)</a:t>
            </a:r>
            <a:endParaRPr/>
          </a:p>
          <a:p>
            <a:pPr indent="-317500" lvl="1" marL="914400" rtl="0" algn="l">
              <a:spcBef>
                <a:spcPts val="0"/>
              </a:spcBef>
              <a:spcAft>
                <a:spcPts val="0"/>
              </a:spcAft>
              <a:buSzPts val="1400"/>
              <a:buChar char="-"/>
            </a:pPr>
            <a:r>
              <a:rPr lang="en-US"/>
              <a:t>It could change but for me the Q’s were the exact same as these ones on the sample form so you can likely write out your answers to these Q’s &amp; just tweak them if the actual Q’s are different</a:t>
            </a:r>
            <a:endParaRPr/>
          </a:p>
          <a:p>
            <a:pPr indent="-317500" lvl="0" marL="457200" rtl="0" algn="l">
              <a:spcBef>
                <a:spcPts val="0"/>
              </a:spcBef>
              <a:spcAft>
                <a:spcPts val="0"/>
              </a:spcAft>
              <a:buSzPts val="1400"/>
              <a:buChar char="-"/>
            </a:pPr>
            <a:r>
              <a:rPr lang="en-US"/>
              <a:t>Look through the sample reference Q’s BEFORE asking your referees - that way you can decide whether they know you well enough to write your reference AND when you ask them you can explain what will be expected of them if they agree!!!!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28b52777b9_1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8b52777b9_1_1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 personally got some large animal experience at Wishing Well Sanctuary in Bradford but I’m not sure if Wishing Well is currently taking new volunteers, they recently underwent a large restructuring</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28b52777b9_1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8b52777b9_1_1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28b52777b9_1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8b52777b9_1_1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28cd1ca70e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g28cd1ca70e_0_10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latin typeface="Calibri"/>
                <a:ea typeface="Calibri"/>
                <a:cs typeface="Calibri"/>
                <a:sym typeface="Calibri"/>
              </a:rPr>
              <a:t>You need to take 15 credits per semester and prerequisite courses also have to be taken within those semesters (i.e no summer courses?)</a:t>
            </a:r>
            <a:endParaRPr/>
          </a:p>
          <a:p>
            <a:pPr indent="0" lvl="0" marL="0" marR="0" rtl="0" algn="l">
              <a:spcBef>
                <a:spcPts val="0"/>
              </a:spcBef>
              <a:spcAft>
                <a:spcPts val="0"/>
              </a:spcAft>
              <a:buNone/>
            </a:pPr>
            <a:r>
              <a:rPr b="0" i="0" lang="en-US" sz="1200" u="none" cap="none" strike="noStrike">
                <a:latin typeface="Calibri"/>
                <a:ea typeface="Calibri"/>
                <a:cs typeface="Calibri"/>
                <a:sym typeface="Calibri"/>
              </a:rPr>
              <a:t>There is a list of acceptable courses on the website if you are not sure what qualifies for humanities</a:t>
            </a:r>
            <a:endParaRPr b="0" i="0" sz="1200" u="none" cap="none" strike="noStrike">
              <a:latin typeface="Calibri"/>
              <a:ea typeface="Calibri"/>
              <a:cs typeface="Calibri"/>
              <a:sym typeface="Calibri"/>
            </a:endParaRPr>
          </a:p>
          <a:p>
            <a:pPr indent="0" lvl="0" marL="0" marR="0" rtl="0" algn="l">
              <a:spcBef>
                <a:spcPts val="0"/>
              </a:spcBef>
              <a:spcAft>
                <a:spcPts val="0"/>
              </a:spcAft>
              <a:buNone/>
            </a:pPr>
            <a:r>
              <a:rPr lang="en-US"/>
              <a:t>*</a:t>
            </a:r>
            <a:r>
              <a:rPr lang="en-US"/>
              <a:t>Prerequisite</a:t>
            </a:r>
            <a:r>
              <a:rPr lang="en-US"/>
              <a:t> courses must go through a “course approval” process - </a:t>
            </a:r>
            <a:r>
              <a:rPr lang="en-US"/>
              <a:t>basically</a:t>
            </a:r>
            <a:r>
              <a:rPr lang="en-US"/>
              <a:t> just email OVC with description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61c31d7d17_2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61c31d7d17_2_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Haven’t personally seen it yet but it may have more helpful advice than the 2014 talk.</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28b52777b9_1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8b52777b9_1_1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28cd1ca70e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g28cd1ca70e_0_1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41300" lvl="0" marL="355600" marR="5080" rtl="0" algn="l">
              <a:spcBef>
                <a:spcPts val="0"/>
              </a:spcBef>
              <a:spcAft>
                <a:spcPts val="0"/>
              </a:spcAft>
              <a:buClr>
                <a:srgbClr val="585858"/>
              </a:buClr>
              <a:buSzPts val="1100"/>
              <a:buFont typeface="Trebuchet MS"/>
              <a:buChar char="•"/>
            </a:pPr>
            <a:r>
              <a:rPr b="0" i="0" lang="en-US" sz="1100" u="none" cap="none" strike="noStrike">
                <a:solidFill>
                  <a:srgbClr val="585858"/>
                </a:solidFill>
                <a:latin typeface="Calibri"/>
                <a:ea typeface="Calibri"/>
                <a:cs typeface="Calibri"/>
                <a:sym typeface="Calibri"/>
              </a:rPr>
              <a:t>The GPA from your </a:t>
            </a:r>
            <a:r>
              <a:rPr b="1" i="0" lang="en-US" sz="1100" u="none" cap="none" strike="noStrike">
                <a:solidFill>
                  <a:srgbClr val="585858"/>
                </a:solidFill>
                <a:latin typeface="Calibri"/>
                <a:ea typeface="Calibri"/>
                <a:cs typeface="Calibri"/>
                <a:sym typeface="Calibri"/>
              </a:rPr>
              <a:t>last two full-time semesters</a:t>
            </a:r>
            <a:r>
              <a:rPr b="0" i="0" lang="en-US" sz="1100" u="none" cap="none" strike="noStrike">
                <a:solidFill>
                  <a:srgbClr val="585858"/>
                </a:solidFill>
                <a:latin typeface="Calibri"/>
                <a:ea typeface="Calibri"/>
                <a:cs typeface="Calibri"/>
                <a:sym typeface="Calibri"/>
              </a:rPr>
              <a:t>,  as well as the average of your 8 </a:t>
            </a:r>
            <a:r>
              <a:rPr b="1" i="0" lang="en-US" sz="1100" u="none" cap="none" strike="noStrike">
                <a:solidFill>
                  <a:srgbClr val="585858"/>
                </a:solidFill>
                <a:latin typeface="Calibri"/>
                <a:ea typeface="Calibri"/>
                <a:cs typeface="Calibri"/>
                <a:sym typeface="Calibri"/>
              </a:rPr>
              <a:t>prerequisite  courses </a:t>
            </a:r>
            <a:r>
              <a:rPr b="0" i="0" lang="en-US" sz="1100" u="none" cap="none" strike="noStrike">
                <a:solidFill>
                  <a:srgbClr val="585858"/>
                </a:solidFill>
                <a:latin typeface="Calibri"/>
                <a:ea typeface="Calibri"/>
                <a:cs typeface="Calibri"/>
                <a:sym typeface="Calibri"/>
              </a:rPr>
              <a:t>must be ≥7.0 (B+) on York’s 9-point scale for your application to be further considered</a:t>
            </a:r>
            <a:endParaRPr/>
          </a:p>
          <a:p>
            <a:pPr indent="-241300" lvl="0" marL="355600" marR="5080" rtl="0" algn="l">
              <a:spcBef>
                <a:spcPts val="0"/>
              </a:spcBef>
              <a:spcAft>
                <a:spcPts val="0"/>
              </a:spcAft>
              <a:buClr>
                <a:srgbClr val="585858"/>
              </a:buClr>
              <a:buSzPts val="1100"/>
              <a:buFont typeface="Trebuchet MS"/>
              <a:buChar char="•"/>
            </a:pPr>
            <a:r>
              <a:rPr b="0" i="0" lang="en-US" sz="1100" u="none" cap="none" strike="noStrike">
                <a:solidFill>
                  <a:srgbClr val="585858"/>
                </a:solidFill>
                <a:latin typeface="Calibri"/>
                <a:ea typeface="Calibri"/>
                <a:cs typeface="Calibri"/>
                <a:sym typeface="Calibri"/>
              </a:rPr>
              <a:t>PASS/Fail courses are not evaluated and all courses considered should have a letter or numerical grade</a:t>
            </a:r>
            <a:endParaRPr b="0" i="0" sz="1100" u="none" cap="none" strike="noStrike">
              <a:solidFill>
                <a:srgbClr val="585858"/>
              </a:solidFill>
              <a:latin typeface="Calibri"/>
              <a:ea typeface="Calibri"/>
              <a:cs typeface="Calibri"/>
              <a:sym typeface="Calibri"/>
            </a:endParaRPr>
          </a:p>
          <a:p>
            <a:pPr indent="0" lvl="0" marL="0" marR="5080" rtl="0" algn="l">
              <a:spcBef>
                <a:spcPts val="0"/>
              </a:spcBef>
              <a:spcAft>
                <a:spcPts val="0"/>
              </a:spcAft>
              <a:buNone/>
            </a:pPr>
            <a:r>
              <a:rPr lang="en-US" sz="1100">
                <a:solidFill>
                  <a:srgbClr val="585858"/>
                </a:solidFill>
              </a:rPr>
              <a:t>*Score formed by -&gt; 50% last 10 courses, 50% 8 prereqs </a:t>
            </a:r>
            <a:endParaRPr sz="1100">
              <a:solidFill>
                <a:srgbClr val="585858"/>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28cd1ca70e_0_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g28cd1ca70e_0_1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latin typeface="Calibri"/>
                <a:ea typeface="Calibri"/>
                <a:cs typeface="Calibri"/>
                <a:sym typeface="Calibri"/>
              </a:rPr>
              <a:t>--&gt; Your reference letter must be </a:t>
            </a:r>
            <a:r>
              <a:rPr b="0" i="0" lang="en-US" sz="1200" u="none" cap="none" strike="noStrike">
                <a:solidFill>
                  <a:srgbClr val="424242"/>
                </a:solidFill>
                <a:latin typeface="Calibri"/>
                <a:ea typeface="Calibri"/>
                <a:cs typeface="Calibri"/>
                <a:sym typeface="Calibri"/>
              </a:rPr>
              <a:t>on letterhead, addressed to the Chair, OVC Admissions Committee and signed.</a:t>
            </a:r>
            <a:endParaRPr/>
          </a:p>
          <a:p>
            <a:pPr indent="0" lvl="0" marL="0" marR="0" rtl="0" algn="l">
              <a:spcBef>
                <a:spcPts val="0"/>
              </a:spcBef>
              <a:spcAft>
                <a:spcPts val="0"/>
              </a:spcAft>
              <a:buNone/>
            </a:pPr>
            <a:r>
              <a:rPr b="0" i="0" lang="en-US" sz="1000" u="none" cap="none" strike="noStrike">
                <a:solidFill>
                  <a:srgbClr val="424242"/>
                </a:solidFill>
                <a:latin typeface="Calibri"/>
                <a:ea typeface="Calibri"/>
                <a:cs typeface="Calibri"/>
                <a:sym typeface="Calibri"/>
              </a:rPr>
              <a:t>-</a:t>
            </a:r>
            <a:r>
              <a:rPr b="0" i="0" lang="en-US" sz="1200" u="none" cap="none" strike="noStrike">
                <a:solidFill>
                  <a:srgbClr val="424242"/>
                </a:solidFill>
                <a:latin typeface="Calibri"/>
                <a:ea typeface="Calibri"/>
                <a:cs typeface="Calibri"/>
                <a:sym typeface="Calibri"/>
              </a:rPr>
              <a:t>-&gt;The Admission Committee strongly suggests that the 2 refernce letters you get from vets  be from different clinics or workplaces. They would like to know how others in the profession think of your potential of becoming a vet.</a:t>
            </a:r>
            <a:endParaRPr/>
          </a:p>
          <a:p>
            <a:pPr indent="0" lvl="0" marL="0" marR="0" rtl="0" algn="l">
              <a:spcBef>
                <a:spcPts val="0"/>
              </a:spcBef>
              <a:spcAft>
                <a:spcPts val="0"/>
              </a:spcAft>
              <a:buNone/>
            </a:pPr>
            <a:r>
              <a:rPr b="0" i="0" lang="en-US" sz="1200" u="none" cap="none" strike="noStrike">
                <a:solidFill>
                  <a:srgbClr val="424242"/>
                </a:solidFill>
                <a:latin typeface="Calibri"/>
                <a:ea typeface="Calibri"/>
                <a:cs typeface="Calibri"/>
                <a:sym typeface="Calibri"/>
              </a:rPr>
              <a:t>→ Referee must have a professional relationship with you. Cannot be employed</a:t>
            </a:r>
            <a:endParaRPr b="0" i="0" sz="1200" u="none" cap="none" strike="noStrike">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424242"/>
                </a:solidFill>
                <a:latin typeface="Calibri"/>
                <a:ea typeface="Calibri"/>
                <a:cs typeface="Calibri"/>
                <a:sym typeface="Calibri"/>
              </a:rPr>
              <a:t>→Your three confidential referee assessments include an evaluative grid and a letter. Applicants will provide their referees' contact information when they submit their Background Information Form in January. The referees will then be contacted directly and asked to fill in an online referee assessment by March 1st.</a:t>
            </a:r>
            <a:endParaRPr/>
          </a:p>
          <a:p>
            <a:pPr indent="0" lvl="0" marL="0" marR="0" rtl="0" algn="l">
              <a:spcBef>
                <a:spcPts val="0"/>
              </a:spcBef>
              <a:spcAft>
                <a:spcPts val="0"/>
              </a:spcAft>
              <a:buNone/>
            </a:pPr>
            <a:r>
              <a:rPr b="0" i="0" lang="en-US" sz="1200" u="none" cap="none" strike="noStrike">
                <a:latin typeface="Calibri"/>
                <a:ea typeface="Calibri"/>
                <a:cs typeface="Calibri"/>
                <a:sym typeface="Calibri"/>
              </a:rPr>
              <a:t>→ Other 2 must be should be from persons familiar with your performance as a graduate student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28cd1ca70e_0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g28cd1ca70e_0_1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*This BIF no longer asks “why you want to become a vet”, it’s another list of questions instead. </a:t>
            </a:r>
            <a:endParaRPr/>
          </a:p>
          <a:p>
            <a:pPr indent="0" lvl="0" marL="0" marR="0" rtl="0" algn="l">
              <a:spcBef>
                <a:spcPts val="0"/>
              </a:spcBef>
              <a:spcAft>
                <a:spcPts val="0"/>
              </a:spcAft>
              <a:buNone/>
            </a:pPr>
            <a:br>
              <a:rPr lang="en-US"/>
            </a:br>
            <a:endParaRPr b="0" i="0" sz="1200" u="none" cap="none" strike="noStrike">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0" showMasterSp="0" type="tx">
  <p:cSld name="TITLE_AND_BODY">
    <p:spTree>
      <p:nvGrpSpPr>
        <p:cNvPr id="10" name="Shape 10"/>
        <p:cNvGrpSpPr/>
        <p:nvPr/>
      </p:nvGrpSpPr>
      <p:grpSpPr>
        <a:xfrm>
          <a:off x="0" y="0"/>
          <a:ext cx="0" cy="0"/>
          <a:chOff x="0" y="0"/>
          <a:chExt cx="0" cy="0"/>
        </a:xfrm>
      </p:grpSpPr>
      <p:sp>
        <p:nvSpPr>
          <p:cNvPr id="11" name="Google Shape;11;p2"/>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12" name="Google Shape;12;p2"/>
          <p:cNvSpPr txBox="1"/>
          <p:nvPr>
            <p:ph idx="1" type="body"/>
          </p:nvPr>
        </p:nvSpPr>
        <p:spPr>
          <a:xfrm>
            <a:off x="40233" y="1516507"/>
            <a:ext cx="9063533" cy="45561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13" name="Google Shape;13;p2"/>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14" name="Shape 14"/>
        <p:cNvGrpSpPr/>
        <p:nvPr/>
      </p:nvGrpSpPr>
      <p:grpSpPr>
        <a:xfrm>
          <a:off x="0" y="0"/>
          <a:ext cx="0" cy="0"/>
          <a:chOff x="0" y="0"/>
          <a:chExt cx="0" cy="0"/>
        </a:xfrm>
      </p:grpSpPr>
      <p:sp>
        <p:nvSpPr>
          <p:cNvPr id="15" name="Google Shape;15;p3"/>
          <p:cNvSpPr/>
          <p:nvPr/>
        </p:nvSpPr>
        <p:spPr>
          <a:xfrm>
            <a:off x="-1" y="0"/>
            <a:ext cx="313946" cy="6858000"/>
          </a:xfrm>
          <a:prstGeom prst="rect">
            <a:avLst/>
          </a:prstGeom>
          <a:solidFill>
            <a:srgbClr val="C3222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6" name="Google Shape;16;p3"/>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17" name="Google Shape;17;p3"/>
          <p:cNvSpPr txBox="1"/>
          <p:nvPr>
            <p:ph idx="1" type="body"/>
          </p:nvPr>
        </p:nvSpPr>
        <p:spPr>
          <a:xfrm>
            <a:off x="40233" y="1516507"/>
            <a:ext cx="9063533" cy="45561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18" name="Google Shape;18;p3"/>
          <p:cNvSpPr txBox="1"/>
          <p:nvPr>
            <p:ph idx="12" type="sldNum"/>
          </p:nvPr>
        </p:nvSpPr>
        <p:spPr>
          <a:xfrm>
            <a:off x="8434337" y="6377940"/>
            <a:ext cx="252464"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9" name="Shape 19"/>
        <p:cNvGrpSpPr/>
        <p:nvPr/>
      </p:nvGrpSpPr>
      <p:grpSpPr>
        <a:xfrm>
          <a:off x="0" y="0"/>
          <a:ext cx="0" cy="0"/>
          <a:chOff x="0" y="0"/>
          <a:chExt cx="0" cy="0"/>
        </a:xfrm>
      </p:grpSpPr>
      <p:sp>
        <p:nvSpPr>
          <p:cNvPr id="20" name="Google Shape;20;p4"/>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2">
    <p:spTree>
      <p:nvGrpSpPr>
        <p:cNvPr id="21" name="Shape 21"/>
        <p:cNvGrpSpPr/>
        <p:nvPr/>
      </p:nvGrpSpPr>
      <p:grpSpPr>
        <a:xfrm>
          <a:off x="0" y="0"/>
          <a:ext cx="0" cy="0"/>
          <a:chOff x="0" y="0"/>
          <a:chExt cx="0" cy="0"/>
        </a:xfrm>
      </p:grpSpPr>
      <p:sp>
        <p:nvSpPr>
          <p:cNvPr id="22" name="Google Shape;22;p5"/>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23" name="Google Shape;23;p5"/>
          <p:cNvSpPr txBox="1"/>
          <p:nvPr>
            <p:ph idx="1" type="body"/>
          </p:nvPr>
        </p:nvSpPr>
        <p:spPr>
          <a:xfrm>
            <a:off x="40233" y="1516507"/>
            <a:ext cx="9063533" cy="45561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24" name="Google Shape;24;p5"/>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6"/>
          <p:cNvSpPr txBox="1"/>
          <p:nvPr>
            <p:ph type="title"/>
          </p:nvPr>
        </p:nvSpPr>
        <p:spPr>
          <a:xfrm>
            <a:off x="685800" y="2125979"/>
            <a:ext cx="7772400" cy="1440181"/>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27" name="Google Shape;27;p6"/>
          <p:cNvSpPr txBox="1"/>
          <p:nvPr>
            <p:ph idx="1" type="body"/>
          </p:nvPr>
        </p:nvSpPr>
        <p:spPr>
          <a:xfrm>
            <a:off x="1371600" y="3840479"/>
            <a:ext cx="6400800" cy="17145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28" name="Google Shape;28;p6"/>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9" name="Shape 29"/>
        <p:cNvGrpSpPr/>
        <p:nvPr/>
      </p:nvGrpSpPr>
      <p:grpSpPr>
        <a:xfrm>
          <a:off x="0" y="0"/>
          <a:ext cx="0" cy="0"/>
          <a:chOff x="0" y="0"/>
          <a:chExt cx="0" cy="0"/>
        </a:xfrm>
      </p:grpSpPr>
      <p:sp>
        <p:nvSpPr>
          <p:cNvPr id="30" name="Google Shape;30;p7"/>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31" name="Google Shape;31;p7"/>
          <p:cNvSpPr txBox="1"/>
          <p:nvPr>
            <p:ph idx="1" type="body"/>
          </p:nvPr>
        </p:nvSpPr>
        <p:spPr>
          <a:xfrm>
            <a:off x="457200" y="1577339"/>
            <a:ext cx="3977641" cy="452628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32" name="Google Shape;32;p7"/>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3" name="Shape 33"/>
        <p:cNvGrpSpPr/>
        <p:nvPr/>
      </p:nvGrpSpPr>
      <p:grpSpPr>
        <a:xfrm>
          <a:off x="0" y="0"/>
          <a:ext cx="0" cy="0"/>
          <a:chOff x="0" y="0"/>
          <a:chExt cx="0" cy="0"/>
        </a:xfrm>
      </p:grpSpPr>
      <p:sp>
        <p:nvSpPr>
          <p:cNvPr id="34" name="Google Shape;34;p8"/>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35" name="Google Shape;35;p8"/>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1" y="0"/>
            <a:ext cx="313946" cy="6858000"/>
          </a:xfrm>
          <a:prstGeom prst="rect">
            <a:avLst/>
          </a:prstGeom>
          <a:solidFill>
            <a:srgbClr val="C3222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7" name="Google Shape;7;p1"/>
          <p:cNvSpPr txBox="1"/>
          <p:nvPr>
            <p:ph type="title"/>
          </p:nvPr>
        </p:nvSpPr>
        <p:spPr>
          <a:xfrm>
            <a:off x="764540" y="278765"/>
            <a:ext cx="7614919" cy="100901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1pPr>
            <a:lvl2pPr indent="0" lvl="1"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2pPr>
            <a:lvl3pPr indent="0" lvl="2"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3pPr>
            <a:lvl4pPr indent="0" lvl="3"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4pPr>
            <a:lvl5pPr indent="0" lvl="4"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5pPr>
            <a:lvl6pPr indent="0" lvl="5"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6pPr>
            <a:lvl7pPr indent="0" lvl="6"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7pPr>
            <a:lvl8pPr indent="0" lvl="7"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8pPr>
            <a:lvl9pPr indent="0" lvl="8" marL="0" marR="0" rtl="0" algn="l">
              <a:lnSpc>
                <a:spcPct val="100000"/>
              </a:lnSpc>
              <a:spcBef>
                <a:spcPts val="0"/>
              </a:spcBef>
              <a:spcAft>
                <a:spcPts val="0"/>
              </a:spcAft>
              <a:buClr>
                <a:srgbClr val="4F81BC"/>
              </a:buClr>
              <a:buSzPts val="1400"/>
              <a:buFont typeface="Calibri"/>
              <a:buNone/>
              <a:defRPr b="1" i="0" sz="4000" u="none" cap="none" strike="noStrike">
                <a:solidFill>
                  <a:srgbClr val="4F81BC"/>
                </a:solidFill>
                <a:latin typeface="Calibri"/>
                <a:ea typeface="Calibri"/>
                <a:cs typeface="Calibri"/>
                <a:sym typeface="Calibri"/>
              </a:defRPr>
            </a:lvl9pPr>
          </a:lstStyle>
          <a:p/>
        </p:txBody>
      </p:sp>
      <p:sp>
        <p:nvSpPr>
          <p:cNvPr id="8" name="Google Shape;8;p1"/>
          <p:cNvSpPr txBox="1"/>
          <p:nvPr>
            <p:ph idx="1" type="body"/>
          </p:nvPr>
        </p:nvSpPr>
        <p:spPr>
          <a:xfrm>
            <a:off x="457200" y="1600200"/>
            <a:ext cx="8229600" cy="5257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1pPr>
            <a:lvl2pPr indent="-228600" lvl="1" marL="914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2pPr>
            <a:lvl3pPr indent="-228600" lvl="2" marL="1371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3pPr>
            <a:lvl4pPr indent="-228600" lvl="3" marL="1828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4pPr>
            <a:lvl5pPr indent="-228600" lvl="4" marL="22860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5pPr>
            <a:lvl6pPr indent="-228600" lvl="5" marL="27432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6pPr>
            <a:lvl7pPr indent="-228600" lvl="6" marL="32004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7pPr>
            <a:lvl8pPr indent="-228600" lvl="7" marL="36576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8pPr>
            <a:lvl9pPr indent="-228600" lvl="8" marL="4114800" marR="0" rtl="0" algn="l">
              <a:lnSpc>
                <a:spcPct val="100000"/>
              </a:lnSpc>
              <a:spcBef>
                <a:spcPts val="0"/>
              </a:spcBef>
              <a:spcAft>
                <a:spcPts val="0"/>
              </a:spcAft>
              <a:buClr>
                <a:srgbClr val="4F81BC"/>
              </a:buClr>
              <a:buSzPts val="1400"/>
              <a:buFont typeface="Calibri"/>
              <a:buNone/>
              <a:defRPr b="1" i="0" sz="8800" u="none" cap="none" strike="noStrike">
                <a:solidFill>
                  <a:srgbClr val="4F81BC"/>
                </a:solidFill>
                <a:latin typeface="Calibri"/>
                <a:ea typeface="Calibri"/>
                <a:cs typeface="Calibri"/>
                <a:sym typeface="Calibri"/>
              </a:defRPr>
            </a:lvl9pPr>
          </a:lstStyle>
          <a:p/>
        </p:txBody>
      </p:sp>
      <p:sp>
        <p:nvSpPr>
          <p:cNvPr id="9" name="Google Shape;9;p1"/>
          <p:cNvSpPr txBox="1"/>
          <p:nvPr>
            <p:ph idx="12" type="sldNum"/>
          </p:nvPr>
        </p:nvSpPr>
        <p:spPr>
          <a:xfrm>
            <a:off x="8434338" y="6377940"/>
            <a:ext cx="252463" cy="266701"/>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bethune.yorku.ca/sos/" TargetMode="External"/><Relationship Id="rId7" Type="http://schemas.openxmlformats.org/officeDocument/2006/relationships/image" Target="../media/image9.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www.upei.ca/programsandcourses/professional-programs/doctor-veterinary-medicine/dvm-academic-requirements" TargetMode="External"/><Relationship Id="rId5"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bethune.yorku.ca/so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bethune.yorku.ca/so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hyperlink" Target="http://bethune.yorku.ca/s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hyperlink" Target="http://bethune.yorku.ca/s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bethune.yorku.ca/so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mailto:admdvm@uoguelph.ca" TargetMode="External"/><Relationship Id="rId4" Type="http://schemas.openxmlformats.org/officeDocument/2006/relationships/image" Target="../media/image31.png"/><Relationship Id="rId5"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www.ovc.uoguelph.ca/recruitment/en/applyingtodvm/Academicrequirements.asp" TargetMode="Externa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hyperlink" Target="http://bethune.yorku.ca/so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hyperlink" Target="https://www.facebook.com/fvcguelph/"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hyperlink" Target="https://www.facebook.com/groups/337415350353915/" TargetMode="Externa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2.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futurememd.com/dds-interview-questions-1" TargetMode="Externa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hyperlink" Target="https://admission.uoguelph.ca/dvmbif" TargetMode="Externa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hyperlink" Target="https://www.happilyeveresther.ca/volunteer" TargetMode="Externa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hyperlink" Target="https://l.facebook.com/l.php?u=https%3A%2F%2Fwww.youtube.com%2Fwatch%3Fv%3DNs7BtPe-GrE&amp;h=ATNnoia0_C-VzumvINPlQ3BIhsjvV5dD7DnK59I0pfEQoSlZ7E5hVHpHLmEPmlFsE_mfFpSQ33U0tzhrBSO6fZbhjvm8xPISgTPypGVOFqrApl2fiGfhPmw3kJTCwL2N86-6v_UI_bxsMBJ8" TargetMode="Externa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www.ovc.uoguelph.ca/recruitment/en/applyingtodvm/Academicrequirements.asp"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hyperlink" Target="https://www.youtube.com/watch?v=Ph5LdGZBeps" TargetMode="Externa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sp>
        <p:nvSpPr>
          <p:cNvPr id="40" name="Google Shape;40;p9"/>
          <p:cNvSpPr/>
          <p:nvPr/>
        </p:nvSpPr>
        <p:spPr>
          <a:xfrm>
            <a:off x="0" y="-1"/>
            <a:ext cx="9144000" cy="685800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1" name="Google Shape;41;p9"/>
          <p:cNvSpPr/>
          <p:nvPr/>
        </p:nvSpPr>
        <p:spPr>
          <a:xfrm>
            <a:off x="-1" y="2516122"/>
            <a:ext cx="3060193" cy="166268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2" name="Google Shape;42;p9"/>
          <p:cNvSpPr/>
          <p:nvPr/>
        </p:nvSpPr>
        <p:spPr>
          <a:xfrm>
            <a:off x="0" y="0"/>
            <a:ext cx="9144000" cy="6858000"/>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3" name="Google Shape;43;p9"/>
          <p:cNvSpPr/>
          <p:nvPr/>
        </p:nvSpPr>
        <p:spPr>
          <a:xfrm>
            <a:off x="1653538" y="3296410"/>
            <a:ext cx="7490461" cy="321564"/>
          </a:xfrm>
          <a:prstGeom prst="rect">
            <a:avLst/>
          </a:prstGeom>
          <a:solidFill>
            <a:srgbClr val="C3222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4" name="Google Shape;44;p9"/>
          <p:cNvSpPr/>
          <p:nvPr/>
        </p:nvSpPr>
        <p:spPr>
          <a:xfrm>
            <a:off x="7459980" y="6138922"/>
            <a:ext cx="1398433" cy="43676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5" name="Google Shape;45;p9"/>
          <p:cNvSpPr txBox="1"/>
          <p:nvPr>
            <p:ph type="title"/>
          </p:nvPr>
        </p:nvSpPr>
        <p:spPr>
          <a:xfrm>
            <a:off x="1625600" y="1159382"/>
            <a:ext cx="4740910" cy="12503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0" i="0" lang="en-US" sz="3854" u="none" cap="none" strike="noStrike">
                <a:solidFill>
                  <a:srgbClr val="4F81BC"/>
                </a:solidFill>
                <a:latin typeface="Calibri"/>
                <a:ea typeface="Calibri"/>
                <a:cs typeface="Calibri"/>
                <a:sym typeface="Calibri"/>
              </a:rPr>
              <a:t>Applying to Veterinary</a:t>
            </a:r>
            <a:endParaRPr/>
          </a:p>
          <a:p>
            <a:pPr indent="0" lvl="0" marL="0" marR="0" rtl="0" algn="l">
              <a:lnSpc>
                <a:spcPct val="100000"/>
              </a:lnSpc>
              <a:spcBef>
                <a:spcPts val="0"/>
              </a:spcBef>
              <a:spcAft>
                <a:spcPts val="0"/>
              </a:spcAft>
              <a:buClr>
                <a:srgbClr val="4F81BC"/>
              </a:buClr>
              <a:buFont typeface="Calibri"/>
              <a:buNone/>
            </a:pPr>
            <a:r>
              <a:rPr b="0" i="0" lang="en-US" sz="3854" u="none" cap="none" strike="noStrike">
                <a:solidFill>
                  <a:srgbClr val="4F81BC"/>
                </a:solidFill>
                <a:latin typeface="Calibri"/>
                <a:ea typeface="Calibri"/>
                <a:cs typeface="Calibri"/>
                <a:sym typeface="Calibri"/>
              </a:rPr>
              <a:t>School</a:t>
            </a:r>
            <a:endParaRPr/>
          </a:p>
        </p:txBody>
      </p:sp>
      <p:sp>
        <p:nvSpPr>
          <p:cNvPr id="46" name="Google Shape;46;p9"/>
          <p:cNvSpPr/>
          <p:nvPr/>
        </p:nvSpPr>
        <p:spPr>
          <a:xfrm>
            <a:off x="1625600" y="2521457"/>
            <a:ext cx="3244215" cy="4826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F487C"/>
              </a:buClr>
              <a:buFont typeface="Calibri"/>
              <a:buNone/>
            </a:pPr>
            <a:r>
              <a:rPr b="0" i="0" lang="en-US" sz="1600" u="none" cap="none" strike="noStrike">
                <a:solidFill>
                  <a:srgbClr val="1F487C"/>
                </a:solidFill>
                <a:latin typeface="Calibri"/>
                <a:ea typeface="Calibri"/>
                <a:cs typeface="Calibri"/>
                <a:sym typeface="Calibri"/>
              </a:rPr>
              <a:t>A Presentation by Bethune College SOS</a:t>
            </a:r>
            <a:endParaRPr/>
          </a:p>
        </p:txBody>
      </p:sp>
      <p:sp>
        <p:nvSpPr>
          <p:cNvPr id="47" name="Google Shape;47;p9"/>
          <p:cNvSpPr/>
          <p:nvPr/>
        </p:nvSpPr>
        <p:spPr>
          <a:xfrm>
            <a:off x="1624963" y="5451754"/>
            <a:ext cx="2430147" cy="4826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6"/>
              </a:rPr>
              <a:t>http://bethune.yorku.ca/sos/</a:t>
            </a:r>
            <a:endParaRPr/>
          </a:p>
        </p:txBody>
      </p:sp>
      <p:sp>
        <p:nvSpPr>
          <p:cNvPr id="48" name="Google Shape;48;p9"/>
          <p:cNvSpPr/>
          <p:nvPr/>
        </p:nvSpPr>
        <p:spPr>
          <a:xfrm>
            <a:off x="8171688" y="-1"/>
            <a:ext cx="967658" cy="984460"/>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p9"/>
          <p:cNvSpPr/>
          <p:nvPr/>
        </p:nvSpPr>
        <p:spPr>
          <a:xfrm>
            <a:off x="0" y="-1"/>
            <a:ext cx="1420368" cy="1216154"/>
          </a:xfrm>
          <a:prstGeom prst="rect">
            <a:avLst/>
          </a:prstGeom>
          <a:blipFill rotWithShape="1">
            <a:blip r:embed="rId8">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Application Process</a:t>
            </a:r>
            <a:endParaRPr/>
          </a:p>
        </p:txBody>
      </p:sp>
      <p:sp>
        <p:nvSpPr>
          <p:cNvPr id="127" name="Google Shape;127;p18"/>
          <p:cNvSpPr/>
          <p:nvPr/>
        </p:nvSpPr>
        <p:spPr>
          <a:xfrm>
            <a:off x="764539" y="1197608"/>
            <a:ext cx="7805400" cy="27006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2800"/>
              <a:buFont typeface="Arial"/>
              <a:buChar char="•"/>
            </a:pPr>
            <a:r>
              <a:rPr b="1" i="0" lang="en-US" sz="2800" u="none" cap="none" strike="noStrike">
                <a:solidFill>
                  <a:srgbClr val="4F81BC"/>
                </a:solidFill>
                <a:latin typeface="Calibri"/>
                <a:ea typeface="Calibri"/>
                <a:cs typeface="Calibri"/>
                <a:sym typeface="Calibri"/>
              </a:rPr>
              <a:t>DUE </a:t>
            </a:r>
            <a:r>
              <a:rPr b="1" lang="en-US" sz="2800">
                <a:solidFill>
                  <a:srgbClr val="4F81BC"/>
                </a:solidFill>
                <a:latin typeface="Calibri"/>
                <a:ea typeface="Calibri"/>
                <a:cs typeface="Calibri"/>
                <a:sym typeface="Calibri"/>
              </a:rPr>
              <a:t>DECEMBER </a:t>
            </a:r>
            <a:r>
              <a:rPr b="1" i="0" lang="en-US" sz="2800" u="none" cap="none" strike="noStrike">
                <a:solidFill>
                  <a:srgbClr val="4F81BC"/>
                </a:solidFill>
                <a:latin typeface="Calibri"/>
                <a:ea typeface="Calibri"/>
                <a:cs typeface="Calibri"/>
                <a:sym typeface="Calibri"/>
              </a:rPr>
              <a:t>1:</a:t>
            </a:r>
            <a:endParaRPr/>
          </a:p>
          <a:p>
            <a:pPr indent="-342900" lvl="1" marL="812800" marR="5080" rtl="0" algn="l">
              <a:lnSpc>
                <a:spcPct val="100000"/>
              </a:lnSpc>
              <a:spcBef>
                <a:spcPts val="9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Canadians with Ontario residency</a:t>
            </a:r>
            <a:r>
              <a:rPr b="0" i="0" lang="en-US" sz="2800" u="none" cap="none" strike="noStrike">
                <a:solidFill>
                  <a:srgbClr val="585858"/>
                </a:solidFill>
                <a:latin typeface="Calibri"/>
                <a:ea typeface="Calibri"/>
                <a:cs typeface="Calibri"/>
                <a:sym typeface="Calibri"/>
              </a:rPr>
              <a:t>: If you attend  a post-secondary institution other than the  University of Guelph OR are living abroad, apply  to the DVM program using the OUAC 105D form online at the Compass website.</a:t>
            </a:r>
            <a:endParaRPr b="0" i="0" sz="1800" u="none" cap="none" strike="noStrike">
              <a:solidFill>
                <a:srgbClr val="000000"/>
              </a:solidFill>
              <a:latin typeface="Calibri"/>
              <a:ea typeface="Calibri"/>
              <a:cs typeface="Calibri"/>
              <a:sym typeface="Calibri"/>
            </a:endParaRPr>
          </a:p>
        </p:txBody>
      </p:sp>
      <p:sp>
        <p:nvSpPr>
          <p:cNvPr id="128" name="Google Shape;128;p18"/>
          <p:cNvSpPr/>
          <p:nvPr/>
        </p:nvSpPr>
        <p:spPr>
          <a:xfrm>
            <a:off x="7348728" y="-1"/>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Application Process (cont’d)</a:t>
            </a:r>
            <a:endParaRPr/>
          </a:p>
        </p:txBody>
      </p:sp>
      <p:sp>
        <p:nvSpPr>
          <p:cNvPr id="134" name="Google Shape;134;p19"/>
          <p:cNvSpPr txBox="1"/>
          <p:nvPr>
            <p:ph idx="1" type="body"/>
          </p:nvPr>
        </p:nvSpPr>
        <p:spPr>
          <a:xfrm>
            <a:off x="40231" y="1516507"/>
            <a:ext cx="9063600" cy="4556100"/>
          </a:xfrm>
          <a:prstGeom prst="rect">
            <a:avLst/>
          </a:prstGeom>
          <a:noFill/>
          <a:ln>
            <a:noFill/>
          </a:ln>
        </p:spPr>
        <p:txBody>
          <a:bodyPr anchorCtr="0" anchor="t" bIns="0" lIns="0" spcFirstLastPara="1" rIns="0" wrap="square" tIns="0">
            <a:noAutofit/>
          </a:bodyPr>
          <a:lstStyle/>
          <a:p>
            <a:pPr indent="-342900" lvl="0" marL="1079500" marR="0" rtl="0" algn="l">
              <a:lnSpc>
                <a:spcPct val="100000"/>
              </a:lnSpc>
              <a:spcBef>
                <a:spcPts val="0"/>
              </a:spcBef>
              <a:spcAft>
                <a:spcPts val="0"/>
              </a:spcAft>
              <a:buClr>
                <a:srgbClr val="4F81BC"/>
              </a:buClr>
              <a:buSzPts val="2800"/>
              <a:buFont typeface="Arial"/>
              <a:buChar char="•"/>
            </a:pPr>
            <a:r>
              <a:rPr b="1" i="0" lang="en-US" sz="2800" u="none" cap="none" strike="noStrike">
                <a:solidFill>
                  <a:srgbClr val="4F81BC"/>
                </a:solidFill>
                <a:latin typeface="Calibri"/>
                <a:ea typeface="Calibri"/>
                <a:cs typeface="Calibri"/>
                <a:sym typeface="Calibri"/>
              </a:rPr>
              <a:t>DUE FEBRUARY 1:</a:t>
            </a:r>
            <a:endParaRPr/>
          </a:p>
          <a:p>
            <a:pPr indent="-342900" lvl="1" marL="1536700" marR="0" rtl="0" algn="l">
              <a:lnSpc>
                <a:spcPct val="100000"/>
              </a:lnSpc>
              <a:spcBef>
                <a:spcPts val="21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Background Information Form (BIF)</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2100"/>
              </a:spcBef>
              <a:spcAft>
                <a:spcPts val="0"/>
              </a:spcAft>
              <a:buClr>
                <a:srgbClr val="585858"/>
              </a:buClr>
              <a:buFont typeface="Calibri"/>
              <a:buNone/>
            </a:pPr>
            <a:r>
              <a:t/>
            </a:r>
            <a:endParaRPr b="0" i="0" sz="1800" u="none" cap="none" strike="noStrike">
              <a:solidFill>
                <a:srgbClr val="000000"/>
              </a:solidFill>
              <a:latin typeface="Calibri"/>
              <a:ea typeface="Calibri"/>
              <a:cs typeface="Calibri"/>
              <a:sym typeface="Calibri"/>
            </a:endParaRPr>
          </a:p>
          <a:p>
            <a:pPr indent="-342900" lvl="0" marL="1079500" marR="0" rtl="0" algn="l">
              <a:lnSpc>
                <a:spcPct val="100000"/>
              </a:lnSpc>
              <a:spcBef>
                <a:spcPts val="0"/>
              </a:spcBef>
              <a:spcAft>
                <a:spcPts val="0"/>
              </a:spcAft>
              <a:buClr>
                <a:srgbClr val="4F81BC"/>
              </a:buClr>
              <a:buSzPts val="2800"/>
              <a:buFont typeface="Arial"/>
              <a:buChar char="•"/>
            </a:pPr>
            <a:r>
              <a:rPr b="1" i="0" lang="en-US" sz="2800" u="none" cap="none" strike="noStrike">
                <a:solidFill>
                  <a:srgbClr val="4F81BC"/>
                </a:solidFill>
                <a:latin typeface="Calibri"/>
                <a:ea typeface="Calibri"/>
                <a:cs typeface="Calibri"/>
                <a:sym typeface="Calibri"/>
              </a:rPr>
              <a:t>DUE MARCH 1:</a:t>
            </a:r>
            <a:endParaRPr/>
          </a:p>
          <a:p>
            <a:pPr indent="-342900" lvl="1" marL="1536700" marR="0" rtl="0" algn="l">
              <a:lnSpc>
                <a:spcPct val="100000"/>
              </a:lnSpc>
              <a:spcBef>
                <a:spcPts val="6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Referee Assessments</a:t>
            </a:r>
            <a:endParaRPr b="0" i="0" sz="1800" u="none" cap="none" strike="noStrike">
              <a:solidFill>
                <a:srgbClr val="000000"/>
              </a:solidFill>
              <a:latin typeface="Calibri"/>
              <a:ea typeface="Calibri"/>
              <a:cs typeface="Calibri"/>
              <a:sym typeface="Calibri"/>
            </a:endParaRPr>
          </a:p>
          <a:p>
            <a:pPr indent="-342900" lvl="1" marL="1536700" marR="0" rtl="0" algn="l">
              <a:lnSpc>
                <a:spcPct val="100000"/>
              </a:lnSpc>
              <a:spcBef>
                <a:spcPts val="6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Transcripts</a:t>
            </a:r>
            <a:endParaRPr/>
          </a:p>
        </p:txBody>
      </p:sp>
      <p:sp>
        <p:nvSpPr>
          <p:cNvPr id="135" name="Google Shape;135;p19"/>
          <p:cNvSpPr/>
          <p:nvPr/>
        </p:nvSpPr>
        <p:spPr>
          <a:xfrm>
            <a:off x="7348728" y="-1"/>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p:nvPr/>
        </p:nvSpPr>
        <p:spPr>
          <a:xfrm>
            <a:off x="7446264" y="-1"/>
            <a:ext cx="1697700" cy="16764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20"/>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Selection Process</a:t>
            </a:r>
            <a:endParaRPr/>
          </a:p>
        </p:txBody>
      </p:sp>
      <p:sp>
        <p:nvSpPr>
          <p:cNvPr id="142" name="Google Shape;142;p20"/>
          <p:cNvSpPr/>
          <p:nvPr/>
        </p:nvSpPr>
        <p:spPr>
          <a:xfrm>
            <a:off x="764539" y="1577846"/>
            <a:ext cx="7866300" cy="41148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585858"/>
              </a:buClr>
              <a:buSzPts val="2600"/>
              <a:buFont typeface="Arial"/>
              <a:buChar char="•"/>
            </a:pPr>
            <a:r>
              <a:rPr b="1" i="0" lang="en-US" sz="2600" u="none" cap="none" strike="noStrike">
                <a:solidFill>
                  <a:srgbClr val="585858"/>
                </a:solidFill>
                <a:latin typeface="Calibri"/>
                <a:ea typeface="Calibri"/>
                <a:cs typeface="Calibri"/>
                <a:sym typeface="Calibri"/>
              </a:rPr>
              <a:t>1. Calculation of Admission Average - March</a:t>
            </a:r>
            <a:endParaRPr/>
          </a:p>
          <a:p>
            <a:pPr indent="-342900" lvl="1" marL="812800" marR="508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A 50:50 ratio determines admission average (50%  GPA of last 2 acceptable semesters, 50% GPA of  prerequisite courses).</a:t>
            </a:r>
            <a:endParaRPr/>
          </a:p>
          <a:p>
            <a:pPr indent="-342900" lvl="1" marL="812800" marR="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Top candidates move on in the selection process.</a:t>
            </a:r>
            <a:endParaRPr/>
          </a:p>
          <a:p>
            <a:pPr indent="-342900" lvl="0" marL="355600" marR="0" rtl="0" algn="l">
              <a:lnSpc>
                <a:spcPct val="100000"/>
              </a:lnSpc>
              <a:spcBef>
                <a:spcPts val="600"/>
              </a:spcBef>
              <a:spcAft>
                <a:spcPts val="0"/>
              </a:spcAft>
              <a:buClr>
                <a:srgbClr val="585858"/>
              </a:buClr>
              <a:buSzPts val="2600"/>
              <a:buFont typeface="Arial"/>
              <a:buChar char="•"/>
            </a:pPr>
            <a:r>
              <a:rPr b="1" i="0" lang="en-US" sz="2600" u="none" cap="none" strike="noStrike">
                <a:solidFill>
                  <a:srgbClr val="585858"/>
                </a:solidFill>
                <a:latin typeface="Calibri"/>
                <a:ea typeface="Calibri"/>
                <a:cs typeface="Calibri"/>
                <a:sym typeface="Calibri"/>
              </a:rPr>
              <a:t>2. Review of Applications - March-April</a:t>
            </a:r>
            <a:endParaRPr/>
          </a:p>
          <a:p>
            <a:pPr indent="-342900" lvl="1" marL="812800" marR="110488"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The OVC admissions committee reviews the  applications of the top applicants to verify that they  are suitable for interviews.</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Selection Process (cont’d)</a:t>
            </a:r>
            <a:endParaRPr/>
          </a:p>
        </p:txBody>
      </p:sp>
      <p:sp>
        <p:nvSpPr>
          <p:cNvPr id="148" name="Google Shape;148;p21"/>
          <p:cNvSpPr/>
          <p:nvPr/>
        </p:nvSpPr>
        <p:spPr>
          <a:xfrm>
            <a:off x="764538" y="1131188"/>
            <a:ext cx="7994100" cy="51816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3. Interview (MMI format) – May </a:t>
            </a:r>
            <a:endParaRPr/>
          </a:p>
          <a:p>
            <a:pPr indent="-342900" lvl="0" marL="355600" marR="0" rtl="0" algn="l">
              <a:lnSpc>
                <a:spcPct val="100000"/>
              </a:lnSpc>
              <a:spcBef>
                <a:spcPts val="0"/>
              </a:spcBef>
              <a:spcAft>
                <a:spcPts val="0"/>
              </a:spcAft>
              <a:buClr>
                <a:srgbClr val="585858"/>
              </a:buClr>
              <a:buSzPts val="2800"/>
              <a:buFont typeface="Arial"/>
              <a:buChar char="•"/>
            </a:pPr>
            <a:r>
              <a:rPr b="0" i="0" lang="en-US" sz="2400" u="none" cap="none" strike="noStrike">
                <a:solidFill>
                  <a:srgbClr val="585858"/>
                </a:solidFill>
                <a:latin typeface="Calibri"/>
                <a:ea typeface="Calibri"/>
                <a:cs typeface="Calibri"/>
                <a:sym typeface="Calibri"/>
              </a:rPr>
              <a:t>Candidates rotate through a series of 8 stations. At each  station, there is a scenario that the candidate must  interpret for assessors who evaluate the student based on  a scoring rubric.</a:t>
            </a:r>
            <a:endParaRPr/>
          </a:p>
          <a:p>
            <a:pPr indent="-342900" lvl="0" marL="355600" marR="0" rtl="0" algn="l">
              <a:lnSpc>
                <a:spcPct val="100000"/>
              </a:lnSpc>
              <a:spcBef>
                <a:spcPts val="6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4. Final review of interviewed applicants - early</a:t>
            </a:r>
            <a:endParaRPr/>
          </a:p>
          <a:p>
            <a:pPr indent="355600" lvl="0" marL="0" marR="0" rtl="0" algn="l">
              <a:lnSpc>
                <a:spcPct val="100000"/>
              </a:lnSpc>
              <a:spcBef>
                <a:spcPts val="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June</a:t>
            </a:r>
            <a:endParaRPr/>
          </a:p>
          <a:p>
            <a:pPr indent="-342900" lvl="1" marL="812800"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The top 100 students chosen after admission committee</a:t>
            </a:r>
            <a:endParaRPr/>
          </a:p>
          <a:p>
            <a:pPr indent="812800" lvl="0" marL="0" marR="0" rtl="0" algn="l">
              <a:lnSpc>
                <a:spcPct val="100000"/>
              </a:lnSpc>
              <a:spcBef>
                <a:spcPts val="0"/>
              </a:spcBef>
              <a:spcAft>
                <a:spcPts val="0"/>
              </a:spcAft>
              <a:buClr>
                <a:srgbClr val="585858"/>
              </a:buClr>
              <a:buFont typeface="Calibri"/>
              <a:buNone/>
            </a:pPr>
            <a:r>
              <a:rPr b="0" i="0" lang="en-US" sz="2400" u="none" cap="none" strike="noStrike">
                <a:solidFill>
                  <a:srgbClr val="585858"/>
                </a:solidFill>
                <a:latin typeface="Calibri"/>
                <a:ea typeface="Calibri"/>
                <a:cs typeface="Calibri"/>
                <a:sym typeface="Calibri"/>
              </a:rPr>
              <a:t>reviews.</a:t>
            </a:r>
            <a:endParaRPr/>
          </a:p>
          <a:p>
            <a:pPr indent="-342900" lvl="0" marL="355600" marR="0" rtl="0" algn="l">
              <a:lnSpc>
                <a:spcPct val="100000"/>
              </a:lnSpc>
              <a:spcBef>
                <a:spcPts val="6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5. Communication of decision</a:t>
            </a:r>
            <a:endParaRPr/>
          </a:p>
          <a:p>
            <a:pPr indent="-342900" lvl="1" marL="812800"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An official letter will be mailed to each applicant.</a:t>
            </a:r>
            <a:endParaRPr/>
          </a:p>
        </p:txBody>
      </p:sp>
      <p:sp>
        <p:nvSpPr>
          <p:cNvPr id="149" name="Google Shape;149;p21"/>
          <p:cNvSpPr/>
          <p:nvPr/>
        </p:nvSpPr>
        <p:spPr>
          <a:xfrm>
            <a:off x="787907" y="6344410"/>
            <a:ext cx="7491900" cy="513600"/>
          </a:xfrm>
          <a:custGeom>
            <a:rect b="b" l="l" r="r" t="t"/>
            <a:pathLst>
              <a:path extrusionOk="0" h="120000" w="120000">
                <a:moveTo>
                  <a:pt x="120000" y="120000"/>
                </a:moveTo>
                <a:lnTo>
                  <a:pt x="120000" y="0"/>
                </a:lnTo>
                <a:lnTo>
                  <a:pt x="0" y="0"/>
                </a:lnTo>
                <a:lnTo>
                  <a:pt x="0" y="120000"/>
                </a:lnTo>
              </a:path>
            </a:pathLst>
          </a:custGeom>
          <a:noFill/>
          <a:ln cap="flat" cmpd="sng" w="9525">
            <a:solidFill>
              <a:srgbClr val="4F81B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50" name="Google Shape;150;p21"/>
          <p:cNvSpPr/>
          <p:nvPr/>
        </p:nvSpPr>
        <p:spPr>
          <a:xfrm>
            <a:off x="867561" y="5975078"/>
            <a:ext cx="6481200" cy="7386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Font typeface="Calibri"/>
              <a:buNone/>
            </a:pPr>
            <a:r>
              <a:rPr b="1" i="0" lang="en-US" sz="1600" u="none" cap="none" strike="noStrike">
                <a:solidFill>
                  <a:srgbClr val="000000"/>
                </a:solidFill>
                <a:latin typeface="Calibri"/>
                <a:ea typeface="Calibri"/>
                <a:cs typeface="Calibri"/>
                <a:sym typeface="Calibri"/>
              </a:rPr>
              <a:t>Class of 201</a:t>
            </a:r>
            <a:r>
              <a:rPr b="1" lang="en-US" sz="1600">
                <a:latin typeface="Calibri"/>
                <a:ea typeface="Calibri"/>
                <a:cs typeface="Calibri"/>
                <a:sym typeface="Calibri"/>
              </a:rPr>
              <a:t>8 </a:t>
            </a:r>
            <a:r>
              <a:rPr b="1" i="0" lang="en-US" sz="1600" u="none" cap="none" strike="noStrike">
                <a:solidFill>
                  <a:srgbClr val="000000"/>
                </a:solidFill>
                <a:latin typeface="Calibri"/>
                <a:ea typeface="Calibri"/>
                <a:cs typeface="Calibri"/>
                <a:sym typeface="Calibri"/>
              </a:rPr>
              <a:t>Stat Sheet</a:t>
            </a:r>
            <a:endParaRPr b="0" i="0" sz="1800" u="none" cap="none" strike="noStrik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Font typeface="Calibri"/>
              <a:buNone/>
            </a:pPr>
            <a:r>
              <a:rPr b="1" lang="en-US" sz="1600">
                <a:latin typeface="Calibri"/>
                <a:ea typeface="Calibri"/>
                <a:cs typeface="Calibri"/>
                <a:sym typeface="Calibri"/>
              </a:rPr>
              <a:t>http://www.ovc.uoguelph.ca/recruitment/en/applyingtodvm/resources/Stats-for-2018-entry-cycle.pdf</a:t>
            </a:r>
            <a:endParaRPr b="0" i="0" sz="1800" u="none" cap="none" strike="noStrike">
              <a:solidFill>
                <a:srgbClr val="000000"/>
              </a:solidFill>
              <a:latin typeface="Calibri"/>
              <a:ea typeface="Calibri"/>
              <a:cs typeface="Calibri"/>
              <a:sym typeface="Calibri"/>
            </a:endParaRPr>
          </a:p>
        </p:txBody>
      </p:sp>
      <p:sp>
        <p:nvSpPr>
          <p:cNvPr id="151" name="Google Shape;151;p21"/>
          <p:cNvSpPr/>
          <p:nvPr/>
        </p:nvSpPr>
        <p:spPr>
          <a:xfrm>
            <a:off x="7348727" y="-83507"/>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p:nvPr/>
        </p:nvSpPr>
        <p:spPr>
          <a:xfrm>
            <a:off x="764539" y="278765"/>
            <a:ext cx="7966711" cy="62357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200" u="none" cap="none" strike="noStrike">
                <a:solidFill>
                  <a:srgbClr val="4F81BC"/>
                </a:solidFill>
                <a:latin typeface="Calibri"/>
                <a:ea typeface="Calibri"/>
                <a:cs typeface="Calibri"/>
                <a:sym typeface="Calibri"/>
              </a:rPr>
              <a:t>Atlantic Veterinary College @ University of</a:t>
            </a:r>
            <a:endParaRPr/>
          </a:p>
          <a:p>
            <a:pPr indent="12700" lvl="0" marL="0" marR="0" rtl="0" algn="l">
              <a:lnSpc>
                <a:spcPct val="100000"/>
              </a:lnSpc>
              <a:spcBef>
                <a:spcPts val="0"/>
              </a:spcBef>
              <a:spcAft>
                <a:spcPts val="0"/>
              </a:spcAft>
              <a:buClr>
                <a:srgbClr val="4F81BC"/>
              </a:buClr>
              <a:buFont typeface="Calibri"/>
              <a:buNone/>
            </a:pPr>
            <a:r>
              <a:rPr b="1" i="0" lang="en-US" sz="3200" u="none" cap="none" strike="noStrike">
                <a:solidFill>
                  <a:srgbClr val="4F81BC"/>
                </a:solidFill>
                <a:latin typeface="Calibri"/>
                <a:ea typeface="Calibri"/>
                <a:cs typeface="Calibri"/>
                <a:sym typeface="Calibri"/>
              </a:rPr>
              <a:t>Prince Edward Island</a:t>
            </a:r>
            <a:endParaRPr b="0" i="0" sz="1800" u="none" cap="none" strike="noStrike">
              <a:solidFill>
                <a:srgbClr val="000000"/>
              </a:solidFill>
              <a:latin typeface="Times New Roman"/>
              <a:ea typeface="Times New Roman"/>
              <a:cs typeface="Times New Roman"/>
              <a:sym typeface="Times New Roman"/>
            </a:endParaRPr>
          </a:p>
          <a:p>
            <a:pPr indent="-345440" lvl="0" marL="751840" marR="0" rtl="0" algn="l">
              <a:lnSpc>
                <a:spcPct val="100000"/>
              </a:lnSpc>
              <a:spcBef>
                <a:spcPts val="2600"/>
              </a:spcBef>
              <a:spcAft>
                <a:spcPts val="0"/>
              </a:spcAft>
              <a:buClr>
                <a:srgbClr val="585858"/>
              </a:buClr>
              <a:buSzPts val="3200"/>
              <a:buFont typeface="Arial"/>
              <a:buChar char="•"/>
            </a:pPr>
            <a:r>
              <a:rPr b="1" i="0" lang="en-US" sz="3200" u="none" cap="none" strike="noStrike">
                <a:solidFill>
                  <a:srgbClr val="585858"/>
                </a:solidFill>
                <a:latin typeface="Calibri"/>
                <a:ea typeface="Calibri"/>
                <a:cs typeface="Calibri"/>
                <a:sym typeface="Calibri"/>
              </a:rPr>
              <a:t>4 Year Program, 63 students </a:t>
            </a:r>
            <a:endParaRPr/>
          </a:p>
          <a:p>
            <a:pPr indent="-345440" lvl="0" marL="751840" marR="5080" rtl="0" algn="l">
              <a:lnSpc>
                <a:spcPct val="100000"/>
              </a:lnSpc>
              <a:spcBef>
                <a:spcPts val="700"/>
              </a:spcBef>
              <a:spcAft>
                <a:spcPts val="0"/>
              </a:spcAft>
              <a:buClr>
                <a:srgbClr val="585858"/>
              </a:buClr>
              <a:buSzPts val="3200"/>
              <a:buFont typeface="Arial"/>
              <a:buChar char="•"/>
            </a:pPr>
            <a:r>
              <a:rPr b="1" i="0" lang="en-US" sz="3200" u="none" cap="none" strike="noStrike">
                <a:solidFill>
                  <a:srgbClr val="585858"/>
                </a:solidFill>
                <a:latin typeface="Calibri"/>
                <a:ea typeface="Calibri"/>
                <a:cs typeface="Calibri"/>
                <a:sym typeface="Calibri"/>
              </a:rPr>
              <a:t>Distinct Applicant Pools:</a:t>
            </a:r>
            <a:endParaRPr/>
          </a:p>
          <a:p>
            <a:pPr indent="-345439" lvl="1" marL="1209039" marR="5080" rtl="0" algn="l">
              <a:lnSpc>
                <a:spcPct val="100000"/>
              </a:lnSpc>
              <a:spcBef>
                <a:spcPts val="700"/>
              </a:spcBef>
              <a:spcAft>
                <a:spcPts val="0"/>
              </a:spcAft>
              <a:buClr>
                <a:srgbClr val="585858"/>
              </a:buClr>
              <a:buSzPts val="3200"/>
              <a:buFont typeface="Arial"/>
              <a:buChar char="•"/>
            </a:pPr>
            <a:r>
              <a:rPr b="1" i="0" lang="en-US" sz="3200" u="none" cap="none" strike="noStrike">
                <a:solidFill>
                  <a:srgbClr val="585858"/>
                </a:solidFill>
                <a:latin typeface="Calibri"/>
                <a:ea typeface="Calibri"/>
                <a:cs typeface="Calibri"/>
                <a:sym typeface="Calibri"/>
              </a:rPr>
              <a:t>Approx. 2/3 of seats reserved for Atlantic students from PEI, Nova Scotia, New Brunswick &amp; Newfoundland and Labrador </a:t>
            </a:r>
            <a:endParaRPr/>
          </a:p>
          <a:p>
            <a:pPr indent="-345440" lvl="0" marL="751840" marR="5080" rtl="0" algn="l">
              <a:lnSpc>
                <a:spcPct val="100000"/>
              </a:lnSpc>
              <a:spcBef>
                <a:spcPts val="700"/>
              </a:spcBef>
              <a:spcAft>
                <a:spcPts val="0"/>
              </a:spcAft>
              <a:buClr>
                <a:srgbClr val="585858"/>
              </a:buClr>
              <a:buSzPts val="3200"/>
              <a:buFont typeface="Arial"/>
              <a:buChar char="•"/>
            </a:pPr>
            <a:r>
              <a:rPr b="1" i="0" lang="en-US" sz="3200" u="none" cap="none" strike="noStrike">
                <a:solidFill>
                  <a:srgbClr val="585858"/>
                </a:solidFill>
                <a:latin typeface="Calibri"/>
                <a:ea typeface="Calibri"/>
                <a:cs typeface="Calibri"/>
                <a:sym typeface="Calibri"/>
              </a:rPr>
              <a:t>The </a:t>
            </a:r>
            <a:r>
              <a:rPr b="1" lang="en-US" sz="3200">
                <a:solidFill>
                  <a:srgbClr val="585858"/>
                </a:solidFill>
                <a:latin typeface="Calibri"/>
                <a:ea typeface="Calibri"/>
                <a:cs typeface="Calibri"/>
                <a:sym typeface="Calibri"/>
              </a:rPr>
              <a:t>last</a:t>
            </a:r>
            <a:r>
              <a:rPr b="1" i="0" lang="en-US" sz="3200" u="none" cap="none" strike="noStrike">
                <a:solidFill>
                  <a:srgbClr val="585858"/>
                </a:solidFill>
                <a:latin typeface="Calibri"/>
                <a:ea typeface="Calibri"/>
                <a:cs typeface="Calibri"/>
                <a:sym typeface="Calibri"/>
              </a:rPr>
              <a:t> pool is allocated to international applicants including those from the US</a:t>
            </a:r>
            <a:endParaRPr/>
          </a:p>
        </p:txBody>
      </p:sp>
      <p:sp>
        <p:nvSpPr>
          <p:cNvPr id="157" name="Google Shape;157;p22"/>
          <p:cNvSpPr/>
          <p:nvPr/>
        </p:nvSpPr>
        <p:spPr>
          <a:xfrm>
            <a:off x="8311894" y="184404"/>
            <a:ext cx="771145" cy="95707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168" u="none" cap="none" strike="noStrike">
                <a:solidFill>
                  <a:srgbClr val="4F81BC"/>
                </a:solidFill>
                <a:latin typeface="Calibri"/>
                <a:ea typeface="Calibri"/>
                <a:cs typeface="Calibri"/>
                <a:sym typeface="Calibri"/>
              </a:rPr>
              <a:t>Atlantic Veterinary College @ University of</a:t>
            </a:r>
            <a:endParaRPr/>
          </a:p>
          <a:p>
            <a:pPr indent="0" lvl="0" marL="0" marR="0" rtl="0" algn="l">
              <a:lnSpc>
                <a:spcPct val="100000"/>
              </a:lnSpc>
              <a:spcBef>
                <a:spcPts val="0"/>
              </a:spcBef>
              <a:spcAft>
                <a:spcPts val="0"/>
              </a:spcAft>
              <a:buClr>
                <a:srgbClr val="4F81BC"/>
              </a:buClr>
              <a:buFont typeface="Calibri"/>
              <a:buNone/>
            </a:pPr>
            <a:r>
              <a:rPr b="1" i="0" lang="en-US" sz="3168" u="none" cap="none" strike="noStrike">
                <a:solidFill>
                  <a:srgbClr val="4F81BC"/>
                </a:solidFill>
                <a:latin typeface="Calibri"/>
                <a:ea typeface="Calibri"/>
                <a:cs typeface="Calibri"/>
                <a:sym typeface="Calibri"/>
              </a:rPr>
              <a:t>Prince Edward Island</a:t>
            </a:r>
            <a:endParaRPr/>
          </a:p>
        </p:txBody>
      </p:sp>
      <p:sp>
        <p:nvSpPr>
          <p:cNvPr id="163" name="Google Shape;163;p23"/>
          <p:cNvSpPr/>
          <p:nvPr/>
        </p:nvSpPr>
        <p:spPr>
          <a:xfrm>
            <a:off x="582269" y="1667001"/>
            <a:ext cx="8150226" cy="4965701"/>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Selection Criteria </a:t>
            </a:r>
            <a:r>
              <a:rPr b="0" i="0" lang="en-US" sz="2800" u="none" cap="none" strike="noStrike">
                <a:solidFill>
                  <a:srgbClr val="585858"/>
                </a:solidFill>
                <a:latin typeface="Calibri"/>
                <a:ea typeface="Calibri"/>
                <a:cs typeface="Calibri"/>
                <a:sym typeface="Calibri"/>
              </a:rPr>
              <a:t>(out of 100% overall admissions</a:t>
            </a:r>
            <a:endParaRPr/>
          </a:p>
          <a:p>
            <a:pPr indent="355600" lvl="0" marL="0" marR="0" rtl="0" algn="l">
              <a:lnSpc>
                <a:spcPct val="100000"/>
              </a:lnSpc>
              <a:spcBef>
                <a:spcPts val="0"/>
              </a:spcBef>
              <a:spcAft>
                <a:spcPts val="0"/>
              </a:spcAft>
              <a:buClr>
                <a:srgbClr val="585858"/>
              </a:buClr>
              <a:buFont typeface="Calibri"/>
              <a:buNone/>
            </a:pPr>
            <a:r>
              <a:rPr b="0" i="0" lang="en-US" sz="2800" u="none" cap="none" strike="noStrike">
                <a:solidFill>
                  <a:srgbClr val="585858"/>
                </a:solidFill>
                <a:latin typeface="Calibri"/>
                <a:ea typeface="Calibri"/>
                <a:cs typeface="Calibri"/>
                <a:sym typeface="Calibri"/>
              </a:rPr>
              <a:t>score):</a:t>
            </a:r>
            <a:endParaRPr/>
          </a:p>
          <a:p>
            <a:pPr indent="-342900" lvl="1" marL="812800" marR="0" rtl="0" algn="l">
              <a:lnSpc>
                <a:spcPct val="100000"/>
              </a:lnSpc>
              <a:spcBef>
                <a:spcPts val="800"/>
              </a:spcBef>
              <a:spcAft>
                <a:spcPts val="0"/>
              </a:spcAft>
              <a:buClr>
                <a:srgbClr val="4F81BC"/>
              </a:buClr>
              <a:buSzPts val="2400"/>
              <a:buFont typeface="Arial"/>
              <a:buChar char="•"/>
            </a:pPr>
            <a:r>
              <a:rPr b="0" i="0" lang="en-US" sz="2400" u="none" cap="none" strike="noStrike">
                <a:solidFill>
                  <a:srgbClr val="4F81BC"/>
                </a:solidFill>
                <a:latin typeface="Calibri"/>
                <a:ea typeface="Calibri"/>
                <a:cs typeface="Calibri"/>
                <a:sym typeface="Calibri"/>
              </a:rPr>
              <a:t>60% Academic:</a:t>
            </a:r>
            <a:endParaRPr/>
          </a:p>
          <a:p>
            <a:pPr indent="-342900" lvl="2" marL="1270000"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50% weighed academic average </a:t>
            </a:r>
            <a:endParaRPr/>
          </a:p>
          <a:p>
            <a:pPr indent="-342900" lvl="2" marL="1270000"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10% General Graduate Record Examination </a:t>
            </a:r>
            <a:endParaRPr/>
          </a:p>
          <a:p>
            <a:pPr indent="-228600" lvl="2" marL="1270000" marR="0" rtl="0" algn="l">
              <a:lnSpc>
                <a:spcPct val="100000"/>
              </a:lnSpc>
              <a:spcBef>
                <a:spcPts val="500"/>
              </a:spcBef>
              <a:spcAft>
                <a:spcPts val="0"/>
              </a:spcAft>
              <a:buClr>
                <a:srgbClr val="585858"/>
              </a:buClr>
              <a:buSzPts val="1800"/>
              <a:buFont typeface="Arial"/>
              <a:buNone/>
            </a:pPr>
            <a:r>
              <a:t/>
            </a:r>
            <a:endParaRPr b="0" i="0" sz="1800" u="none" cap="none" strike="noStrike">
              <a:solidFill>
                <a:srgbClr val="000000"/>
              </a:solidFill>
              <a:latin typeface="Calibri"/>
              <a:ea typeface="Calibri"/>
              <a:cs typeface="Calibri"/>
              <a:sym typeface="Calibri"/>
            </a:endParaRPr>
          </a:p>
          <a:p>
            <a:pPr indent="-342900" lvl="1" marL="812800" marR="0" rtl="0" algn="l">
              <a:lnSpc>
                <a:spcPct val="100000"/>
              </a:lnSpc>
              <a:spcBef>
                <a:spcPts val="500"/>
              </a:spcBef>
              <a:spcAft>
                <a:spcPts val="0"/>
              </a:spcAft>
              <a:buClr>
                <a:srgbClr val="4F81BC"/>
              </a:buClr>
              <a:buSzPts val="2400"/>
              <a:buFont typeface="Arial"/>
              <a:buChar char="•"/>
            </a:pPr>
            <a:r>
              <a:rPr b="0" i="0" lang="en-US" sz="2400" u="none" cap="none" strike="noStrike">
                <a:solidFill>
                  <a:srgbClr val="4F81BC"/>
                </a:solidFill>
                <a:latin typeface="Calibri"/>
                <a:ea typeface="Calibri"/>
                <a:cs typeface="Calibri"/>
                <a:sym typeface="Calibri"/>
              </a:rPr>
              <a:t>40% Non-academic:</a:t>
            </a:r>
            <a:endParaRPr/>
          </a:p>
          <a:p>
            <a:pPr indent="-342900" lvl="2" marL="1270000"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20% work and school approach and behaviour test score</a:t>
            </a:r>
            <a:endParaRPr/>
          </a:p>
          <a:p>
            <a:pPr indent="-342900" lvl="2" marL="1270000"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20% veterinary, animal, employment,</a:t>
            </a:r>
            <a:endParaRPr/>
          </a:p>
          <a:p>
            <a:pPr indent="1257300" lvl="0" marL="0" marR="0" rtl="0" algn="l">
              <a:lnSpc>
                <a:spcPct val="100000"/>
              </a:lnSpc>
              <a:spcBef>
                <a:spcPts val="500"/>
              </a:spcBef>
              <a:spcAft>
                <a:spcPts val="0"/>
              </a:spcAft>
              <a:buClr>
                <a:srgbClr val="585858"/>
              </a:buClr>
              <a:buFont typeface="Calibri"/>
              <a:buNone/>
            </a:pPr>
            <a:r>
              <a:rPr b="0" i="0" lang="en-US" sz="2400" u="none" cap="none" strike="noStrike">
                <a:solidFill>
                  <a:srgbClr val="585858"/>
                </a:solidFill>
                <a:latin typeface="Calibri"/>
                <a:ea typeface="Calibri"/>
                <a:cs typeface="Calibri"/>
                <a:sym typeface="Calibri"/>
              </a:rPr>
              <a:t>and community experiences</a:t>
            </a:r>
            <a:r>
              <a:rPr lang="en-US" sz="2400">
                <a:solidFill>
                  <a:srgbClr val="585858"/>
                </a:solidFill>
                <a:latin typeface="Calibri"/>
                <a:ea typeface="Calibri"/>
                <a:cs typeface="Calibri"/>
                <a:sym typeface="Calibri"/>
              </a:rPr>
              <a:t> &amp; Interview</a:t>
            </a:r>
            <a:endParaRPr/>
          </a:p>
        </p:txBody>
      </p:sp>
      <p:sp>
        <p:nvSpPr>
          <p:cNvPr id="164" name="Google Shape;164;p23"/>
          <p:cNvSpPr/>
          <p:nvPr/>
        </p:nvSpPr>
        <p:spPr>
          <a:xfrm>
            <a:off x="8311894" y="184404"/>
            <a:ext cx="771145" cy="95707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764540" y="278765"/>
            <a:ext cx="7614919" cy="76585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Prerequisite Courses (Fall 201</a:t>
            </a:r>
            <a:r>
              <a:rPr lang="en-US" sz="3600"/>
              <a:t>9</a:t>
            </a:r>
            <a:r>
              <a:rPr b="1" i="0" lang="en-US" sz="3600" u="none" cap="none" strike="noStrike">
                <a:solidFill>
                  <a:srgbClr val="4F81BC"/>
                </a:solidFill>
                <a:latin typeface="Calibri"/>
                <a:ea typeface="Calibri"/>
                <a:cs typeface="Calibri"/>
                <a:sym typeface="Calibri"/>
              </a:rPr>
              <a:t>):</a:t>
            </a:r>
            <a:endParaRPr/>
          </a:p>
        </p:txBody>
      </p:sp>
      <p:sp>
        <p:nvSpPr>
          <p:cNvPr id="170" name="Google Shape;170;p24"/>
          <p:cNvSpPr/>
          <p:nvPr/>
        </p:nvSpPr>
        <p:spPr>
          <a:xfrm>
            <a:off x="8171688" y="298691"/>
            <a:ext cx="675093" cy="68578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71" name="Google Shape;171;p24"/>
          <p:cNvSpPr/>
          <p:nvPr/>
        </p:nvSpPr>
        <p:spPr>
          <a:xfrm>
            <a:off x="346353" y="5995211"/>
            <a:ext cx="8162881" cy="551433"/>
          </a:xfrm>
          <a:prstGeom prst="rect">
            <a:avLst/>
          </a:prstGeom>
          <a:noFill/>
          <a:ln>
            <a:noFill/>
          </a:ln>
        </p:spPr>
        <p:txBody>
          <a:bodyPr anchorCtr="0" anchor="t" bIns="0" lIns="0" spcFirstLastPara="1" rIns="0" wrap="square" tIns="0">
            <a:noAutofit/>
          </a:bodyPr>
          <a:lstStyle/>
          <a:p>
            <a:pPr indent="12700" lvl="0" marL="0" marR="0" rtl="0" algn="l">
              <a:lnSpc>
                <a:spcPct val="118750"/>
              </a:lnSpc>
              <a:spcBef>
                <a:spcPts val="0"/>
              </a:spcBef>
              <a:spcAft>
                <a:spcPts val="0"/>
              </a:spcAft>
              <a:buClr>
                <a:srgbClr val="000000"/>
              </a:buClr>
              <a:buFont typeface="Arial"/>
              <a:buNone/>
            </a:pPr>
            <a:r>
              <a:rPr b="0" i="0" lang="en-US" sz="1600" u="none" cap="none" strike="noStrike">
                <a:solidFill>
                  <a:srgbClr val="000000"/>
                </a:solidFill>
                <a:latin typeface="Arial"/>
                <a:ea typeface="Arial"/>
                <a:cs typeface="Arial"/>
                <a:sym typeface="Arial"/>
              </a:rPr>
              <a:t>More about prerequisite courses criteria at</a:t>
            </a:r>
            <a:endParaRPr/>
          </a:p>
          <a:p>
            <a:pPr indent="12700" lvl="0" marL="0" marR="0" rtl="0" algn="l">
              <a:lnSpc>
                <a:spcPct val="75000"/>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4"/>
              </a:rPr>
              <a:t>http://www.upei.ca/programsandcourses/professional-programs/doctor-veterinary-medicine/dvm-academic-requirements</a:t>
            </a:r>
            <a:endParaRPr/>
          </a:p>
        </p:txBody>
      </p:sp>
      <p:sp>
        <p:nvSpPr>
          <p:cNvPr id="172" name="Google Shape;172;p24"/>
          <p:cNvSpPr/>
          <p:nvPr/>
        </p:nvSpPr>
        <p:spPr>
          <a:xfrm>
            <a:off x="8098535" y="71626"/>
            <a:ext cx="1045464" cy="1295401"/>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73" name="Google Shape;173;p24"/>
          <p:cNvSpPr/>
          <p:nvPr/>
        </p:nvSpPr>
        <p:spPr>
          <a:xfrm>
            <a:off x="1143000" y="1251752"/>
            <a:ext cx="3276600" cy="359664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333333"/>
              </a:buClr>
              <a:buFont typeface="Calibri"/>
              <a:buNone/>
            </a:pPr>
            <a:r>
              <a:rPr b="1" i="0" lang="en-US" sz="2000" u="none" cap="none" strike="noStrike">
                <a:solidFill>
                  <a:srgbClr val="333333"/>
                </a:solidFill>
                <a:latin typeface="Calibri"/>
                <a:ea typeface="Calibri"/>
                <a:cs typeface="Calibri"/>
                <a:sym typeface="Calibri"/>
              </a:rPr>
              <a:t>Science</a:t>
            </a:r>
            <a:endParaRPr/>
          </a:p>
          <a:p>
            <a:pPr indent="0" lvl="0" marL="0" marR="0" rtl="0" algn="l">
              <a:lnSpc>
                <a:spcPct val="100000"/>
              </a:lnSpc>
              <a:spcBef>
                <a:spcPts val="0"/>
              </a:spcBef>
              <a:spcAft>
                <a:spcPts val="0"/>
              </a:spcAft>
              <a:buClr>
                <a:srgbClr val="333333"/>
              </a:buClr>
              <a:buFont typeface="Calibri"/>
              <a:buNone/>
            </a:pPr>
            <a:r>
              <a:rPr b="0" i="0" lang="en-US" sz="2000" u="none" cap="none" strike="noStrike">
                <a:solidFill>
                  <a:srgbClr val="333333"/>
                </a:solidFill>
                <a:latin typeface="Calibri"/>
                <a:ea typeface="Calibri"/>
                <a:cs typeface="Calibri"/>
                <a:sym typeface="Calibri"/>
              </a:rPr>
              <a:t>Animal Biology 1</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Animal Biology 2</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Animal Biology 3</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Genetics</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Mathematics 1</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Mathematics 2 (Statistics)</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Chemistry 1</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Chemistry 2</a:t>
            </a:r>
            <a:br>
              <a:rPr b="0" i="0" lang="en-US" sz="2000" u="none" cap="none" strike="noStrike">
                <a:solidFill>
                  <a:srgbClr val="333333"/>
                </a:solidFill>
                <a:latin typeface="Calibri"/>
                <a:ea typeface="Calibri"/>
                <a:cs typeface="Calibri"/>
                <a:sym typeface="Calibri"/>
              </a:rPr>
            </a:br>
            <a:r>
              <a:rPr b="0" i="0" lang="en-US" sz="2000" u="none" cap="none" strike="noStrike">
                <a:solidFill>
                  <a:srgbClr val="333333"/>
                </a:solidFill>
                <a:latin typeface="Calibri"/>
                <a:ea typeface="Calibri"/>
                <a:cs typeface="Calibri"/>
                <a:sym typeface="Calibri"/>
              </a:rPr>
              <a:t>Chemistry 3 (Organic Chemistry)</a:t>
            </a:r>
            <a:endParaRPr/>
          </a:p>
        </p:txBody>
      </p:sp>
      <p:sp>
        <p:nvSpPr>
          <p:cNvPr id="174" name="Google Shape;174;p24"/>
          <p:cNvSpPr/>
          <p:nvPr/>
        </p:nvSpPr>
        <p:spPr>
          <a:xfrm>
            <a:off x="4571998" y="1408877"/>
            <a:ext cx="4572001" cy="89154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333333"/>
              </a:buClr>
              <a:buFont typeface="Calibri"/>
              <a:buNone/>
            </a:pPr>
            <a:r>
              <a:rPr b="1" i="0" lang="en-US" sz="1800" u="none" cap="none" strike="noStrike">
                <a:solidFill>
                  <a:srgbClr val="333333"/>
                </a:solidFill>
                <a:latin typeface="Calibri"/>
                <a:ea typeface="Calibri"/>
                <a:cs typeface="Calibri"/>
                <a:sym typeface="Calibri"/>
              </a:rPr>
              <a:t>Non Science:</a:t>
            </a:r>
            <a:br>
              <a:rPr b="1" i="0" lang="en-US" sz="1800" u="none" cap="none" strike="noStrike">
                <a:solidFill>
                  <a:srgbClr val="333333"/>
                </a:solidFill>
                <a:latin typeface="Calibri"/>
                <a:ea typeface="Calibri"/>
                <a:cs typeface="Calibri"/>
                <a:sym typeface="Calibri"/>
              </a:rPr>
            </a:br>
            <a:r>
              <a:rPr b="0" i="0" lang="en-US" sz="1800" u="none" cap="none" strike="noStrike">
                <a:solidFill>
                  <a:srgbClr val="333333"/>
                </a:solidFill>
                <a:latin typeface="Calibri"/>
                <a:ea typeface="Calibri"/>
                <a:cs typeface="Calibri"/>
                <a:sym typeface="Calibri"/>
              </a:rPr>
              <a:t>English (Composition)</a:t>
            </a:r>
            <a:endParaRPr b="0" i="0" sz="18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333333"/>
              </a:buClr>
              <a:buFont typeface="Calibri"/>
              <a:buNone/>
            </a:pPr>
            <a:br>
              <a:rPr b="0" i="0" lang="en-US" sz="1800" u="none" cap="none" strike="noStrike">
                <a:solidFill>
                  <a:srgbClr val="333333"/>
                </a:solidFill>
                <a:latin typeface="Calibri"/>
                <a:ea typeface="Calibri"/>
                <a:cs typeface="Calibri"/>
                <a:sym typeface="Calibri"/>
              </a:rPr>
            </a:br>
            <a:endParaRPr/>
          </a:p>
        </p:txBody>
      </p:sp>
      <p:sp>
        <p:nvSpPr>
          <p:cNvPr id="175" name="Google Shape;175;p24"/>
          <p:cNvSpPr/>
          <p:nvPr/>
        </p:nvSpPr>
        <p:spPr>
          <a:xfrm>
            <a:off x="265756" y="4986168"/>
            <a:ext cx="8684261" cy="115824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333333"/>
              </a:buClr>
              <a:buFont typeface="Calibri"/>
              <a:buNone/>
            </a:pPr>
            <a:r>
              <a:rPr b="1" i="0" lang="en-US" sz="2400" u="none" cap="none" strike="noStrike">
                <a:solidFill>
                  <a:srgbClr val="333333"/>
                </a:solidFill>
                <a:latin typeface="Calibri"/>
                <a:ea typeface="Calibri"/>
                <a:cs typeface="Calibri"/>
                <a:sym typeface="Calibri"/>
              </a:rPr>
              <a:t>Academic Average = 50% (Average of 10 prescribed courses) + 50% (Average of most recent two full time semesters, Sept – April)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655420" y="495045"/>
            <a:ext cx="6456047" cy="548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312" u="none" cap="none" strike="noStrike">
                <a:solidFill>
                  <a:srgbClr val="4F81BC"/>
                </a:solidFill>
                <a:latin typeface="Calibri"/>
                <a:ea typeface="Calibri"/>
                <a:cs typeface="Calibri"/>
                <a:sym typeface="Calibri"/>
              </a:rPr>
              <a:t>Admission Requirements (cont’d):</a:t>
            </a:r>
            <a:endParaRPr/>
          </a:p>
        </p:txBody>
      </p:sp>
      <p:sp>
        <p:nvSpPr>
          <p:cNvPr id="181" name="Google Shape;181;p25"/>
          <p:cNvSpPr/>
          <p:nvPr/>
        </p:nvSpPr>
        <p:spPr>
          <a:xfrm>
            <a:off x="428345" y="1331721"/>
            <a:ext cx="7801255" cy="4838701"/>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Non-academic (40</a:t>
            </a:r>
            <a:r>
              <a:rPr lang="en-US" sz="2800">
                <a:solidFill>
                  <a:srgbClr val="4F81BC"/>
                </a:solidFill>
                <a:latin typeface="Calibri"/>
                <a:ea typeface="Calibri"/>
                <a:cs typeface="Calibri"/>
                <a:sym typeface="Calibri"/>
              </a:rPr>
              <a:t>%) </a:t>
            </a:r>
            <a:r>
              <a:rPr b="0" i="0" lang="en-US" sz="2800" u="none" cap="none" strike="noStrike">
                <a:solidFill>
                  <a:srgbClr val="4F81BC"/>
                </a:solidFill>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Font typeface="Times New Roman"/>
              <a:buNone/>
            </a:pPr>
            <a:r>
              <a:t/>
            </a:r>
            <a:endParaRPr b="0" i="0" sz="1800" u="none" cap="none" strike="noStrike">
              <a:solidFill>
                <a:srgbClr val="000000"/>
              </a:solidFill>
              <a:latin typeface="Calibri"/>
              <a:ea typeface="Calibri"/>
              <a:cs typeface="Calibri"/>
              <a:sym typeface="Calibri"/>
            </a:endParaRPr>
          </a:p>
          <a:p>
            <a:pPr indent="-342900" lvl="1" marL="812800" marR="0" rtl="0" algn="l">
              <a:lnSpc>
                <a:spcPct val="100000"/>
              </a:lnSpc>
              <a:spcBef>
                <a:spcPts val="0"/>
              </a:spcBef>
              <a:spcAft>
                <a:spcPts val="0"/>
              </a:spcAft>
              <a:buClr>
                <a:srgbClr val="585858"/>
              </a:buClr>
              <a:buSzPts val="2200"/>
              <a:buFont typeface="Arial"/>
              <a:buChar char="•"/>
            </a:pPr>
            <a:r>
              <a:rPr b="1" i="0" lang="en-US" sz="2200" u="none" cap="none" strike="noStrike">
                <a:solidFill>
                  <a:srgbClr val="585858"/>
                </a:solidFill>
                <a:latin typeface="Calibri"/>
                <a:ea typeface="Calibri"/>
                <a:cs typeface="Calibri"/>
                <a:sym typeface="Calibri"/>
              </a:rPr>
              <a:t>Work and School Approach and Behaviour Test (2</a:t>
            </a:r>
            <a:r>
              <a:rPr b="1" lang="en-US" sz="2200">
                <a:solidFill>
                  <a:srgbClr val="585858"/>
                </a:solidFill>
                <a:latin typeface="Calibri"/>
                <a:ea typeface="Calibri"/>
                <a:cs typeface="Calibri"/>
                <a:sym typeface="Calibri"/>
              </a:rPr>
              <a:t>0%)</a:t>
            </a:r>
            <a:endParaRPr/>
          </a:p>
          <a:p>
            <a:pPr indent="-342900" lvl="2" marL="1270000" marR="534669" rtl="0" algn="l">
              <a:lnSpc>
                <a:spcPct val="100000"/>
              </a:lnSpc>
              <a:spcBef>
                <a:spcPts val="400"/>
              </a:spcBef>
              <a:spcAft>
                <a:spcPts val="0"/>
              </a:spcAft>
              <a:buClr>
                <a:srgbClr val="585858"/>
              </a:buClr>
              <a:buSzPts val="2000"/>
              <a:buFont typeface="Arial"/>
              <a:buChar char="•"/>
            </a:pPr>
            <a:r>
              <a:rPr lang="en-US" sz="2000">
                <a:solidFill>
                  <a:srgbClr val="585858"/>
                </a:solidFill>
                <a:latin typeface="Calibri"/>
                <a:ea typeface="Calibri"/>
                <a:cs typeface="Calibri"/>
                <a:sym typeface="Calibri"/>
              </a:rPr>
              <a:t>A </a:t>
            </a:r>
            <a:r>
              <a:rPr b="0" i="0" lang="en-US" sz="2000" u="none" cap="none" strike="noStrike">
                <a:solidFill>
                  <a:srgbClr val="585858"/>
                </a:solidFill>
                <a:latin typeface="Calibri"/>
                <a:ea typeface="Calibri"/>
                <a:cs typeface="Calibri"/>
                <a:sym typeface="Calibri"/>
              </a:rPr>
              <a:t>personality inventory </a:t>
            </a:r>
            <a:endParaRPr/>
          </a:p>
          <a:p>
            <a:pPr indent="-342900" lvl="2" marL="1270000" marR="534669" rtl="0" algn="l">
              <a:lnSpc>
                <a:spcPct val="100000"/>
              </a:lnSpc>
              <a:spcBef>
                <a:spcPts val="400"/>
              </a:spcBef>
              <a:spcAft>
                <a:spcPts val="0"/>
              </a:spcAft>
              <a:buClr>
                <a:srgbClr val="585858"/>
              </a:buClr>
              <a:buSzPts val="2000"/>
              <a:buFont typeface="Arial"/>
              <a:buChar char="•"/>
            </a:pPr>
            <a:r>
              <a:rPr lang="en-US" sz="2000">
                <a:solidFill>
                  <a:srgbClr val="585858"/>
                </a:solidFill>
                <a:latin typeface="Calibri"/>
                <a:ea typeface="Calibri"/>
                <a:cs typeface="Calibri"/>
                <a:sym typeface="Calibri"/>
              </a:rPr>
              <a:t>E</a:t>
            </a:r>
            <a:r>
              <a:rPr b="0" i="0" lang="en-US" sz="2000" u="none" cap="none" strike="noStrike">
                <a:solidFill>
                  <a:srgbClr val="585858"/>
                </a:solidFill>
                <a:latin typeface="Calibri"/>
                <a:ea typeface="Calibri"/>
                <a:cs typeface="Calibri"/>
                <a:sym typeface="Calibri"/>
              </a:rPr>
              <a:t>valuate critical approaches and behaviours found in daily and professional situations </a:t>
            </a:r>
            <a:endParaRPr/>
          </a:p>
          <a:p>
            <a:pPr indent="-342900" lvl="2" marL="1270000" marR="534669"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Not possible to study for this </a:t>
            </a:r>
            <a:endParaRPr/>
          </a:p>
          <a:p>
            <a:pPr indent="927100" lvl="2" marL="0" marR="534669" rtl="0" algn="l">
              <a:lnSpc>
                <a:spcPct val="100000"/>
              </a:lnSpc>
              <a:spcBef>
                <a:spcPts val="400"/>
              </a:spcBef>
              <a:spcAft>
                <a:spcPts val="0"/>
              </a:spcAft>
              <a:buClr>
                <a:srgbClr val="000000"/>
              </a:buClr>
              <a:buFont typeface="Times New Roman"/>
              <a:buNone/>
            </a:pPr>
            <a:r>
              <a:t/>
            </a:r>
            <a:endParaRPr b="0" i="0" sz="1800" u="none" cap="none" strike="noStrike">
              <a:solidFill>
                <a:srgbClr val="000000"/>
              </a:solidFill>
              <a:latin typeface="Calibri"/>
              <a:ea typeface="Calibri"/>
              <a:cs typeface="Calibri"/>
              <a:sym typeface="Calibri"/>
            </a:endParaRPr>
          </a:p>
          <a:p>
            <a:pPr indent="-342900" lvl="1" marL="812800" marR="0" rtl="0" algn="l">
              <a:lnSpc>
                <a:spcPct val="100000"/>
              </a:lnSpc>
              <a:spcBef>
                <a:spcPts val="0"/>
              </a:spcBef>
              <a:spcAft>
                <a:spcPts val="0"/>
              </a:spcAft>
              <a:buClr>
                <a:srgbClr val="585858"/>
              </a:buClr>
              <a:buSzPts val="2200"/>
              <a:buFont typeface="Arial"/>
              <a:buChar char="•"/>
            </a:pPr>
            <a:r>
              <a:rPr b="1" i="0" lang="en-US" sz="2200" u="none" cap="none" strike="noStrike">
                <a:solidFill>
                  <a:srgbClr val="585858"/>
                </a:solidFill>
                <a:latin typeface="Calibri"/>
                <a:ea typeface="Calibri"/>
                <a:cs typeface="Calibri"/>
                <a:sym typeface="Calibri"/>
              </a:rPr>
              <a:t>Employment Experience, Honours and Awards, and</a:t>
            </a:r>
            <a:endParaRPr/>
          </a:p>
          <a:p>
            <a:pPr indent="800100" lvl="0" marL="0" marR="0" rtl="0" algn="l">
              <a:lnSpc>
                <a:spcPct val="100000"/>
              </a:lnSpc>
              <a:spcBef>
                <a:spcPts val="0"/>
              </a:spcBef>
              <a:spcAft>
                <a:spcPts val="0"/>
              </a:spcAft>
              <a:buClr>
                <a:srgbClr val="585858"/>
              </a:buClr>
              <a:buFont typeface="Calibri"/>
              <a:buNone/>
            </a:pPr>
            <a:r>
              <a:rPr b="1" i="0" lang="en-US" sz="2200" u="none" cap="none" strike="noStrike">
                <a:solidFill>
                  <a:srgbClr val="585858"/>
                </a:solidFill>
                <a:latin typeface="Calibri"/>
                <a:ea typeface="Calibri"/>
                <a:cs typeface="Calibri"/>
                <a:sym typeface="Calibri"/>
              </a:rPr>
              <a:t>Community Activities </a:t>
            </a:r>
            <a:r>
              <a:rPr b="1" lang="en-US" sz="2200">
                <a:solidFill>
                  <a:srgbClr val="585858"/>
                </a:solidFill>
                <a:latin typeface="Calibri"/>
                <a:ea typeface="Calibri"/>
                <a:cs typeface="Calibri"/>
                <a:sym typeface="Calibri"/>
              </a:rPr>
              <a:t>(20%)</a:t>
            </a:r>
            <a:endParaRPr b="0" i="0" sz="1800" u="none" cap="none" strike="noStrike">
              <a:solidFill>
                <a:srgbClr val="000000"/>
              </a:solidFill>
              <a:latin typeface="Calibri"/>
              <a:ea typeface="Calibri"/>
              <a:cs typeface="Calibri"/>
              <a:sym typeface="Calibri"/>
            </a:endParaRPr>
          </a:p>
          <a:p>
            <a:pPr indent="-342900" lvl="2" marL="1270000" marR="508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Applicants are asked to submit structured and detailed  descriptions of their employment, honours and awards, and  extracurricular and community activities.</a:t>
            </a:r>
            <a:endParaRPr/>
          </a:p>
        </p:txBody>
      </p:sp>
      <p:sp>
        <p:nvSpPr>
          <p:cNvPr id="182" name="Google Shape;182;p25"/>
          <p:cNvSpPr/>
          <p:nvPr/>
        </p:nvSpPr>
        <p:spPr>
          <a:xfrm>
            <a:off x="8098535" y="71626"/>
            <a:ext cx="1045464" cy="129540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Admission Requirements:</a:t>
            </a:r>
            <a:endParaRPr/>
          </a:p>
        </p:txBody>
      </p:sp>
      <p:sp>
        <p:nvSpPr>
          <p:cNvPr id="188" name="Google Shape;188;p26"/>
          <p:cNvSpPr/>
          <p:nvPr/>
        </p:nvSpPr>
        <p:spPr>
          <a:xfrm>
            <a:off x="428344" y="1331720"/>
            <a:ext cx="7992111" cy="5613401"/>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Non-academic:</a:t>
            </a:r>
            <a:endParaRPr/>
          </a:p>
          <a:p>
            <a:pPr indent="0" lvl="0" marL="457200" marR="0" rtl="0" algn="l">
              <a:lnSpc>
                <a:spcPct val="100000"/>
              </a:lnSpc>
              <a:spcBef>
                <a:spcPts val="1700"/>
              </a:spcBef>
              <a:spcAft>
                <a:spcPts val="0"/>
              </a:spcAft>
              <a:buNone/>
            </a:pPr>
            <a:r>
              <a:rPr b="1" i="0" lang="en-US" sz="2400" u="none" cap="none" strike="noStrike">
                <a:solidFill>
                  <a:srgbClr val="585858"/>
                </a:solidFill>
                <a:latin typeface="Calibri"/>
                <a:ea typeface="Calibri"/>
                <a:cs typeface="Calibri"/>
                <a:sym typeface="Calibri"/>
              </a:rPr>
              <a:t>Interview </a:t>
            </a:r>
            <a:endParaRPr b="1" sz="2400">
              <a:solidFill>
                <a:srgbClr val="585858"/>
              </a:solidFill>
              <a:latin typeface="Calibri"/>
              <a:ea typeface="Calibri"/>
              <a:cs typeface="Calibri"/>
              <a:sym typeface="Calibri"/>
            </a:endParaRPr>
          </a:p>
          <a:p>
            <a:pPr indent="-342900" lvl="1" marL="812800" marR="0" rtl="0" algn="l">
              <a:lnSpc>
                <a:spcPct val="100000"/>
              </a:lnSpc>
              <a:spcBef>
                <a:spcPts val="1700"/>
              </a:spcBef>
              <a:spcAft>
                <a:spcPts val="0"/>
              </a:spcAft>
              <a:buClr>
                <a:srgbClr val="585858"/>
              </a:buClr>
              <a:buSzPts val="2400"/>
              <a:buFont typeface="Arial"/>
              <a:buChar char="•"/>
            </a:pPr>
            <a:r>
              <a:rPr b="0" i="0" lang="en-US" sz="2400" u="none" cap="none" strike="noStrike">
                <a:solidFill>
                  <a:srgbClr val="000000"/>
                </a:solidFill>
                <a:latin typeface="Calibri"/>
                <a:ea typeface="Calibri"/>
                <a:cs typeface="Calibri"/>
                <a:sym typeface="Calibri"/>
              </a:rPr>
              <a:t>Only those applicants who rank highly based on their academic  achievement (weighted academic average and GRE score) invited to interview.</a:t>
            </a:r>
            <a:endParaRPr/>
          </a:p>
          <a:p>
            <a:pPr indent="-342900" lvl="2" marL="1270000" marR="43180" rtl="0" algn="l">
              <a:lnSpc>
                <a:spcPct val="100000"/>
              </a:lnSpc>
              <a:spcBef>
                <a:spcPts val="190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Interview will draw on applicant’s experiences to discuss how they have contributed to their understanding of the veterinary profession</a:t>
            </a:r>
            <a:endParaRPr/>
          </a:p>
        </p:txBody>
      </p:sp>
      <p:sp>
        <p:nvSpPr>
          <p:cNvPr id="189" name="Google Shape;189;p26"/>
          <p:cNvSpPr/>
          <p:nvPr/>
        </p:nvSpPr>
        <p:spPr>
          <a:xfrm>
            <a:off x="8171688" y="298691"/>
            <a:ext cx="675093" cy="68578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90" name="Google Shape;190;p26"/>
          <p:cNvSpPr/>
          <p:nvPr/>
        </p:nvSpPr>
        <p:spPr>
          <a:xfrm>
            <a:off x="8098535" y="71626"/>
            <a:ext cx="1045464" cy="129540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655420" y="495045"/>
            <a:ext cx="6456047" cy="548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312" u="none" cap="none" strike="noStrike">
                <a:solidFill>
                  <a:srgbClr val="4F81BC"/>
                </a:solidFill>
                <a:latin typeface="Calibri"/>
                <a:ea typeface="Calibri"/>
                <a:cs typeface="Calibri"/>
                <a:sym typeface="Calibri"/>
              </a:rPr>
              <a:t>Admission Requirements (cont’d):</a:t>
            </a:r>
            <a:endParaRPr/>
          </a:p>
        </p:txBody>
      </p:sp>
      <p:sp>
        <p:nvSpPr>
          <p:cNvPr id="196" name="Google Shape;196;p27"/>
          <p:cNvSpPr/>
          <p:nvPr/>
        </p:nvSpPr>
        <p:spPr>
          <a:xfrm>
            <a:off x="428345" y="1331721"/>
            <a:ext cx="7801255" cy="4876801"/>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Non-academic:</a:t>
            </a:r>
            <a:endParaRPr/>
          </a:p>
          <a:p>
            <a:pPr indent="1270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Font typeface="Calibri"/>
              <a:buNone/>
            </a:pPr>
            <a:r>
              <a:rPr b="0" i="0" lang="en-US" sz="2800" u="none" cap="none" strike="noStrike">
                <a:solidFill>
                  <a:srgbClr val="000000"/>
                </a:solidFill>
                <a:latin typeface="Calibri"/>
                <a:ea typeface="Calibri"/>
                <a:cs typeface="Calibri"/>
                <a:sym typeface="Calibri"/>
              </a:rPr>
              <a:t>Looking for specific skills:</a:t>
            </a:r>
            <a:endParaRPr/>
          </a:p>
          <a:p>
            <a:pPr indent="-514350" lvl="0" marL="5270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Observation</a:t>
            </a:r>
            <a:endParaRPr/>
          </a:p>
          <a:p>
            <a:pPr indent="-514350" lvl="0" marL="5270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Communication </a:t>
            </a:r>
            <a:endParaRPr/>
          </a:p>
          <a:p>
            <a:pPr indent="-514350" lvl="0" marL="5270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Motor Skills</a:t>
            </a:r>
            <a:endParaRPr/>
          </a:p>
          <a:p>
            <a:pPr indent="-514350" lvl="0" marL="5270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Intellectual Conceptual, Integrative and Quantitative Abilities </a:t>
            </a:r>
            <a:endParaRPr/>
          </a:p>
          <a:p>
            <a:pPr indent="-514350" lvl="0" marL="5270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Behavioural and Social Attributes </a:t>
            </a:r>
            <a:endParaRPr/>
          </a:p>
          <a:p>
            <a:pPr indent="1270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Font typeface="Calibri"/>
              <a:buNone/>
            </a:pPr>
            <a:r>
              <a:rPr b="0" i="0" lang="en-US" sz="1400" u="none" cap="none" strike="noStrike">
                <a:solidFill>
                  <a:srgbClr val="000000"/>
                </a:solidFill>
                <a:latin typeface="Calibri"/>
                <a:ea typeface="Calibri"/>
                <a:cs typeface="Calibri"/>
                <a:sym typeface="Calibri"/>
              </a:rPr>
              <a:t>http://www.upei.ca/programsandcourses/professional-programs/doctor-veterinary-medicine/dvm-non-academic-requirements</a:t>
            </a:r>
            <a:endParaRPr/>
          </a:p>
        </p:txBody>
      </p:sp>
      <p:sp>
        <p:nvSpPr>
          <p:cNvPr id="197" name="Google Shape;197;p27"/>
          <p:cNvSpPr/>
          <p:nvPr/>
        </p:nvSpPr>
        <p:spPr>
          <a:xfrm>
            <a:off x="8098535" y="71626"/>
            <a:ext cx="1045464" cy="129540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0"/>
          <p:cNvSpPr txBox="1"/>
          <p:nvPr>
            <p:ph type="title"/>
          </p:nvPr>
        </p:nvSpPr>
        <p:spPr>
          <a:xfrm>
            <a:off x="764538" y="278763"/>
            <a:ext cx="7614920"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4000" u="none" cap="none" strike="noStrike">
                <a:solidFill>
                  <a:srgbClr val="4F81BC"/>
                </a:solidFill>
                <a:latin typeface="Calibri"/>
                <a:ea typeface="Calibri"/>
                <a:cs typeface="Calibri"/>
                <a:sym typeface="Calibri"/>
              </a:rPr>
              <a:t>General Information</a:t>
            </a:r>
            <a:endParaRPr/>
          </a:p>
        </p:txBody>
      </p:sp>
      <p:sp>
        <p:nvSpPr>
          <p:cNvPr id="55" name="Google Shape;55;p10"/>
          <p:cNvSpPr/>
          <p:nvPr/>
        </p:nvSpPr>
        <p:spPr>
          <a:xfrm>
            <a:off x="764539" y="1334260"/>
            <a:ext cx="7741919" cy="3962401"/>
          </a:xfrm>
          <a:prstGeom prst="rect">
            <a:avLst/>
          </a:prstGeom>
          <a:noFill/>
          <a:ln>
            <a:noFill/>
          </a:ln>
        </p:spPr>
        <p:txBody>
          <a:bodyPr anchorCtr="0" anchor="t" bIns="0" lIns="0" spcFirstLastPara="1" rIns="0" wrap="square" tIns="0">
            <a:noAutofit/>
          </a:bodyPr>
          <a:lstStyle/>
          <a:p>
            <a:pPr indent="-342900" lvl="0" marL="355600" marR="43815" rtl="0" algn="l">
              <a:lnSpc>
                <a:spcPct val="100000"/>
              </a:lnSpc>
              <a:spcBef>
                <a:spcPts val="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There are 5 veterinary schools in Canada.  </a:t>
            </a:r>
            <a:r>
              <a:rPr lang="en-US" sz="2600">
                <a:solidFill>
                  <a:srgbClr val="585858"/>
                </a:solidFill>
                <a:latin typeface="Calibri"/>
                <a:ea typeface="Calibri"/>
                <a:cs typeface="Calibri"/>
                <a:sym typeface="Calibri"/>
              </a:rPr>
              <a:t>S</a:t>
            </a:r>
            <a:r>
              <a:rPr b="0" i="0" lang="en-US" sz="2600" u="none" cap="none" strike="noStrike">
                <a:solidFill>
                  <a:srgbClr val="585858"/>
                </a:solidFill>
                <a:latin typeface="Calibri"/>
                <a:ea typeface="Calibri"/>
                <a:cs typeface="Calibri"/>
                <a:sym typeface="Calibri"/>
              </a:rPr>
              <a:t>tudents must apply to the Veterinary College in their  region of residency. The OVC at Guelph serves Ontario.</a:t>
            </a:r>
            <a:endParaRPr/>
          </a:p>
          <a:p>
            <a:pPr indent="-342900" lvl="0" marL="355600" marR="306704"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Each school has its own relatively unique methods</a:t>
            </a:r>
            <a:r>
              <a:rPr lang="en-US" sz="2600">
                <a:solidFill>
                  <a:srgbClr val="585858"/>
                </a:solidFill>
                <a:latin typeface="Calibri"/>
                <a:ea typeface="Calibri"/>
                <a:cs typeface="Calibri"/>
                <a:sym typeface="Calibri"/>
              </a:rPr>
              <a:t> of selection. </a:t>
            </a:r>
            <a:endParaRPr/>
          </a:p>
          <a:p>
            <a:pPr indent="-342900" lvl="0" marL="355600" marR="508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The rules change yearly</a:t>
            </a:r>
            <a:r>
              <a:rPr lang="en-US" sz="2600">
                <a:solidFill>
                  <a:srgbClr val="585858"/>
                </a:solidFill>
                <a:latin typeface="Calibri"/>
                <a:ea typeface="Calibri"/>
                <a:cs typeface="Calibri"/>
                <a:sym typeface="Calibri"/>
              </a:rPr>
              <a:t>. </a:t>
            </a:r>
            <a:endParaRPr/>
          </a:p>
        </p:txBody>
      </p:sp>
      <p:sp>
        <p:nvSpPr>
          <p:cNvPr id="56" name="Google Shape;56;p10"/>
          <p:cNvSpPr/>
          <p:nvPr/>
        </p:nvSpPr>
        <p:spPr>
          <a:xfrm>
            <a:off x="8037575" y="92964"/>
            <a:ext cx="1106424" cy="94640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57" name="Google Shape;57;p10"/>
          <p:cNvSpPr/>
          <p:nvPr/>
        </p:nvSpPr>
        <p:spPr>
          <a:xfrm>
            <a:off x="828546" y="6257416"/>
            <a:ext cx="2430146" cy="484712"/>
          </a:xfrm>
          <a:prstGeom prst="rect">
            <a:avLst/>
          </a:prstGeom>
          <a:noFill/>
          <a:ln>
            <a:noFill/>
          </a:ln>
        </p:spPr>
        <p:txBody>
          <a:bodyPr anchorCtr="0" anchor="t" bIns="0" lIns="0" spcFirstLastPara="1" rIns="0" wrap="square" tIns="0">
            <a:noAutofit/>
          </a:bodyPr>
          <a:lstStyle/>
          <a:p>
            <a:pPr indent="12700" lvl="0" marL="0" marR="0" rtl="0" algn="l">
              <a:lnSpc>
                <a:spcPct val="100875"/>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4"/>
              </a:rPr>
              <a:t>http://bethune.yorku.ca/sos/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764540" y="278765"/>
            <a:ext cx="7614900" cy="100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University of Calgary- Faculty of Veterinary Medicine </a:t>
            </a:r>
            <a:endParaRPr b="1" i="0" sz="3600" u="none" cap="none" strike="noStrike">
              <a:solidFill>
                <a:srgbClr val="4F81BC"/>
              </a:solidFill>
              <a:latin typeface="Calibri"/>
              <a:ea typeface="Calibri"/>
              <a:cs typeface="Calibri"/>
              <a:sym typeface="Calibri"/>
            </a:endParaRPr>
          </a:p>
        </p:txBody>
      </p:sp>
      <p:sp>
        <p:nvSpPr>
          <p:cNvPr id="203" name="Google Shape;203;p28"/>
          <p:cNvSpPr txBox="1"/>
          <p:nvPr/>
        </p:nvSpPr>
        <p:spPr>
          <a:xfrm>
            <a:off x="457200" y="1752600"/>
            <a:ext cx="8077200" cy="4678200"/>
          </a:xfrm>
          <a:prstGeom prst="rect">
            <a:avLst/>
          </a:prstGeom>
          <a:noFill/>
          <a:ln>
            <a:noFill/>
          </a:ln>
        </p:spPr>
        <p:txBody>
          <a:bodyPr anchorCtr="0" anchor="t" bIns="45700" lIns="45700" spcFirstLastPara="1" rIns="45700" wrap="square" tIns="45700">
            <a:no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Students must be </a:t>
            </a:r>
            <a:r>
              <a:rPr b="1" i="0" lang="en-US" sz="2800" u="none" cap="none" strike="noStrike">
                <a:solidFill>
                  <a:srgbClr val="000000"/>
                </a:solidFill>
                <a:latin typeface="Calibri"/>
                <a:ea typeface="Calibri"/>
                <a:cs typeface="Calibri"/>
                <a:sym typeface="Calibri"/>
              </a:rPr>
              <a:t>Alberta residents</a:t>
            </a:r>
            <a:r>
              <a:rPr b="0" i="0" lang="en-US" sz="2800" u="none" cap="none" strike="noStrike">
                <a:solidFill>
                  <a:srgbClr val="000000"/>
                </a:solidFill>
                <a:latin typeface="Calibri"/>
                <a:ea typeface="Calibri"/>
                <a:cs typeface="Calibri"/>
                <a:sym typeface="Calibri"/>
              </a:rPr>
              <a:t>, as defined by the Province of Alberta. To be eligible for admission to UCVM, you must be an Alberta resident.</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The Faculty of Veterinary Medicine </a:t>
            </a:r>
            <a:r>
              <a:rPr b="1" i="0" lang="en-US" sz="2800" u="none" cap="none" strike="noStrike">
                <a:solidFill>
                  <a:srgbClr val="000000"/>
                </a:solidFill>
                <a:latin typeface="Calibri"/>
                <a:ea typeface="Calibri"/>
                <a:cs typeface="Calibri"/>
                <a:sym typeface="Calibri"/>
              </a:rPr>
              <a:t>accepts 30-32 DVM students per year</a:t>
            </a:r>
            <a:r>
              <a:rPr b="0" i="0" lang="en-US" sz="2800" u="none" cap="none" strike="noStrike">
                <a:solidFill>
                  <a:srgbClr val="000000"/>
                </a:solidFill>
                <a:latin typeface="Calibri"/>
                <a:ea typeface="Calibri"/>
                <a:cs typeface="Calibri"/>
                <a:sym typeface="Calibri"/>
              </a:rPr>
              <a:t>. The Admissions Committee recommends students for admission to the program on the basis of academic and non-academic factors.</a:t>
            </a:r>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Calibri"/>
              <a:buNone/>
            </a:pPr>
            <a:r>
              <a:rPr b="0" i="0" lang="en-US" sz="2800" u="none" cap="none" strike="noStrike">
                <a:solidFill>
                  <a:srgbClr val="000000"/>
                </a:solidFill>
                <a:latin typeface="Calibri"/>
                <a:ea typeface="Calibri"/>
                <a:cs typeface="Calibri"/>
                <a:sym typeface="Calibri"/>
              </a:rPr>
              <a:t> </a:t>
            </a:r>
            <a:r>
              <a:rPr b="0" i="0" lang="en-US" sz="1800" u="none" cap="none" strike="noStrike">
                <a:solidFill>
                  <a:srgbClr val="000000"/>
                </a:solidFill>
                <a:latin typeface="Calibri"/>
                <a:ea typeface="Calibri"/>
                <a:cs typeface="Calibri"/>
                <a:sym typeface="Calibri"/>
              </a:rPr>
              <a:t>http://vet.ucalgary.ca/dvmadmissions#quickset-field_collection_quicktabs_2 </a:t>
            </a:r>
            <a:endParaRPr b="0" i="0" sz="2800" u="none" cap="none" strike="noStrike">
              <a:solidFill>
                <a:srgbClr val="000000"/>
              </a:solidFill>
              <a:latin typeface="Calibri"/>
              <a:ea typeface="Calibri"/>
              <a:cs typeface="Calibri"/>
              <a:sym typeface="Calibri"/>
            </a:endParaRPr>
          </a:p>
        </p:txBody>
      </p:sp>
      <p:pic>
        <p:nvPicPr>
          <p:cNvPr id="204" name="Google Shape;204;p28"/>
          <p:cNvPicPr preferRelativeResize="0"/>
          <p:nvPr/>
        </p:nvPicPr>
        <p:blipFill rotWithShape="1">
          <a:blip r:embed="rId3">
            <a:alphaModFix/>
          </a:blip>
          <a:srcRect b="0" l="0" r="0" t="0"/>
          <a:stretch/>
        </p:blipFill>
        <p:spPr>
          <a:xfrm>
            <a:off x="7315200" y="203339"/>
            <a:ext cx="1218712" cy="1290401"/>
          </a:xfrm>
          <a:prstGeom prst="rect">
            <a:avLst/>
          </a:prstGeom>
          <a:noFill/>
          <a:ln>
            <a:noFill/>
          </a:ln>
        </p:spPr>
      </p:pic>
      <p:pic>
        <p:nvPicPr>
          <p:cNvPr id="205" name="Google Shape;205;p28"/>
          <p:cNvPicPr preferRelativeResize="0"/>
          <p:nvPr/>
        </p:nvPicPr>
        <p:blipFill rotWithShape="1">
          <a:blip r:embed="rId3">
            <a:alphaModFix/>
          </a:blip>
          <a:srcRect b="0" l="0" r="0" t="0"/>
          <a:stretch/>
        </p:blipFill>
        <p:spPr>
          <a:xfrm>
            <a:off x="7315200" y="259715"/>
            <a:ext cx="1218712" cy="1290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764540" y="278765"/>
            <a:ext cx="7614900" cy="100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University of Calgary- Faculty of Veterinary Medicine </a:t>
            </a:r>
            <a:endParaRPr b="1" i="0" sz="3600" u="none" cap="none" strike="noStrike">
              <a:solidFill>
                <a:srgbClr val="4F81BC"/>
              </a:solidFill>
              <a:latin typeface="Calibri"/>
              <a:ea typeface="Calibri"/>
              <a:cs typeface="Calibri"/>
              <a:sym typeface="Calibri"/>
            </a:endParaRPr>
          </a:p>
        </p:txBody>
      </p:sp>
      <p:sp>
        <p:nvSpPr>
          <p:cNvPr id="211" name="Google Shape;211;p29"/>
          <p:cNvSpPr txBox="1"/>
          <p:nvPr/>
        </p:nvSpPr>
        <p:spPr>
          <a:xfrm>
            <a:off x="764540" y="1828800"/>
            <a:ext cx="7770000" cy="51705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rPr b="1" i="0" lang="en-US" sz="2400" u="sng" cap="none" strike="noStrike">
                <a:solidFill>
                  <a:srgbClr val="000000"/>
                </a:solidFill>
                <a:latin typeface="Calibri"/>
                <a:ea typeface="Calibri"/>
                <a:cs typeface="Calibri"/>
                <a:sym typeface="Calibri"/>
              </a:rPr>
              <a:t>Academic Requirements</a:t>
            </a:r>
            <a:endParaRPr/>
          </a:p>
          <a:p>
            <a:pPr indent="0" lvl="0" marL="0" marR="0" rtl="0" algn="l">
              <a:lnSpc>
                <a:spcPct val="100000"/>
              </a:lnSpc>
              <a:spcBef>
                <a:spcPts val="0"/>
              </a:spcBef>
              <a:spcAft>
                <a:spcPts val="0"/>
              </a:spcAft>
              <a:buClr>
                <a:srgbClr val="000000"/>
              </a:buClr>
              <a:buFont typeface="Calibri"/>
              <a:buNone/>
            </a:pPr>
            <a:r>
              <a:t/>
            </a:r>
            <a:endParaRPr b="0" i="0" sz="2400" u="sng" cap="none" strike="noStrike">
              <a:solidFill>
                <a:srgbClr val="000000"/>
              </a:solidFill>
              <a:latin typeface="Calibri"/>
              <a:ea typeface="Calibri"/>
              <a:cs typeface="Calibri"/>
              <a:sym typeface="Calibri"/>
            </a:endParaRPr>
          </a:p>
          <a:p>
            <a:pPr indent="-342900" lvl="1"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 minimum overall average of 3.00 ("B" or its equivalent) with a passing grade in each of the required courses</a:t>
            </a:r>
            <a:endParaRPr/>
          </a:p>
          <a:p>
            <a:pPr indent="-190500" lvl="1"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1"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Once this requirement has been met, the average GPA from the required courses will not be used further in the admissions process. </a:t>
            </a:r>
            <a:endParaRPr b="0" i="0" sz="2400" u="none" cap="none" strike="noStrike">
              <a:solidFill>
                <a:srgbClr val="000000"/>
              </a:solidFill>
              <a:latin typeface="Calibri"/>
              <a:ea typeface="Calibri"/>
              <a:cs typeface="Calibri"/>
              <a:sym typeface="Calibri"/>
            </a:endParaRPr>
          </a:p>
          <a:p>
            <a:pPr indent="-190500" lvl="1"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1"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You must have completed or be in the process of completing the TEN (10) required courses with at least SEVEN (7) of the TEN (10) required courses being completed before December 31, 201</a:t>
            </a:r>
            <a:r>
              <a:rPr lang="en-US" sz="2400">
                <a:latin typeface="Calibri"/>
                <a:ea typeface="Calibri"/>
                <a:cs typeface="Calibri"/>
                <a:sym typeface="Calibri"/>
              </a:rPr>
              <a:t>9</a:t>
            </a:r>
            <a:r>
              <a:rPr b="0" i="0" lang="en-US" sz="2400" u="none" cap="none" strike="noStrike">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pic>
        <p:nvPicPr>
          <p:cNvPr id="212" name="Google Shape;212;p29"/>
          <p:cNvPicPr preferRelativeResize="0"/>
          <p:nvPr/>
        </p:nvPicPr>
        <p:blipFill rotWithShape="1">
          <a:blip r:embed="rId3">
            <a:alphaModFix/>
          </a:blip>
          <a:srcRect b="0" l="0" r="0" t="0"/>
          <a:stretch/>
        </p:blipFill>
        <p:spPr>
          <a:xfrm>
            <a:off x="7391400" y="297815"/>
            <a:ext cx="1161585" cy="1229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764540" y="278765"/>
            <a:ext cx="7614900" cy="100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University of Calgary- Faculty of Veterinary Medicine </a:t>
            </a:r>
            <a:endParaRPr b="1" i="0" sz="3600" u="none" cap="none" strike="noStrike">
              <a:solidFill>
                <a:srgbClr val="4F81BC"/>
              </a:solidFill>
              <a:latin typeface="Calibri"/>
              <a:ea typeface="Calibri"/>
              <a:cs typeface="Calibri"/>
              <a:sym typeface="Calibri"/>
            </a:endParaRPr>
          </a:p>
        </p:txBody>
      </p:sp>
      <p:sp>
        <p:nvSpPr>
          <p:cNvPr id="218" name="Google Shape;218;p30"/>
          <p:cNvSpPr txBox="1"/>
          <p:nvPr/>
        </p:nvSpPr>
        <p:spPr>
          <a:xfrm>
            <a:off x="533400" y="1981200"/>
            <a:ext cx="8077200" cy="3324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rPr b="1" i="0" lang="en-US" sz="2400" u="sng" cap="none" strike="noStrike">
                <a:solidFill>
                  <a:srgbClr val="000000"/>
                </a:solidFill>
                <a:latin typeface="Calibri"/>
                <a:ea typeface="Calibri"/>
                <a:cs typeface="Calibri"/>
                <a:sym typeface="Calibri"/>
              </a:rPr>
              <a:t>Academic Requirements </a:t>
            </a:r>
            <a:endParaRPr b="1" i="0" sz="24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Calibri"/>
              <a:buNone/>
            </a:pPr>
            <a:r>
              <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UCVM defines a “full time” term as a minimum of FOUR (4) ‘first-attempt’ courses per term (semester)</a:t>
            </a:r>
            <a:endParaRPr/>
          </a:p>
          <a:p>
            <a:pPr indent="0" lvl="0" marL="0" marR="0" rtl="0" algn="l">
              <a:lnSpc>
                <a:spcPct val="100000"/>
              </a:lnSpc>
              <a:spcBef>
                <a:spcPts val="0"/>
              </a:spcBef>
              <a:spcAft>
                <a:spcPts val="0"/>
              </a:spcAft>
              <a:buClr>
                <a:srgbClr val="000000"/>
              </a:buClr>
              <a:buFont typeface="Calibri"/>
              <a:buNone/>
            </a:pPr>
            <a:r>
              <a:t/>
            </a:r>
            <a:endParaRPr b="0" i="0" sz="2400" u="none" cap="none" strike="noStrike">
              <a:solidFill>
                <a:srgbClr val="000000"/>
              </a:solidFill>
              <a:latin typeface="Calibri"/>
              <a:ea typeface="Calibri"/>
              <a:cs typeface="Calibri"/>
              <a:sym typeface="Calibri"/>
            </a:endParaRPr>
          </a:p>
          <a:p>
            <a:pPr indent="-285750" lvl="1"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 minimum combined grade point average (GPA) of 3.00 ("B" or its equivalent) over EACH of the last four full-time terms of undergraduate academic years.</a:t>
            </a:r>
            <a:endParaRPr b="0" i="0" sz="2400" u="sng"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19" name="Google Shape;219;p30"/>
          <p:cNvPicPr preferRelativeResize="0"/>
          <p:nvPr/>
        </p:nvPicPr>
        <p:blipFill rotWithShape="1">
          <a:blip r:embed="rId3">
            <a:alphaModFix/>
          </a:blip>
          <a:srcRect b="0" l="0" r="0" t="0"/>
          <a:stretch/>
        </p:blipFill>
        <p:spPr>
          <a:xfrm>
            <a:off x="7452260" y="402991"/>
            <a:ext cx="1157278" cy="12313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764540" y="278765"/>
            <a:ext cx="7614900" cy="100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University of Calgary- Faculty of Veterinary Medicine </a:t>
            </a:r>
            <a:endParaRPr b="1" i="0" sz="3600" u="none" cap="none" strike="noStrike">
              <a:solidFill>
                <a:srgbClr val="4F81BC"/>
              </a:solidFill>
              <a:latin typeface="Calibri"/>
              <a:ea typeface="Calibri"/>
              <a:cs typeface="Calibri"/>
              <a:sym typeface="Calibri"/>
            </a:endParaRPr>
          </a:p>
        </p:txBody>
      </p:sp>
      <p:sp>
        <p:nvSpPr>
          <p:cNvPr id="225" name="Google Shape;225;p31"/>
          <p:cNvSpPr txBox="1"/>
          <p:nvPr/>
        </p:nvSpPr>
        <p:spPr>
          <a:xfrm>
            <a:off x="609599" y="1447800"/>
            <a:ext cx="7924800" cy="54477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rPr b="0" i="0" lang="en-US" sz="2400" u="sng" cap="none" strike="noStrike">
                <a:solidFill>
                  <a:srgbClr val="000000"/>
                </a:solidFill>
                <a:latin typeface="Calibri"/>
                <a:ea typeface="Calibri"/>
                <a:cs typeface="Calibri"/>
                <a:sym typeface="Calibri"/>
              </a:rPr>
              <a:t>Required Courses</a:t>
            </a:r>
            <a:endParaRPr/>
          </a:p>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Two Introductory Biology Courses (a lab component is required for each course)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Two Introductory Chemistry Courses (a lab component is required for each course)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English Course  (must contain a writing component)</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Organic Chemistry Course (a lab component is required)</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Statistics Course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Biochemistry Course (a lab component is optional)</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Genetics Course (a lab component is optional)</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One Introductory Ecology Course (a lab component is optional)</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26" name="Google Shape;226;p31"/>
          <p:cNvPicPr preferRelativeResize="0"/>
          <p:nvPr/>
        </p:nvPicPr>
        <p:blipFill rotWithShape="1">
          <a:blip r:embed="rId3">
            <a:alphaModFix/>
          </a:blip>
          <a:srcRect b="0" l="0" r="0" t="0"/>
          <a:stretch/>
        </p:blipFill>
        <p:spPr>
          <a:xfrm>
            <a:off x="7376059" y="278765"/>
            <a:ext cx="1157278" cy="12313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764540" y="278765"/>
            <a:ext cx="7614900" cy="100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University of Calgary- Faculty of Veterinary Medicine </a:t>
            </a:r>
            <a:endParaRPr/>
          </a:p>
        </p:txBody>
      </p:sp>
      <p:sp>
        <p:nvSpPr>
          <p:cNvPr id="232" name="Google Shape;232;p32"/>
          <p:cNvSpPr txBox="1"/>
          <p:nvPr/>
        </p:nvSpPr>
        <p:spPr>
          <a:xfrm>
            <a:off x="764540" y="1828800"/>
            <a:ext cx="7770000" cy="38163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rPr b="1" i="0" lang="en-US" sz="2800" u="sng" cap="none" strike="noStrike">
                <a:solidFill>
                  <a:srgbClr val="000000"/>
                </a:solidFill>
                <a:latin typeface="Calibri"/>
                <a:ea typeface="Calibri"/>
                <a:cs typeface="Calibri"/>
                <a:sym typeface="Calibri"/>
              </a:rPr>
              <a:t>A complete application consists of:</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 completed application form</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 application fee</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Post-secondary transcripts submitted by the appropriate academic institutions</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Proof of Alberta residency</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Signed Declaration of the applicant</a:t>
            </a:r>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Interview style is MMI</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pic>
        <p:nvPicPr>
          <p:cNvPr id="233" name="Google Shape;233;p32"/>
          <p:cNvPicPr preferRelativeResize="0"/>
          <p:nvPr/>
        </p:nvPicPr>
        <p:blipFill rotWithShape="1">
          <a:blip r:embed="rId3">
            <a:alphaModFix/>
          </a:blip>
          <a:srcRect b="0" l="0" r="0" t="0"/>
          <a:stretch/>
        </p:blipFill>
        <p:spPr>
          <a:xfrm>
            <a:off x="7376060" y="326791"/>
            <a:ext cx="1157278" cy="1231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2900" u="none" cap="none" strike="noStrike">
                <a:solidFill>
                  <a:srgbClr val="4F81BC"/>
                </a:solidFill>
                <a:latin typeface="Calibri"/>
                <a:ea typeface="Calibri"/>
                <a:cs typeface="Calibri"/>
                <a:sym typeface="Calibri"/>
              </a:rPr>
              <a:t>Western College of Veterinary Medicine @</a:t>
            </a:r>
            <a:endParaRPr/>
          </a:p>
          <a:p>
            <a:pPr indent="12700" lvl="0" marL="0" marR="0" rtl="0" algn="l">
              <a:lnSpc>
                <a:spcPct val="100000"/>
              </a:lnSpc>
              <a:spcBef>
                <a:spcPts val="0"/>
              </a:spcBef>
              <a:spcAft>
                <a:spcPts val="0"/>
              </a:spcAft>
              <a:buClr>
                <a:srgbClr val="4F81BC"/>
              </a:buClr>
              <a:buFont typeface="Calibri"/>
              <a:buNone/>
            </a:pPr>
            <a:r>
              <a:rPr b="1" i="0" lang="en-US" sz="2900" u="none" cap="none" strike="noStrike">
                <a:solidFill>
                  <a:srgbClr val="4F81BC"/>
                </a:solidFill>
                <a:latin typeface="Calibri"/>
                <a:ea typeface="Calibri"/>
                <a:cs typeface="Calibri"/>
                <a:sym typeface="Calibri"/>
              </a:rPr>
              <a:t>University of Saskatchewan</a:t>
            </a:r>
            <a:endParaRPr/>
          </a:p>
        </p:txBody>
      </p:sp>
      <p:sp>
        <p:nvSpPr>
          <p:cNvPr id="239" name="Google Shape;239;p33"/>
          <p:cNvSpPr/>
          <p:nvPr/>
        </p:nvSpPr>
        <p:spPr>
          <a:xfrm>
            <a:off x="914399" y="1675219"/>
            <a:ext cx="6909436" cy="4191001"/>
          </a:xfrm>
          <a:prstGeom prst="rect">
            <a:avLst/>
          </a:prstGeom>
          <a:noFill/>
          <a:ln>
            <a:noFill/>
          </a:ln>
        </p:spPr>
        <p:txBody>
          <a:bodyPr anchorCtr="0" anchor="t" bIns="0" lIns="0" spcFirstLastPara="1" rIns="0" wrap="square" tIns="0">
            <a:noAutofit/>
          </a:bodyPr>
          <a:lstStyle/>
          <a:p>
            <a:pPr indent="-342900" lvl="0" marL="355600" marR="5080" rtl="0" algn="just">
              <a:lnSpc>
                <a:spcPct val="100000"/>
              </a:lnSpc>
              <a:spcBef>
                <a:spcPts val="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WCVM serves the four western provinces </a:t>
            </a:r>
            <a:r>
              <a:rPr b="0" i="0" lang="en-US" sz="2800" u="none" cap="none" strike="noStrike">
                <a:solidFill>
                  <a:srgbClr val="585858"/>
                </a:solidFill>
                <a:latin typeface="Calibri"/>
                <a:ea typeface="Calibri"/>
                <a:cs typeface="Calibri"/>
                <a:sym typeface="Calibri"/>
              </a:rPr>
              <a:t>of  British Columbia, Saskatchewan</a:t>
            </a:r>
            <a:r>
              <a:rPr lang="en-US" sz="2800">
                <a:solidFill>
                  <a:srgbClr val="585858"/>
                </a:solidFill>
                <a:latin typeface="Calibri"/>
                <a:ea typeface="Calibri"/>
                <a:cs typeface="Calibri"/>
                <a:sym typeface="Calibri"/>
              </a:rPr>
              <a:t> </a:t>
            </a:r>
            <a:r>
              <a:rPr b="0" i="0" lang="en-US" sz="2800" u="none" cap="none" strike="noStrike">
                <a:solidFill>
                  <a:srgbClr val="585858"/>
                </a:solidFill>
                <a:latin typeface="Calibri"/>
                <a:ea typeface="Calibri"/>
                <a:cs typeface="Calibri"/>
                <a:sym typeface="Calibri"/>
              </a:rPr>
              <a:t>and  Manitoba, </a:t>
            </a:r>
            <a:r>
              <a:rPr b="1" i="0" lang="en-US" sz="2800" u="none" cap="none" strike="noStrike">
                <a:solidFill>
                  <a:srgbClr val="585858"/>
                </a:solidFill>
                <a:latin typeface="Calibri"/>
                <a:ea typeface="Calibri"/>
                <a:cs typeface="Calibri"/>
                <a:sym typeface="Calibri"/>
              </a:rPr>
              <a:t>as well as the territories </a:t>
            </a:r>
            <a:r>
              <a:rPr b="0" i="0" lang="en-US" sz="2800" u="none" cap="none" strike="noStrike">
                <a:solidFill>
                  <a:srgbClr val="585858"/>
                </a:solidFill>
                <a:latin typeface="Calibri"/>
                <a:ea typeface="Calibri"/>
                <a:cs typeface="Calibri"/>
                <a:sym typeface="Calibri"/>
              </a:rPr>
              <a:t>of Yukon,  Northwest Territories and Nunavut</a:t>
            </a:r>
            <a:r>
              <a:rPr lang="en-US" sz="2800">
                <a:solidFill>
                  <a:srgbClr val="585858"/>
                </a:solidFill>
                <a:latin typeface="Calibri"/>
                <a:ea typeface="Calibri"/>
                <a:cs typeface="Calibri"/>
                <a:sym typeface="Calibri"/>
              </a:rPr>
              <a:t>. Must be a Resident. </a:t>
            </a:r>
            <a:endParaRPr b="0" i="0" sz="1800" u="none" cap="none" strike="noStrike">
              <a:solidFill>
                <a:srgbClr val="000000"/>
              </a:solidFill>
              <a:latin typeface="Calibri"/>
              <a:ea typeface="Calibri"/>
              <a:cs typeface="Calibri"/>
              <a:sym typeface="Calibri"/>
            </a:endParaRPr>
          </a:p>
          <a:p>
            <a:pPr indent="-342900" lvl="1" marL="812800" marR="5080" rtl="0" algn="just">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BC: 20 seats</a:t>
            </a:r>
            <a:endParaRPr/>
          </a:p>
          <a:p>
            <a:pPr indent="-342900" lvl="1" marL="812800" marR="5080" rtl="0" algn="just">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Saskatchewan: 20 seats </a:t>
            </a:r>
            <a:endParaRPr/>
          </a:p>
          <a:p>
            <a:pPr indent="-342900" lvl="1" marL="812800" marR="5080" rtl="0" algn="just">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Manitoba: 15 seats </a:t>
            </a:r>
            <a:endParaRPr/>
          </a:p>
          <a:p>
            <a:pPr indent="-342900" lvl="1" marL="812800" marR="5080" rtl="0" algn="just">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Territories: 1 </a:t>
            </a:r>
            <a:endParaRPr b="0" i="0" sz="2400" u="none" cap="none" strike="noStrike">
              <a:solidFill>
                <a:srgbClr val="585858"/>
              </a:solidFill>
              <a:latin typeface="Calibri"/>
              <a:ea typeface="Calibri"/>
              <a:cs typeface="Calibri"/>
              <a:sym typeface="Calibri"/>
            </a:endParaRPr>
          </a:p>
          <a:p>
            <a:pPr indent="-342900" lvl="1" marL="812800" marR="5080" rtl="0" algn="just">
              <a:lnSpc>
                <a:spcPct val="100000"/>
              </a:lnSpc>
              <a:spcBef>
                <a:spcPts val="600"/>
              </a:spcBef>
              <a:spcAft>
                <a:spcPts val="0"/>
              </a:spcAft>
              <a:buClr>
                <a:srgbClr val="585858"/>
              </a:buClr>
              <a:buSzPts val="2400"/>
              <a:buFont typeface="Calibri"/>
              <a:buChar char="•"/>
            </a:pPr>
            <a:r>
              <a:rPr lang="en-US" sz="2400">
                <a:solidFill>
                  <a:srgbClr val="585858"/>
                </a:solidFill>
                <a:latin typeface="Calibri"/>
                <a:ea typeface="Calibri"/>
                <a:cs typeface="Calibri"/>
                <a:sym typeface="Calibri"/>
              </a:rPr>
              <a:t>Education Equity Program*: 2</a:t>
            </a:r>
            <a:endParaRPr sz="2400">
              <a:solidFill>
                <a:srgbClr val="585858"/>
              </a:solidFill>
              <a:latin typeface="Calibri"/>
              <a:ea typeface="Calibri"/>
              <a:cs typeface="Calibri"/>
              <a:sym typeface="Calibri"/>
            </a:endParaRPr>
          </a:p>
        </p:txBody>
      </p:sp>
      <p:pic>
        <p:nvPicPr>
          <p:cNvPr id="240" name="Google Shape;240;p33"/>
          <p:cNvPicPr preferRelativeResize="0"/>
          <p:nvPr/>
        </p:nvPicPr>
        <p:blipFill rotWithShape="1">
          <a:blip r:embed="rId3">
            <a:alphaModFix/>
          </a:blip>
          <a:srcRect b="0" l="0" r="0" t="0"/>
          <a:stretch/>
        </p:blipFill>
        <p:spPr>
          <a:xfrm>
            <a:off x="7620001" y="304800"/>
            <a:ext cx="1142884" cy="11428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764540" y="278764"/>
            <a:ext cx="7614919" cy="984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168" u="none" cap="none" strike="noStrike">
                <a:solidFill>
                  <a:srgbClr val="4F81BC"/>
                </a:solidFill>
                <a:latin typeface="Calibri"/>
                <a:ea typeface="Calibri"/>
                <a:cs typeface="Calibri"/>
                <a:sym typeface="Calibri"/>
              </a:rPr>
              <a:t>Western College of Veterinary Medicine @</a:t>
            </a:r>
            <a:br>
              <a:rPr b="1" i="0" lang="en-US" sz="3168" u="none" cap="none" strike="noStrike">
                <a:solidFill>
                  <a:srgbClr val="4F81BC"/>
                </a:solidFill>
                <a:latin typeface="Calibri"/>
                <a:ea typeface="Calibri"/>
                <a:cs typeface="Calibri"/>
                <a:sym typeface="Calibri"/>
              </a:rPr>
            </a:br>
            <a:r>
              <a:rPr b="1" i="0" lang="en-US" sz="3168" u="none" cap="none" strike="noStrike">
                <a:solidFill>
                  <a:srgbClr val="4F81BC"/>
                </a:solidFill>
                <a:latin typeface="Calibri"/>
                <a:ea typeface="Calibri"/>
                <a:cs typeface="Calibri"/>
                <a:sym typeface="Calibri"/>
              </a:rPr>
              <a:t>University of Saskatchewan</a:t>
            </a:r>
            <a:endParaRPr/>
          </a:p>
        </p:txBody>
      </p:sp>
      <p:sp>
        <p:nvSpPr>
          <p:cNvPr id="246" name="Google Shape;246;p34"/>
          <p:cNvSpPr txBox="1"/>
          <p:nvPr>
            <p:ph idx="1" type="body"/>
          </p:nvPr>
        </p:nvSpPr>
        <p:spPr>
          <a:xfrm>
            <a:off x="40232" y="1516507"/>
            <a:ext cx="9063534" cy="5119351"/>
          </a:xfrm>
          <a:prstGeom prst="rect">
            <a:avLst/>
          </a:prstGeom>
          <a:noFill/>
          <a:ln>
            <a:noFill/>
          </a:ln>
        </p:spPr>
        <p:txBody>
          <a:bodyPr anchorCtr="0" anchor="t" bIns="0" lIns="0" spcFirstLastPara="1" rIns="0" wrap="square" tIns="0">
            <a:noAutofit/>
          </a:bodyPr>
          <a:lstStyle/>
          <a:p>
            <a:pPr indent="-343535" lvl="0" marL="1169035" marR="0" rtl="0" algn="l">
              <a:lnSpc>
                <a:spcPct val="100000"/>
              </a:lnSpc>
              <a:spcBef>
                <a:spcPts val="0"/>
              </a:spcBef>
              <a:spcAft>
                <a:spcPts val="0"/>
              </a:spcAft>
              <a:buClr>
                <a:srgbClr val="585858"/>
              </a:buClr>
              <a:buSzPts val="2200"/>
              <a:buFont typeface="Arial"/>
              <a:buChar char="•"/>
            </a:pPr>
            <a:r>
              <a:rPr b="1" i="0" lang="en-US" sz="2200" u="none" cap="none" strike="noStrike">
                <a:solidFill>
                  <a:srgbClr val="585858"/>
                </a:solidFill>
                <a:latin typeface="Calibri"/>
                <a:ea typeface="Calibri"/>
                <a:cs typeface="Calibri"/>
                <a:sym typeface="Calibri"/>
              </a:rPr>
              <a:t>4 Year Program, </a:t>
            </a:r>
            <a:r>
              <a:rPr lang="en-US" sz="2200">
                <a:solidFill>
                  <a:srgbClr val="585858"/>
                </a:solidFill>
              </a:rPr>
              <a:t>5</a:t>
            </a:r>
            <a:r>
              <a:rPr b="1" i="0" lang="en-US" sz="2200" u="none" cap="none" strike="noStrike">
                <a:solidFill>
                  <a:srgbClr val="585858"/>
                </a:solidFill>
                <a:latin typeface="Calibri"/>
                <a:ea typeface="Calibri"/>
                <a:cs typeface="Calibri"/>
                <a:sym typeface="Calibri"/>
              </a:rPr>
              <a:t>8 Students </a:t>
            </a:r>
            <a:endParaRPr/>
          </a:p>
          <a:p>
            <a:pPr indent="-343535" lvl="0" marL="1169035" marR="0" rtl="0" algn="l">
              <a:lnSpc>
                <a:spcPct val="100000"/>
              </a:lnSpc>
              <a:spcBef>
                <a:spcPts val="600"/>
              </a:spcBef>
              <a:spcAft>
                <a:spcPts val="0"/>
              </a:spcAft>
              <a:buClr>
                <a:srgbClr val="585858"/>
              </a:buClr>
              <a:buSzPts val="2200"/>
              <a:buFont typeface="Arial"/>
              <a:buChar char="•"/>
            </a:pPr>
            <a:r>
              <a:rPr b="0" i="0" lang="en-US" sz="2200" u="none" cap="none" strike="noStrike">
                <a:solidFill>
                  <a:srgbClr val="585858"/>
                </a:solidFill>
                <a:latin typeface="Calibri"/>
                <a:ea typeface="Calibri"/>
                <a:cs typeface="Calibri"/>
                <a:sym typeface="Calibri"/>
              </a:rPr>
              <a:t>Applicants must meet </a:t>
            </a:r>
            <a:r>
              <a:rPr b="1" i="0" lang="en-US" sz="2200" u="none" cap="none" strike="noStrike">
                <a:solidFill>
                  <a:srgbClr val="585858"/>
                </a:solidFill>
                <a:latin typeface="Calibri"/>
                <a:ea typeface="Calibri"/>
                <a:cs typeface="Calibri"/>
                <a:sym typeface="Calibri"/>
              </a:rPr>
              <a:t>residency requirements</a:t>
            </a:r>
            <a:endParaRPr/>
          </a:p>
          <a:p>
            <a:pPr indent="-343535" lvl="0" marL="1169035" marR="0" rtl="0" algn="l">
              <a:lnSpc>
                <a:spcPct val="100000"/>
              </a:lnSpc>
              <a:spcBef>
                <a:spcPts val="600"/>
              </a:spcBef>
              <a:spcAft>
                <a:spcPts val="0"/>
              </a:spcAft>
              <a:buClr>
                <a:srgbClr val="585858"/>
              </a:buClr>
              <a:buSzPts val="2200"/>
              <a:buFont typeface="Arial"/>
              <a:buChar char="•"/>
            </a:pPr>
            <a:r>
              <a:rPr b="0" i="0" lang="en-US" sz="2200" u="none" cap="none" strike="noStrike">
                <a:solidFill>
                  <a:srgbClr val="4F81BC"/>
                </a:solidFill>
                <a:latin typeface="Calibri"/>
                <a:ea typeface="Calibri"/>
                <a:cs typeface="Calibri"/>
                <a:sym typeface="Calibri"/>
              </a:rPr>
              <a:t>Non-Academic:</a:t>
            </a:r>
            <a:endParaRPr b="1" i="0" sz="1800" u="none" cap="none" strike="noStrike">
              <a:solidFill>
                <a:srgbClr val="000000"/>
              </a:solidFill>
              <a:latin typeface="Calibri"/>
              <a:ea typeface="Calibri"/>
              <a:cs typeface="Calibri"/>
              <a:sym typeface="Calibri"/>
            </a:endParaRPr>
          </a:p>
          <a:p>
            <a:pPr indent="-343535" lvl="2" marL="2083435" marR="0" rtl="0" algn="l">
              <a:lnSpc>
                <a:spcPct val="100000"/>
              </a:lnSpc>
              <a:spcBef>
                <a:spcPts val="5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Structured Interview – assess applicant’s ability to cope with the veterinary program &amp; evaluate non-academic qualities </a:t>
            </a:r>
            <a:endParaRPr b="1" i="0" sz="1800" u="none" cap="none" strike="noStrike">
              <a:solidFill>
                <a:srgbClr val="4F81BC"/>
              </a:solidFill>
              <a:latin typeface="Calibri"/>
              <a:ea typeface="Calibri"/>
              <a:cs typeface="Calibri"/>
              <a:sym typeface="Calibri"/>
            </a:endParaRPr>
          </a:p>
          <a:p>
            <a:pPr indent="-343535" lvl="2" marL="2083435" marR="0" rtl="0" algn="l">
              <a:lnSpc>
                <a:spcPct val="100000"/>
              </a:lnSpc>
              <a:spcBef>
                <a:spcPts val="5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Referees evaluation are also used to assess these non-academic qualities </a:t>
            </a:r>
            <a:endParaRPr b="1" i="0" sz="1800" u="none" cap="none" strike="noStrike">
              <a:solidFill>
                <a:srgbClr val="4F81BC"/>
              </a:solidFill>
              <a:latin typeface="Calibri"/>
              <a:ea typeface="Calibri"/>
              <a:cs typeface="Calibri"/>
              <a:sym typeface="Calibri"/>
            </a:endParaRPr>
          </a:p>
          <a:p>
            <a:pPr indent="-914400" lvl="0" marL="914400" marR="0" rtl="0" algn="l">
              <a:lnSpc>
                <a:spcPct val="100000"/>
              </a:lnSpc>
              <a:spcBef>
                <a:spcPts val="500"/>
              </a:spcBef>
              <a:spcAft>
                <a:spcPts val="0"/>
              </a:spcAft>
              <a:buNone/>
            </a:pPr>
            <a:r>
              <a:t/>
            </a:r>
            <a:endParaRPr/>
          </a:p>
        </p:txBody>
      </p:sp>
      <p:pic>
        <p:nvPicPr>
          <p:cNvPr id="247" name="Google Shape;247;p34"/>
          <p:cNvPicPr preferRelativeResize="0"/>
          <p:nvPr/>
        </p:nvPicPr>
        <p:blipFill rotWithShape="1">
          <a:blip r:embed="rId3">
            <a:alphaModFix/>
          </a:blip>
          <a:srcRect b="0" l="0" r="0" t="0"/>
          <a:stretch/>
        </p:blipFill>
        <p:spPr>
          <a:xfrm>
            <a:off x="7620001" y="304800"/>
            <a:ext cx="1142884" cy="11428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775562" y="228345"/>
            <a:ext cx="7614919"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General Admission Requirements</a:t>
            </a:r>
            <a:endParaRPr/>
          </a:p>
        </p:txBody>
      </p:sp>
      <p:sp>
        <p:nvSpPr>
          <p:cNvPr id="253" name="Google Shape;253;p35"/>
          <p:cNvSpPr/>
          <p:nvPr/>
        </p:nvSpPr>
        <p:spPr>
          <a:xfrm>
            <a:off x="621892" y="1218310"/>
            <a:ext cx="7922261" cy="41021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2400">
              <a:solidFill>
                <a:srgbClr val="585858"/>
              </a:solidFill>
              <a:latin typeface="Calibri"/>
              <a:ea typeface="Calibri"/>
              <a:cs typeface="Calibri"/>
              <a:sym typeface="Calibri"/>
            </a:endParaRPr>
          </a:p>
          <a:p>
            <a:pPr indent="-342900" lvl="0" marL="355600" marR="0" rtl="0" algn="l">
              <a:lnSpc>
                <a:spcPct val="100000"/>
              </a:lnSpc>
              <a:spcBef>
                <a:spcPts val="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You must be a </a:t>
            </a:r>
            <a:r>
              <a:rPr b="1" i="0" lang="en-US" sz="2400" u="none" cap="none" strike="noStrike">
                <a:solidFill>
                  <a:srgbClr val="585858"/>
                </a:solidFill>
                <a:latin typeface="Calibri"/>
                <a:ea typeface="Calibri"/>
                <a:cs typeface="Calibri"/>
                <a:sym typeface="Calibri"/>
              </a:rPr>
              <a:t>Western Province/Territory resident </a:t>
            </a:r>
            <a:r>
              <a:rPr b="0" i="0" lang="en-US" sz="2400" u="none" cap="none" strike="noStrike">
                <a:solidFill>
                  <a:srgbClr val="585858"/>
                </a:solidFill>
                <a:latin typeface="Calibri"/>
                <a:ea typeface="Calibri"/>
                <a:cs typeface="Calibri"/>
                <a:sym typeface="Calibri"/>
              </a:rPr>
              <a:t>with Canadian citizenship or</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585858"/>
                </a:solidFill>
                <a:latin typeface="Calibri"/>
                <a:ea typeface="Calibri"/>
                <a:cs typeface="Calibri"/>
                <a:sym typeface="Calibri"/>
              </a:rPr>
              <a:t>permanent resident status</a:t>
            </a:r>
            <a:endParaRPr/>
          </a:p>
          <a:p>
            <a:pPr indent="-342900" lvl="0" marL="355600" marR="142875"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GPA from the </a:t>
            </a:r>
            <a:r>
              <a:rPr b="1" i="0" lang="en-US" sz="2400" u="none" cap="none" strike="noStrike">
                <a:solidFill>
                  <a:srgbClr val="585858"/>
                </a:solidFill>
                <a:latin typeface="Calibri"/>
                <a:ea typeface="Calibri"/>
                <a:cs typeface="Calibri"/>
                <a:sym typeface="Calibri"/>
              </a:rPr>
              <a:t>last four full-time terms (min. 12.0 credits) </a:t>
            </a:r>
            <a:r>
              <a:rPr b="0" i="0" lang="en-US" sz="2400" u="none" cap="none" strike="noStrike">
                <a:solidFill>
                  <a:srgbClr val="585858"/>
                </a:solidFill>
                <a:latin typeface="Calibri"/>
                <a:ea typeface="Calibri"/>
                <a:cs typeface="Calibri"/>
                <a:sym typeface="Calibri"/>
              </a:rPr>
              <a:t>as  of January will be calculated.</a:t>
            </a:r>
            <a:endParaRPr/>
          </a:p>
          <a:p>
            <a:pPr indent="-342900" lvl="0" marL="355600" marR="92075"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You must have completed or be in the process of completing  the </a:t>
            </a:r>
            <a:r>
              <a:rPr b="1" i="0" lang="en-US" sz="2400" u="none" cap="none" strike="noStrike">
                <a:solidFill>
                  <a:srgbClr val="585858"/>
                </a:solidFill>
                <a:latin typeface="Calibri"/>
                <a:ea typeface="Calibri"/>
                <a:cs typeface="Calibri"/>
                <a:sym typeface="Calibri"/>
              </a:rPr>
              <a:t>10 required courses</a:t>
            </a:r>
            <a:r>
              <a:rPr b="0" i="0" lang="en-US" sz="2400" u="none" cap="none" strike="noStrike">
                <a:solidFill>
                  <a:srgbClr val="585858"/>
                </a:solidFill>
                <a:latin typeface="Calibri"/>
                <a:ea typeface="Calibri"/>
                <a:cs typeface="Calibri"/>
                <a:sym typeface="Calibri"/>
              </a:rPr>
              <a:t>. Required courses may not be  repeated more than once for consideration.</a:t>
            </a:r>
            <a:endParaRPr/>
          </a:p>
          <a:p>
            <a:pPr indent="355600" lvl="0" marL="0" marR="0" rtl="0" algn="l">
              <a:lnSpc>
                <a:spcPct val="100000"/>
              </a:lnSpc>
              <a:spcBef>
                <a:spcPts val="0"/>
              </a:spcBef>
              <a:spcAft>
                <a:spcPts val="0"/>
              </a:spcAft>
              <a:buClr>
                <a:srgbClr val="585858"/>
              </a:buClr>
              <a:buFont typeface="Calibri"/>
              <a:buNone/>
            </a:pPr>
            <a:r>
              <a:t/>
            </a:r>
            <a:endParaRPr/>
          </a:p>
        </p:txBody>
      </p:sp>
      <p:pic>
        <p:nvPicPr>
          <p:cNvPr id="254" name="Google Shape;254;p35"/>
          <p:cNvPicPr preferRelativeResize="0"/>
          <p:nvPr/>
        </p:nvPicPr>
        <p:blipFill rotWithShape="1">
          <a:blip r:embed="rId3">
            <a:alphaModFix/>
          </a:blip>
          <a:srcRect b="0" l="0" r="0" t="0"/>
          <a:stretch/>
        </p:blipFill>
        <p:spPr>
          <a:xfrm>
            <a:off x="7705954" y="74358"/>
            <a:ext cx="1142884" cy="11428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200" u="none" cap="none" strike="noStrike">
                <a:solidFill>
                  <a:srgbClr val="4F81BC"/>
                </a:solidFill>
                <a:latin typeface="Calibri"/>
                <a:ea typeface="Calibri"/>
                <a:cs typeface="Calibri"/>
                <a:sym typeface="Calibri"/>
              </a:rPr>
              <a:t>Academic Admission Requirements</a:t>
            </a:r>
            <a:endParaRPr/>
          </a:p>
        </p:txBody>
      </p:sp>
      <p:sp>
        <p:nvSpPr>
          <p:cNvPr id="260" name="Google Shape;260;p36"/>
          <p:cNvSpPr/>
          <p:nvPr/>
        </p:nvSpPr>
        <p:spPr>
          <a:xfrm>
            <a:off x="533195" y="965597"/>
            <a:ext cx="7547700" cy="1524000"/>
          </a:xfrm>
          <a:prstGeom prst="rect">
            <a:avLst/>
          </a:prstGeom>
          <a:noFill/>
          <a:ln>
            <a:noFill/>
          </a:ln>
        </p:spPr>
        <p:txBody>
          <a:bodyPr anchorCtr="0" anchor="t" bIns="0" lIns="0" spcFirstLastPara="1" rIns="0" wrap="square" tIns="0">
            <a:noAutofit/>
          </a:bodyPr>
          <a:lstStyle/>
          <a:p>
            <a:pPr indent="-342900" lvl="0" marL="355600" marR="5080" rtl="0" algn="l">
              <a:lnSpc>
                <a:spcPct val="100000"/>
              </a:lnSpc>
              <a:spcBef>
                <a:spcPts val="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The Faculty of Veterinary Medicine considers  applicants from a variety of educational backgrounds.  No preference is given to any particular program,  college or university. </a:t>
            </a:r>
            <a:r>
              <a:rPr b="1" lang="en-US" sz="2600">
                <a:solidFill>
                  <a:srgbClr val="4D4D4D"/>
                </a:solidFill>
                <a:highlight>
                  <a:srgbClr val="FFFFFF"/>
                </a:highlight>
                <a:latin typeface="Calibri"/>
                <a:ea typeface="Calibri"/>
                <a:cs typeface="Calibri"/>
                <a:sym typeface="Calibri"/>
              </a:rPr>
              <a:t>A minimum, cumulative average of 75 per cent</a:t>
            </a:r>
            <a:r>
              <a:rPr lang="en-US" sz="2600">
                <a:solidFill>
                  <a:srgbClr val="4D4D4D"/>
                </a:solidFill>
                <a:highlight>
                  <a:srgbClr val="FFFFFF"/>
                </a:highlight>
                <a:latin typeface="Calibri"/>
                <a:ea typeface="Calibri"/>
                <a:cs typeface="Calibri"/>
                <a:sym typeface="Calibri"/>
              </a:rPr>
              <a:t> is needed to be considered for admission.</a:t>
            </a:r>
            <a:endParaRPr sz="2600">
              <a:latin typeface="Calibri"/>
              <a:ea typeface="Calibri"/>
              <a:cs typeface="Calibri"/>
              <a:sym typeface="Calibri"/>
            </a:endParaRPr>
          </a:p>
        </p:txBody>
      </p:sp>
      <p:graphicFrame>
        <p:nvGraphicFramePr>
          <p:cNvPr id="261" name="Google Shape;261;p36"/>
          <p:cNvGraphicFramePr/>
          <p:nvPr/>
        </p:nvGraphicFramePr>
        <p:xfrm>
          <a:off x="1954657" y="3407800"/>
          <a:ext cx="3000000" cy="3000000"/>
        </p:xfrm>
        <a:graphic>
          <a:graphicData uri="http://schemas.openxmlformats.org/drawingml/2006/table">
            <a:tbl>
              <a:tblPr>
                <a:noFill/>
                <a:tableStyleId>{933B7375-DAE3-4EB3-A906-8A07376DFC3C}</a:tableStyleId>
              </a:tblPr>
              <a:tblGrid>
                <a:gridCol w="5234675"/>
              </a:tblGrid>
              <a:tr h="420275">
                <a:tc>
                  <a:txBody>
                    <a:bodyPr/>
                    <a:lstStyle/>
                    <a:p>
                      <a:pPr indent="0" lvl="0" marL="0" marR="0" rtl="0" algn="ctr">
                        <a:lnSpc>
                          <a:spcPct val="78571"/>
                        </a:lnSpc>
                        <a:spcBef>
                          <a:spcPts val="0"/>
                        </a:spcBef>
                        <a:spcAft>
                          <a:spcPts val="0"/>
                        </a:spcAft>
                        <a:buClr>
                          <a:schemeClr val="dk1"/>
                        </a:buClr>
                        <a:buFont typeface="Helvetica Neue"/>
                        <a:buNone/>
                      </a:pPr>
                      <a:r>
                        <a:rPr b="1" lang="en-US" sz="2400" u="none" cap="none" strike="noStrike"/>
                        <a:t>Required Undergraduate</a:t>
                      </a:r>
                      <a:r>
                        <a:rPr lang="en-US" sz="2400" u="none" cap="none" strike="noStrike"/>
                        <a:t> Courses:</a:t>
                      </a:r>
                      <a:endParaRPr sz="1000"/>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F1F1F1"/>
                    </a:solidFill>
                  </a:tcPr>
                </a:tc>
              </a:tr>
              <a:tr h="2932525">
                <a:tc>
                  <a:txBody>
                    <a:bodyPr/>
                    <a:lstStyle/>
                    <a:p>
                      <a:pPr indent="0" lvl="0" marL="0" marR="0" rtl="0" algn="ctr">
                        <a:lnSpc>
                          <a:spcPct val="75000"/>
                        </a:lnSpc>
                        <a:spcBef>
                          <a:spcPts val="0"/>
                        </a:spcBef>
                        <a:spcAft>
                          <a:spcPts val="0"/>
                        </a:spcAft>
                        <a:buClr>
                          <a:schemeClr val="dk1"/>
                        </a:buClr>
                        <a:buFont typeface="Helvetica Neue"/>
                        <a:buNone/>
                      </a:pPr>
                      <a:r>
                        <a:rPr lang="en-US" sz="2400" u="none" cap="none" strike="noStrike"/>
                        <a:t>6 Credits of Biology </a:t>
                      </a:r>
                      <a:br>
                        <a:rPr lang="en-US" sz="2400" u="none" cap="none" strike="noStrike"/>
                      </a:br>
                      <a:r>
                        <a:rPr lang="en-US" sz="2400" u="none" cap="none" strike="noStrike"/>
                        <a:t>6 Credits of Chemistry </a:t>
                      </a:r>
                      <a:br>
                        <a:rPr lang="en-US" sz="2400" u="none" cap="none" strike="noStrike"/>
                      </a:br>
                      <a:r>
                        <a:rPr lang="en-US" sz="2400" u="none" cap="none" strike="noStrike"/>
                        <a:t>6 Credits of English </a:t>
                      </a:r>
                      <a:br>
                        <a:rPr lang="en-US" sz="2400" u="none" cap="none" strike="noStrike"/>
                      </a:br>
                      <a:r>
                        <a:rPr lang="en-US" sz="2400" u="none" cap="none" strike="noStrike"/>
                        <a:t>6 Credits of Mathematics/Statistics </a:t>
                      </a:r>
                      <a:br>
                        <a:rPr lang="en-US" sz="2400" u="none" cap="none" strike="noStrike"/>
                      </a:br>
                      <a:r>
                        <a:rPr lang="en-US" sz="2400" u="none" cap="none" strike="noStrike"/>
                        <a:t>3 Credits of Organic Chemistry </a:t>
                      </a:r>
                      <a:br>
                        <a:rPr lang="en-US" sz="2400" u="none" cap="none" strike="noStrike"/>
                      </a:br>
                      <a:r>
                        <a:rPr lang="en-US" sz="2400" u="none" cap="none" strike="noStrike"/>
                        <a:t>3 Credits of Physics </a:t>
                      </a:r>
                      <a:br>
                        <a:rPr lang="en-US" sz="2400" u="none" cap="none" strike="noStrike"/>
                      </a:br>
                      <a:r>
                        <a:rPr lang="en-US" sz="2400" u="none" cap="none" strike="noStrike"/>
                        <a:t>3 Credits of Biochemistry </a:t>
                      </a:r>
                      <a:br>
                        <a:rPr lang="en-US" sz="2400" u="none" cap="none" strike="noStrike"/>
                      </a:br>
                      <a:r>
                        <a:rPr lang="en-US" sz="2400" u="none" cap="none" strike="noStrike"/>
                        <a:t>3 Credits of Genetics </a:t>
                      </a:r>
                      <a:br>
                        <a:rPr lang="en-US" sz="2400" u="none" cap="none" strike="noStrike"/>
                      </a:br>
                      <a:r>
                        <a:rPr lang="en-US" sz="2400" u="none" cap="none" strike="noStrike"/>
                        <a:t>3 Credits of Microbiology </a:t>
                      </a:r>
                      <a:br>
                        <a:rPr lang="en-US" sz="2400" u="none" cap="none" strike="noStrike"/>
                      </a:br>
                      <a:r>
                        <a:rPr lang="en-US" sz="2400" u="none" cap="none" strike="noStrike"/>
                        <a:t>21 Elective Courses </a:t>
                      </a:r>
                      <a:endParaRPr sz="1000"/>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F1F1F1"/>
                    </a:solidFill>
                  </a:tcPr>
                </a:tc>
              </a:tr>
            </a:tbl>
          </a:graphicData>
        </a:graphic>
      </p:graphicFrame>
      <p:pic>
        <p:nvPicPr>
          <p:cNvPr id="262" name="Google Shape;262;p36"/>
          <p:cNvPicPr preferRelativeResize="0"/>
          <p:nvPr/>
        </p:nvPicPr>
        <p:blipFill rotWithShape="1">
          <a:blip r:embed="rId3">
            <a:alphaModFix/>
          </a:blip>
          <a:srcRect b="0" l="0" r="0" t="0"/>
          <a:stretch/>
        </p:blipFill>
        <p:spPr>
          <a:xfrm>
            <a:off x="7620001" y="304800"/>
            <a:ext cx="1142884" cy="11428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Faculté de médecine vétérinaire-Université de Montréal</a:t>
            </a:r>
            <a:endParaRPr/>
          </a:p>
        </p:txBody>
      </p:sp>
      <p:sp>
        <p:nvSpPr>
          <p:cNvPr id="268" name="Google Shape;268;p37"/>
          <p:cNvSpPr txBox="1"/>
          <p:nvPr/>
        </p:nvSpPr>
        <p:spPr>
          <a:xfrm>
            <a:off x="764540" y="1600200"/>
            <a:ext cx="8077200" cy="4401203"/>
          </a:xfrm>
          <a:prstGeom prst="rect">
            <a:avLst/>
          </a:prstGeom>
          <a:noFill/>
          <a:ln>
            <a:noFill/>
          </a:ln>
        </p:spPr>
        <p:txBody>
          <a:bodyPr anchorCtr="0" anchor="t" bIns="45700" lIns="45700" spcFirstLastPara="1" rIns="45700" wrap="square" tIns="45700">
            <a:no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To attend this school you must be proficient in </a:t>
            </a:r>
            <a:r>
              <a:rPr b="1" i="0" lang="en-US" sz="2800" u="none" cap="none" strike="noStrike">
                <a:solidFill>
                  <a:srgbClr val="000000"/>
                </a:solidFill>
                <a:latin typeface="Calibri"/>
                <a:ea typeface="Calibri"/>
                <a:cs typeface="Calibri"/>
                <a:sym typeface="Calibri"/>
              </a:rPr>
              <a:t>French</a:t>
            </a:r>
            <a:r>
              <a:rPr b="0" i="0" lang="en-US" sz="2800" u="none" cap="none" strike="noStrike">
                <a:solidFill>
                  <a:srgbClr val="000000"/>
                </a:solidFill>
                <a:latin typeface="Calibri"/>
                <a:ea typeface="Calibri"/>
                <a:cs typeface="Calibri"/>
                <a:sym typeface="Calibri"/>
              </a:rPr>
              <a:t>, due to all the classes being taught in this language</a:t>
            </a:r>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107950" lvl="0" marL="28575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For more information: http://www.medvet.umontreal.ca/</a:t>
            </a:r>
            <a:endParaRPr b="0" i="0" sz="2800" u="none" cap="none" strike="noStrike">
              <a:solidFill>
                <a:srgbClr val="000000"/>
              </a:solidFill>
              <a:latin typeface="Calibri"/>
              <a:ea typeface="Calibri"/>
              <a:cs typeface="Calibri"/>
              <a:sym typeface="Calibri"/>
            </a:endParaRPr>
          </a:p>
        </p:txBody>
      </p:sp>
      <p:pic>
        <p:nvPicPr>
          <p:cNvPr id="269" name="Google Shape;269;p37"/>
          <p:cNvPicPr preferRelativeResize="0"/>
          <p:nvPr/>
        </p:nvPicPr>
        <p:blipFill rotWithShape="1">
          <a:blip r:embed="rId3">
            <a:alphaModFix/>
          </a:blip>
          <a:srcRect b="0" l="0" r="0" t="0"/>
          <a:stretch/>
        </p:blipFill>
        <p:spPr>
          <a:xfrm>
            <a:off x="7369488" y="171462"/>
            <a:ext cx="1471884" cy="1272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1"/>
          <p:cNvSpPr/>
          <p:nvPr/>
        </p:nvSpPr>
        <p:spPr>
          <a:xfrm>
            <a:off x="684274" y="1450845"/>
            <a:ext cx="2717293" cy="490880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63" name="Google Shape;63;p11"/>
          <p:cNvSpPr txBox="1"/>
          <p:nvPr>
            <p:ph type="title"/>
          </p:nvPr>
        </p:nvSpPr>
        <p:spPr>
          <a:xfrm>
            <a:off x="764539" y="177544"/>
            <a:ext cx="3817619" cy="6096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559" u="none" cap="none" strike="noStrike">
                <a:solidFill>
                  <a:srgbClr val="4F81BC"/>
                </a:solidFill>
                <a:latin typeface="Calibri"/>
                <a:ea typeface="Calibri"/>
                <a:cs typeface="Calibri"/>
                <a:sym typeface="Calibri"/>
              </a:rPr>
              <a:t>Schools in Canada</a:t>
            </a:r>
            <a:endParaRPr/>
          </a:p>
        </p:txBody>
      </p:sp>
      <p:sp>
        <p:nvSpPr>
          <p:cNvPr id="64" name="Google Shape;64;p11"/>
          <p:cNvSpPr/>
          <p:nvPr/>
        </p:nvSpPr>
        <p:spPr>
          <a:xfrm>
            <a:off x="3640328" y="834007"/>
            <a:ext cx="5340351" cy="52324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Ontario Veterinary College</a:t>
            </a:r>
            <a:endParaRPr/>
          </a:p>
          <a:p>
            <a:pPr indent="-342900" lvl="0" marL="812800" marR="0" rtl="0" algn="l">
              <a:lnSpc>
                <a:spcPct val="100000"/>
              </a:lnSpc>
              <a:spcBef>
                <a:spcPts val="60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University of Guelph</a:t>
            </a:r>
            <a:endParaRPr/>
          </a:p>
          <a:p>
            <a:pPr indent="-342900" lvl="1" marL="1270000"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Serves Ontario</a:t>
            </a:r>
            <a:endParaRPr/>
          </a:p>
          <a:p>
            <a:pPr indent="12700" lvl="0" marL="0" marR="0" rtl="0" algn="l">
              <a:lnSpc>
                <a:spcPct val="100000"/>
              </a:lnSpc>
              <a:spcBef>
                <a:spcPts val="60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Atlantic Veterinary College</a:t>
            </a:r>
            <a:endParaRPr/>
          </a:p>
          <a:p>
            <a:pPr indent="-342900" lvl="0" marL="812800" marR="548640" rtl="0" algn="l">
              <a:lnSpc>
                <a:spcPct val="100000"/>
              </a:lnSpc>
              <a:spcBef>
                <a:spcPts val="60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University of Prince Edward  Island</a:t>
            </a:r>
            <a:endParaRPr/>
          </a:p>
          <a:p>
            <a:pPr indent="-342900" lvl="1" marL="1270000"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Serves the 4 Atlantic provinces &amp;</a:t>
            </a:r>
            <a:endParaRPr/>
          </a:p>
          <a:p>
            <a:pPr indent="1270000" lvl="0" marL="0" marR="0" rtl="0" algn="l">
              <a:lnSpc>
                <a:spcPct val="100000"/>
              </a:lnSpc>
              <a:spcBef>
                <a:spcPts val="0"/>
              </a:spcBef>
              <a:spcAft>
                <a:spcPts val="0"/>
              </a:spcAft>
              <a:buClr>
                <a:srgbClr val="585858"/>
              </a:buClr>
              <a:buFont typeface="Calibri"/>
              <a:buNone/>
            </a:pPr>
            <a:r>
              <a:rPr b="0" i="0" lang="en-US" sz="2400" u="none" cap="none" strike="noStrike">
                <a:solidFill>
                  <a:srgbClr val="585858"/>
                </a:solidFill>
                <a:latin typeface="Calibri"/>
                <a:ea typeface="Calibri"/>
                <a:cs typeface="Calibri"/>
                <a:sym typeface="Calibri"/>
              </a:rPr>
              <a:t>territories</a:t>
            </a:r>
            <a:endParaRPr/>
          </a:p>
          <a:p>
            <a:pPr indent="12700" lvl="0" marL="0" marR="0" rtl="0" algn="l">
              <a:lnSpc>
                <a:spcPct val="100000"/>
              </a:lnSpc>
              <a:spcBef>
                <a:spcPts val="60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Faculty of Veterinary Medicine</a:t>
            </a:r>
            <a:endParaRPr/>
          </a:p>
          <a:p>
            <a:pPr indent="-342900" lvl="0" marL="812800" marR="0" rtl="0" algn="l">
              <a:lnSpc>
                <a:spcPct val="100000"/>
              </a:lnSpc>
              <a:spcBef>
                <a:spcPts val="60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University of Calgary</a:t>
            </a:r>
            <a:endParaRPr/>
          </a:p>
          <a:p>
            <a:pPr indent="-342900" lvl="1" marL="1270000"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Serves Alberta</a:t>
            </a:r>
            <a:endParaRPr/>
          </a:p>
        </p:txBody>
      </p:sp>
      <p:sp>
        <p:nvSpPr>
          <p:cNvPr id="65" name="Google Shape;65;p11"/>
          <p:cNvSpPr/>
          <p:nvPr/>
        </p:nvSpPr>
        <p:spPr>
          <a:xfrm>
            <a:off x="431291" y="1367025"/>
            <a:ext cx="3139440" cy="5490972"/>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66" name="Google Shape;66;p11"/>
          <p:cNvSpPr/>
          <p:nvPr/>
        </p:nvSpPr>
        <p:spPr>
          <a:xfrm>
            <a:off x="8037575" y="92964"/>
            <a:ext cx="1106424" cy="946403"/>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67" name="Google Shape;67;p11"/>
          <p:cNvSpPr/>
          <p:nvPr/>
        </p:nvSpPr>
        <p:spPr>
          <a:xfrm>
            <a:off x="828546" y="6257416"/>
            <a:ext cx="2430146" cy="484712"/>
          </a:xfrm>
          <a:prstGeom prst="rect">
            <a:avLst/>
          </a:prstGeom>
          <a:noFill/>
          <a:ln>
            <a:noFill/>
          </a:ln>
        </p:spPr>
        <p:txBody>
          <a:bodyPr anchorCtr="0" anchor="t" bIns="0" lIns="0" spcFirstLastPara="1" rIns="0" wrap="square" tIns="0">
            <a:noAutofit/>
          </a:bodyPr>
          <a:lstStyle/>
          <a:p>
            <a:pPr indent="12700" lvl="0" marL="0" marR="0" rtl="0" algn="l">
              <a:lnSpc>
                <a:spcPct val="100875"/>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6"/>
              </a:rPr>
              <a:t>http://bethune.yorku.ca/sos/</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8"/>
          <p:cNvSpPr/>
          <p:nvPr/>
        </p:nvSpPr>
        <p:spPr>
          <a:xfrm>
            <a:off x="684275" y="1450846"/>
            <a:ext cx="2717294" cy="490880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38"/>
          <p:cNvSpPr/>
          <p:nvPr/>
        </p:nvSpPr>
        <p:spPr>
          <a:xfrm>
            <a:off x="764539" y="96901"/>
            <a:ext cx="6699886" cy="16002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More about your Veterinary School</a:t>
            </a:r>
            <a:endParaRPr/>
          </a:p>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Application</a:t>
            </a:r>
            <a:endParaRPr/>
          </a:p>
        </p:txBody>
      </p:sp>
      <p:sp>
        <p:nvSpPr>
          <p:cNvPr id="276" name="Google Shape;276;p38"/>
          <p:cNvSpPr/>
          <p:nvPr/>
        </p:nvSpPr>
        <p:spPr>
          <a:xfrm>
            <a:off x="553211" y="1309115"/>
            <a:ext cx="3037334" cy="3415286"/>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77" name="Google Shape;277;p38"/>
          <p:cNvSpPr/>
          <p:nvPr/>
        </p:nvSpPr>
        <p:spPr>
          <a:xfrm>
            <a:off x="1741932" y="1613916"/>
            <a:ext cx="5809489" cy="524408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78" name="Google Shape;278;p38"/>
          <p:cNvSpPr/>
          <p:nvPr/>
        </p:nvSpPr>
        <p:spPr>
          <a:xfrm>
            <a:off x="8037576" y="92964"/>
            <a:ext cx="1106424" cy="946403"/>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79" name="Google Shape;279;p38"/>
          <p:cNvSpPr/>
          <p:nvPr/>
        </p:nvSpPr>
        <p:spPr>
          <a:xfrm>
            <a:off x="828546" y="6257416"/>
            <a:ext cx="2430147" cy="41090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6"/>
              </a:rPr>
              <a:t>http://bethune.yorku.ca/sos/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764540" y="278765"/>
            <a:ext cx="7614919" cy="100901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4000" u="none" cap="none" strike="noStrike">
                <a:solidFill>
                  <a:srgbClr val="4F81BC"/>
                </a:solidFill>
                <a:latin typeface="Calibri"/>
                <a:ea typeface="Calibri"/>
                <a:cs typeface="Calibri"/>
                <a:sym typeface="Calibri"/>
              </a:rPr>
              <a:t>Prepare Yourself</a:t>
            </a:r>
            <a:endParaRPr/>
          </a:p>
        </p:txBody>
      </p:sp>
      <p:sp>
        <p:nvSpPr>
          <p:cNvPr id="285" name="Google Shape;285;p39"/>
          <p:cNvSpPr/>
          <p:nvPr/>
        </p:nvSpPr>
        <p:spPr>
          <a:xfrm>
            <a:off x="764540" y="1334260"/>
            <a:ext cx="7935594" cy="3657601"/>
          </a:xfrm>
          <a:prstGeom prst="rect">
            <a:avLst/>
          </a:prstGeom>
          <a:noFill/>
          <a:ln>
            <a:noFill/>
          </a:ln>
        </p:spPr>
        <p:txBody>
          <a:bodyPr anchorCtr="0" anchor="t" bIns="0" lIns="0" spcFirstLastPara="1" rIns="0" wrap="square" tIns="0">
            <a:noAutofit/>
          </a:bodyPr>
          <a:lstStyle/>
          <a:p>
            <a:pPr indent="-342900" lvl="0" marL="355600" marR="34290" rtl="0" algn="l">
              <a:lnSpc>
                <a:spcPct val="100000"/>
              </a:lnSpc>
              <a:spcBef>
                <a:spcPts val="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You must take an </a:t>
            </a:r>
            <a:r>
              <a:rPr b="1" i="0" lang="en-US" sz="2600" u="none" cap="none" strike="noStrike">
                <a:solidFill>
                  <a:srgbClr val="585858"/>
                </a:solidFill>
                <a:latin typeface="Calibri"/>
                <a:ea typeface="Calibri"/>
                <a:cs typeface="Calibri"/>
                <a:sym typeface="Calibri"/>
              </a:rPr>
              <a:t>active interest in learning </a:t>
            </a:r>
            <a:r>
              <a:rPr b="0" i="0" lang="en-US" sz="2600" u="none" cap="none" strike="noStrike">
                <a:solidFill>
                  <a:srgbClr val="585858"/>
                </a:solidFill>
                <a:latin typeface="Calibri"/>
                <a:ea typeface="Calibri"/>
                <a:cs typeface="Calibri"/>
                <a:sym typeface="Calibri"/>
              </a:rPr>
              <a:t>and keeping  up with the admissions policies at your targeted schools</a:t>
            </a:r>
            <a:endParaRPr/>
          </a:p>
          <a:p>
            <a:pPr indent="-342900" lvl="0" marL="355600" marR="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You have to </a:t>
            </a:r>
            <a:r>
              <a:rPr b="1" i="0" lang="en-US" sz="2600" u="none" cap="none" strike="noStrike">
                <a:solidFill>
                  <a:srgbClr val="585858"/>
                </a:solidFill>
                <a:latin typeface="Calibri"/>
                <a:ea typeface="Calibri"/>
                <a:cs typeface="Calibri"/>
                <a:sym typeface="Calibri"/>
              </a:rPr>
              <a:t>plan in advance </a:t>
            </a:r>
            <a:r>
              <a:rPr b="0" i="0" lang="en-US" sz="2600" u="none" cap="none" strike="noStrike">
                <a:solidFill>
                  <a:srgbClr val="585858"/>
                </a:solidFill>
                <a:latin typeface="Calibri"/>
                <a:ea typeface="Calibri"/>
                <a:cs typeface="Calibri"/>
                <a:sym typeface="Calibri"/>
              </a:rPr>
              <a:t>your approach</a:t>
            </a:r>
            <a:endParaRPr/>
          </a:p>
          <a:p>
            <a:pPr indent="-342900" lvl="0" marL="355600" marR="48514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Don’t count on any one particular school’s policies to  help you – remember luck plays a role and </a:t>
            </a:r>
            <a:r>
              <a:rPr b="1" i="0" lang="en-US" sz="2600" u="none" cap="none" strike="noStrike">
                <a:solidFill>
                  <a:srgbClr val="585858"/>
                </a:solidFill>
                <a:latin typeface="Calibri"/>
                <a:ea typeface="Calibri"/>
                <a:cs typeface="Calibri"/>
                <a:sym typeface="Calibri"/>
              </a:rPr>
              <a:t>policies  change</a:t>
            </a:r>
            <a:r>
              <a:rPr b="0" i="0" lang="en-US" sz="2600" u="none" cap="none" strike="noStrike">
                <a:solidFill>
                  <a:srgbClr val="585858"/>
                </a:solidFill>
                <a:latin typeface="Calibri"/>
                <a:ea typeface="Calibri"/>
                <a:cs typeface="Calibri"/>
                <a:sym typeface="Calibri"/>
              </a:rPr>
              <a:t>.</a:t>
            </a:r>
            <a:endParaRPr/>
          </a:p>
          <a:p>
            <a:pPr indent="-342900" lvl="0" marL="355600" marR="5080" rtl="0" algn="l">
              <a:lnSpc>
                <a:spcPct val="100000"/>
              </a:lnSpc>
              <a:spcBef>
                <a:spcPts val="600"/>
              </a:spcBef>
              <a:spcAft>
                <a:spcPts val="0"/>
              </a:spcAft>
              <a:buClr>
                <a:srgbClr val="585858"/>
              </a:buClr>
              <a:buSzPts val="2600"/>
              <a:buFont typeface="Arial"/>
              <a:buChar char="•"/>
            </a:pPr>
            <a:r>
              <a:rPr b="0" i="0" lang="en-US" sz="2600" u="none" cap="none" strike="noStrike">
                <a:solidFill>
                  <a:srgbClr val="585858"/>
                </a:solidFill>
                <a:latin typeface="Calibri"/>
                <a:ea typeface="Calibri"/>
                <a:cs typeface="Calibri"/>
                <a:sym typeface="Calibri"/>
              </a:rPr>
              <a:t>Of all things, </a:t>
            </a:r>
            <a:r>
              <a:rPr b="1" i="0" lang="en-US" sz="2600" u="none" cap="none" strike="noStrike">
                <a:solidFill>
                  <a:srgbClr val="585858"/>
                </a:solidFill>
                <a:latin typeface="Calibri"/>
                <a:ea typeface="Calibri"/>
                <a:cs typeface="Calibri"/>
                <a:sym typeface="Calibri"/>
              </a:rPr>
              <a:t>GPA is usually the primary barrier </a:t>
            </a:r>
            <a:r>
              <a:rPr b="0" i="0" lang="en-US" sz="2600" u="none" cap="none" strike="noStrike">
                <a:solidFill>
                  <a:srgbClr val="585858"/>
                </a:solidFill>
                <a:latin typeface="Calibri"/>
                <a:ea typeface="Calibri"/>
                <a:cs typeface="Calibri"/>
                <a:sym typeface="Calibri"/>
              </a:rPr>
              <a:t>for most  applicants and is the hardest to improve</a:t>
            </a:r>
            <a:endParaRPr/>
          </a:p>
        </p:txBody>
      </p:sp>
      <p:sp>
        <p:nvSpPr>
          <p:cNvPr id="286" name="Google Shape;286;p39"/>
          <p:cNvSpPr/>
          <p:nvPr/>
        </p:nvSpPr>
        <p:spPr>
          <a:xfrm>
            <a:off x="8037576" y="92964"/>
            <a:ext cx="1106424" cy="94640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87" name="Google Shape;287;p39"/>
          <p:cNvSpPr/>
          <p:nvPr/>
        </p:nvSpPr>
        <p:spPr>
          <a:xfrm>
            <a:off x="828546" y="6257416"/>
            <a:ext cx="2430147" cy="41090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4"/>
              </a:rPr>
              <a:t>http://bethune.yorku.ca/sos/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0"/>
          <p:cNvSpPr txBox="1"/>
          <p:nvPr>
            <p:ph idx="1" type="body"/>
          </p:nvPr>
        </p:nvSpPr>
        <p:spPr>
          <a:xfrm>
            <a:off x="40232" y="1516507"/>
            <a:ext cx="9063534" cy="4556126"/>
          </a:xfrm>
          <a:prstGeom prst="rect">
            <a:avLst/>
          </a:prstGeom>
          <a:noFill/>
          <a:ln>
            <a:noFill/>
          </a:ln>
        </p:spPr>
        <p:txBody>
          <a:bodyPr anchorCtr="0" anchor="t" bIns="0" lIns="0" spcFirstLastPara="1" rIns="0" wrap="square" tIns="0">
            <a:noAutofit/>
          </a:bodyPr>
          <a:lstStyle/>
          <a:p>
            <a:pPr indent="2120900" lvl="0" marL="0" marR="0" rtl="0" algn="l">
              <a:lnSpc>
                <a:spcPct val="100000"/>
              </a:lnSpc>
              <a:spcBef>
                <a:spcPts val="0"/>
              </a:spcBef>
              <a:spcAft>
                <a:spcPts val="0"/>
              </a:spcAft>
              <a:buClr>
                <a:srgbClr val="4F81BC"/>
              </a:buClr>
              <a:buFont typeface="Calibri"/>
              <a:buNone/>
            </a:pPr>
            <a:r>
              <a:rPr b="1" i="0" lang="en-US" sz="8800" u="none" cap="none" strike="noStrike">
                <a:solidFill>
                  <a:srgbClr val="4F81BC"/>
                </a:solidFill>
                <a:latin typeface="Calibri"/>
                <a:ea typeface="Calibri"/>
                <a:cs typeface="Calibri"/>
                <a:sym typeface="Calibri"/>
              </a:rPr>
              <a:t>Questions?</a:t>
            </a:r>
            <a:endParaRPr/>
          </a:p>
        </p:txBody>
      </p:sp>
      <p:sp>
        <p:nvSpPr>
          <p:cNvPr id="293" name="Google Shape;293;p40"/>
          <p:cNvSpPr/>
          <p:nvPr/>
        </p:nvSpPr>
        <p:spPr>
          <a:xfrm>
            <a:off x="4663440" y="298674"/>
            <a:ext cx="1668692" cy="169616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94" name="Google Shape;294;p40"/>
          <p:cNvSpPr/>
          <p:nvPr/>
        </p:nvSpPr>
        <p:spPr>
          <a:xfrm>
            <a:off x="2921506" y="251459"/>
            <a:ext cx="2186941" cy="1872996"/>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95" name="Google Shape;295;p40"/>
          <p:cNvSpPr/>
          <p:nvPr/>
        </p:nvSpPr>
        <p:spPr>
          <a:xfrm>
            <a:off x="828546" y="6257416"/>
            <a:ext cx="2430147" cy="41090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5"/>
              </a:rPr>
              <a:t>http://bethune.yorku.ca/sos/</a:t>
            </a:r>
            <a:endParaRPr/>
          </a:p>
        </p:txBody>
      </p:sp>
      <p:sp>
        <p:nvSpPr>
          <p:cNvPr id="296" name="Google Shape;296;p40"/>
          <p:cNvSpPr txBox="1"/>
          <p:nvPr/>
        </p:nvSpPr>
        <p:spPr>
          <a:xfrm>
            <a:off x="1219200" y="3581400"/>
            <a:ext cx="6248400" cy="954105"/>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rPr lang="en-US" sz="2800">
                <a:latin typeface="Calibri"/>
                <a:ea typeface="Calibri"/>
                <a:cs typeface="Calibri"/>
                <a:sym typeface="Calibri"/>
              </a:rPr>
              <a:t>Tanya - </a:t>
            </a:r>
            <a:r>
              <a:rPr lang="en-US" sz="2800">
                <a:solidFill>
                  <a:srgbClr val="222222"/>
                </a:solidFill>
                <a:highlight>
                  <a:srgbClr val="FFFFFF"/>
                </a:highlight>
                <a:latin typeface="Calibri"/>
                <a:ea typeface="Calibri"/>
                <a:cs typeface="Calibri"/>
                <a:sym typeface="Calibri"/>
              </a:rPr>
              <a:t>Tanraj13@my.yorku.ca</a:t>
            </a:r>
            <a:endParaRPr sz="2800">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Calibri"/>
              <a:buNone/>
            </a:pPr>
            <a:r>
              <a:rPr lang="en-US" sz="2800">
                <a:latin typeface="Calibri"/>
                <a:ea typeface="Calibri"/>
                <a:cs typeface="Calibri"/>
                <a:sym typeface="Calibri"/>
              </a:rPr>
              <a:t>Sebastian - sdavid11@my.yorku.ca</a:t>
            </a:r>
            <a:endParaRPr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1"/>
          <p:cNvSpPr txBox="1"/>
          <p:nvPr>
            <p:ph idx="1" type="body"/>
          </p:nvPr>
        </p:nvSpPr>
        <p:spPr>
          <a:xfrm>
            <a:off x="819300" y="465175"/>
            <a:ext cx="7505400" cy="468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3000"/>
          </a:p>
          <a:p>
            <a:pPr indent="0" lvl="0" marL="0" rtl="0" algn="ctr">
              <a:spcBef>
                <a:spcPts val="0"/>
              </a:spcBef>
              <a:spcAft>
                <a:spcPts val="0"/>
              </a:spcAft>
              <a:buClr>
                <a:schemeClr val="dk1"/>
              </a:buClr>
              <a:buSzPts val="1100"/>
              <a:buFont typeface="Arial"/>
              <a:buNone/>
            </a:pPr>
            <a:r>
              <a:t/>
            </a:r>
            <a:endParaRPr sz="3000"/>
          </a:p>
          <a:p>
            <a:pPr indent="0" lvl="0" marL="0" rtl="0" algn="ctr">
              <a:spcBef>
                <a:spcPts val="0"/>
              </a:spcBef>
              <a:spcAft>
                <a:spcPts val="0"/>
              </a:spcAft>
              <a:buClr>
                <a:schemeClr val="dk1"/>
              </a:buClr>
              <a:buSzPts val="1100"/>
              <a:buFont typeface="Arial"/>
              <a:buNone/>
            </a:pPr>
            <a:r>
              <a:t/>
            </a:r>
            <a:endParaRPr sz="3000"/>
          </a:p>
          <a:p>
            <a:pPr indent="0" lvl="0" marL="0" rtl="0" algn="ctr">
              <a:spcBef>
                <a:spcPts val="0"/>
              </a:spcBef>
              <a:spcAft>
                <a:spcPts val="0"/>
              </a:spcAft>
              <a:buClr>
                <a:schemeClr val="dk1"/>
              </a:buClr>
              <a:buSzPts val="1100"/>
              <a:buFont typeface="Arial"/>
              <a:buNone/>
            </a:pPr>
            <a:r>
              <a:t/>
            </a:r>
            <a:endParaRPr sz="3000"/>
          </a:p>
          <a:p>
            <a:pPr indent="0" lvl="0" marL="0" rtl="0" algn="ctr">
              <a:spcBef>
                <a:spcPts val="0"/>
              </a:spcBef>
              <a:spcAft>
                <a:spcPts val="0"/>
              </a:spcAft>
              <a:buClr>
                <a:schemeClr val="dk1"/>
              </a:buClr>
              <a:buSzPts val="1100"/>
              <a:buFont typeface="Arial"/>
              <a:buNone/>
            </a:pPr>
            <a:r>
              <a:rPr lang="en-US" sz="3000"/>
              <a:t>Brittany Solomon, BSc</a:t>
            </a:r>
            <a:endParaRPr sz="3000"/>
          </a:p>
          <a:p>
            <a:pPr indent="0" lvl="0" marL="0" rtl="0" algn="ctr">
              <a:spcBef>
                <a:spcPts val="0"/>
              </a:spcBef>
              <a:spcAft>
                <a:spcPts val="0"/>
              </a:spcAft>
              <a:buClr>
                <a:schemeClr val="dk1"/>
              </a:buClr>
              <a:buSzPts val="1100"/>
              <a:buFont typeface="Arial"/>
              <a:buNone/>
            </a:pPr>
            <a:r>
              <a:rPr lang="en-US" sz="3000"/>
              <a:t>OVC Phase 1 Student </a:t>
            </a:r>
            <a:endParaRPr sz="3000"/>
          </a:p>
          <a:p>
            <a:pPr indent="0" lvl="0" marL="0" rtl="0" algn="ctr">
              <a:spcBef>
                <a:spcPts val="0"/>
              </a:spcBef>
              <a:spcAft>
                <a:spcPts val="0"/>
              </a:spcAft>
              <a:buClr>
                <a:schemeClr val="dk1"/>
              </a:buClr>
              <a:buSzPts val="1100"/>
              <a:buFont typeface="Arial"/>
              <a:buNone/>
            </a:pPr>
            <a:r>
              <a:rPr lang="en-US" sz="3000"/>
              <a:t>Class of 2023</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600"/>
          </a:p>
        </p:txBody>
      </p:sp>
      <p:pic>
        <p:nvPicPr>
          <p:cNvPr id="302" name="Google Shape;302;p41"/>
          <p:cNvPicPr preferRelativeResize="0"/>
          <p:nvPr/>
        </p:nvPicPr>
        <p:blipFill>
          <a:blip r:embed="rId3">
            <a:alphaModFix/>
          </a:blip>
          <a:stretch>
            <a:fillRect/>
          </a:stretch>
        </p:blipFill>
        <p:spPr>
          <a:xfrm>
            <a:off x="764550" y="5386325"/>
            <a:ext cx="2667000" cy="1162050"/>
          </a:xfrm>
          <a:prstGeom prst="rect">
            <a:avLst/>
          </a:prstGeom>
          <a:noFill/>
          <a:ln>
            <a:noFill/>
          </a:ln>
        </p:spPr>
      </p:pic>
      <p:pic>
        <p:nvPicPr>
          <p:cNvPr id="303" name="Google Shape;303;p41"/>
          <p:cNvPicPr preferRelativeResize="0"/>
          <p:nvPr/>
        </p:nvPicPr>
        <p:blipFill>
          <a:blip r:embed="rId4">
            <a:alphaModFix/>
          </a:blip>
          <a:stretch>
            <a:fillRect/>
          </a:stretch>
        </p:blipFill>
        <p:spPr>
          <a:xfrm>
            <a:off x="6402650" y="5210439"/>
            <a:ext cx="2311752" cy="13379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Get into OVC</a:t>
            </a:r>
            <a:endParaRPr/>
          </a:p>
        </p:txBody>
      </p:sp>
      <p:sp>
        <p:nvSpPr>
          <p:cNvPr id="309" name="Google Shape;309;p42"/>
          <p:cNvSpPr txBox="1"/>
          <p:nvPr>
            <p:ph idx="1" type="body"/>
          </p:nvPr>
        </p:nvSpPr>
        <p:spPr>
          <a:xfrm>
            <a:off x="949658" y="1287682"/>
            <a:ext cx="9063600" cy="4556100"/>
          </a:xfrm>
          <a:prstGeom prst="rect">
            <a:avLst/>
          </a:prstGeom>
        </p:spPr>
        <p:txBody>
          <a:bodyPr anchorCtr="0" anchor="t" bIns="91425" lIns="91425" spcFirstLastPara="1" rIns="91425" wrap="square" tIns="91425">
            <a:noAutofit/>
          </a:bodyPr>
          <a:lstStyle/>
          <a:p>
            <a:pPr indent="-533400" lvl="0" marL="457200" rtl="0" algn="l">
              <a:spcBef>
                <a:spcPts val="0"/>
              </a:spcBef>
              <a:spcAft>
                <a:spcPts val="0"/>
              </a:spcAft>
              <a:buSzPts val="4800"/>
              <a:buAutoNum type="arabicPeriod"/>
            </a:pPr>
            <a:r>
              <a:rPr lang="en-US" sz="4800"/>
              <a:t>Grades - 65%</a:t>
            </a:r>
            <a:endParaRPr sz="4800"/>
          </a:p>
          <a:p>
            <a:pPr indent="0" lvl="0" marL="0" rtl="0" algn="l">
              <a:spcBef>
                <a:spcPts val="0"/>
              </a:spcBef>
              <a:spcAft>
                <a:spcPts val="0"/>
              </a:spcAft>
              <a:buNone/>
            </a:pPr>
            <a:r>
              <a:t/>
            </a:r>
            <a:endParaRPr sz="4800"/>
          </a:p>
          <a:p>
            <a:pPr indent="-533400" lvl="0" marL="457200" rtl="0" algn="l">
              <a:spcBef>
                <a:spcPts val="0"/>
              </a:spcBef>
              <a:spcAft>
                <a:spcPts val="0"/>
              </a:spcAft>
              <a:buSzPts val="4800"/>
              <a:buAutoNum type="arabicPeriod"/>
            </a:pPr>
            <a:r>
              <a:rPr lang="en-US" sz="4800"/>
              <a:t>Supplementary Application</a:t>
            </a:r>
            <a:endParaRPr sz="4800"/>
          </a:p>
          <a:p>
            <a:pPr indent="0" lvl="0" marL="0" rtl="0" algn="l">
              <a:spcBef>
                <a:spcPts val="0"/>
              </a:spcBef>
              <a:spcAft>
                <a:spcPts val="0"/>
              </a:spcAft>
              <a:buNone/>
            </a:pPr>
            <a:r>
              <a:t/>
            </a:r>
            <a:endParaRPr sz="4800"/>
          </a:p>
          <a:p>
            <a:pPr indent="-533400" lvl="0" marL="457200" rtl="0" algn="l">
              <a:spcBef>
                <a:spcPts val="0"/>
              </a:spcBef>
              <a:spcAft>
                <a:spcPts val="0"/>
              </a:spcAft>
              <a:buSzPts val="4800"/>
              <a:buAutoNum type="arabicPeriod"/>
            </a:pPr>
            <a:r>
              <a:rPr lang="en-US" sz="4800"/>
              <a:t>Interview - 35% </a:t>
            </a:r>
            <a:endParaRPr sz="4800"/>
          </a:p>
        </p:txBody>
      </p:sp>
      <p:sp>
        <p:nvSpPr>
          <p:cNvPr id="310" name="Google Shape;310;p42"/>
          <p:cNvSpPr/>
          <p:nvPr/>
        </p:nvSpPr>
        <p:spPr>
          <a:xfrm>
            <a:off x="764550" y="1211100"/>
            <a:ext cx="4223400" cy="11283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3"/>
          <p:cNvSpPr txBox="1"/>
          <p:nvPr>
            <p:ph idx="1" type="body"/>
          </p:nvPr>
        </p:nvSpPr>
        <p:spPr>
          <a:xfrm>
            <a:off x="2521204" y="2705855"/>
            <a:ext cx="4101600" cy="14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GRADES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Grade Conversion Chart </a:t>
            </a:r>
            <a:endParaRPr/>
          </a:p>
          <a:p>
            <a:pPr indent="0" lvl="0" marL="0" rtl="0" algn="l">
              <a:spcBef>
                <a:spcPts val="0"/>
              </a:spcBef>
              <a:spcAft>
                <a:spcPts val="0"/>
              </a:spcAft>
              <a:buNone/>
            </a:pPr>
            <a:r>
              <a:t/>
            </a:r>
            <a:endParaRPr/>
          </a:p>
        </p:txBody>
      </p:sp>
      <p:graphicFrame>
        <p:nvGraphicFramePr>
          <p:cNvPr id="321" name="Google Shape;321;p44"/>
          <p:cNvGraphicFramePr/>
          <p:nvPr/>
        </p:nvGraphicFramePr>
        <p:xfrm>
          <a:off x="1993850" y="1396725"/>
          <a:ext cx="3000000" cy="3000000"/>
        </p:xfrm>
        <a:graphic>
          <a:graphicData uri="http://schemas.openxmlformats.org/drawingml/2006/table">
            <a:tbl>
              <a:tblPr>
                <a:noFill/>
                <a:tableStyleId>{F230C43F-E295-4680-87F9-929953AEE2EE}</a:tableStyleId>
              </a:tblPr>
              <a:tblGrid>
                <a:gridCol w="3090800"/>
                <a:gridCol w="2664975"/>
              </a:tblGrid>
              <a:tr h="476850">
                <a:tc>
                  <a:txBody>
                    <a:bodyPr/>
                    <a:lstStyle/>
                    <a:p>
                      <a:pPr indent="0" lvl="0" marL="0" rtl="0" algn="ctr">
                        <a:spcBef>
                          <a:spcPts val="0"/>
                        </a:spcBef>
                        <a:spcAft>
                          <a:spcPts val="0"/>
                        </a:spcAft>
                        <a:buNone/>
                      </a:pPr>
                      <a:r>
                        <a:rPr b="1" lang="en-US" sz="2400"/>
                        <a:t>York </a:t>
                      </a:r>
                      <a:r>
                        <a:rPr b="1" lang="en-US" sz="2400"/>
                        <a:t>University</a:t>
                      </a:r>
                      <a:r>
                        <a:rPr b="1" lang="en-US" sz="2400"/>
                        <a:t> Letter Grade </a:t>
                      </a:r>
                      <a:endParaRPr b="1" sz="2400"/>
                    </a:p>
                  </a:txBody>
                  <a:tcPr marT="91425" marB="91425" marR="91425" marL="91425"/>
                </a:tc>
                <a:tc>
                  <a:txBody>
                    <a:bodyPr/>
                    <a:lstStyle/>
                    <a:p>
                      <a:pPr indent="0" lvl="0" marL="0" rtl="0" algn="ctr">
                        <a:spcBef>
                          <a:spcPts val="0"/>
                        </a:spcBef>
                        <a:spcAft>
                          <a:spcPts val="0"/>
                        </a:spcAft>
                        <a:buNone/>
                      </a:pPr>
                      <a:r>
                        <a:rPr b="1" lang="en-US" sz="2400"/>
                        <a:t>OVC Percentage</a:t>
                      </a:r>
                      <a:r>
                        <a:rPr lang="en-US" sz="2400"/>
                        <a:t> </a:t>
                      </a:r>
                      <a:endParaRPr sz="2400"/>
                    </a:p>
                  </a:txBody>
                  <a:tcPr marT="91425" marB="91425" marR="91425" marL="91425"/>
                </a:tc>
              </a:tr>
              <a:tr h="476850">
                <a:tc>
                  <a:txBody>
                    <a:bodyPr/>
                    <a:lstStyle/>
                    <a:p>
                      <a:pPr indent="0" lvl="0" marL="0" rtl="0" algn="ctr">
                        <a:spcBef>
                          <a:spcPts val="0"/>
                        </a:spcBef>
                        <a:spcAft>
                          <a:spcPts val="0"/>
                        </a:spcAft>
                        <a:buNone/>
                      </a:pPr>
                      <a:r>
                        <a:rPr lang="en-US" sz="2400"/>
                        <a:t>A+ </a:t>
                      </a:r>
                      <a:endParaRPr sz="2400"/>
                    </a:p>
                  </a:txBody>
                  <a:tcPr marT="91425" marB="91425" marR="91425" marL="91425"/>
                </a:tc>
                <a:tc>
                  <a:txBody>
                    <a:bodyPr/>
                    <a:lstStyle/>
                    <a:p>
                      <a:pPr indent="0" lvl="0" marL="0" rtl="0" algn="ctr">
                        <a:spcBef>
                          <a:spcPts val="0"/>
                        </a:spcBef>
                        <a:spcAft>
                          <a:spcPts val="0"/>
                        </a:spcAft>
                        <a:buNone/>
                      </a:pPr>
                      <a:r>
                        <a:rPr lang="en-US" sz="2400"/>
                        <a:t>95</a:t>
                      </a:r>
                      <a:endParaRPr sz="2400"/>
                    </a:p>
                  </a:txBody>
                  <a:tcPr marT="91425" marB="91425" marR="91425" marL="91425"/>
                </a:tc>
              </a:tr>
              <a:tr h="476850">
                <a:tc>
                  <a:txBody>
                    <a:bodyPr/>
                    <a:lstStyle/>
                    <a:p>
                      <a:pPr indent="0" lvl="0" marL="0" rtl="0" algn="ctr">
                        <a:spcBef>
                          <a:spcPts val="0"/>
                        </a:spcBef>
                        <a:spcAft>
                          <a:spcPts val="0"/>
                        </a:spcAft>
                        <a:buNone/>
                      </a:pPr>
                      <a:r>
                        <a:rPr lang="en-US" sz="2400"/>
                        <a:t>A</a:t>
                      </a:r>
                      <a:endParaRPr sz="2400"/>
                    </a:p>
                  </a:txBody>
                  <a:tcPr marT="91425" marB="91425" marR="91425" marL="91425"/>
                </a:tc>
                <a:tc>
                  <a:txBody>
                    <a:bodyPr/>
                    <a:lstStyle/>
                    <a:p>
                      <a:pPr indent="0" lvl="0" marL="0" rtl="0" algn="ctr">
                        <a:spcBef>
                          <a:spcPts val="0"/>
                        </a:spcBef>
                        <a:spcAft>
                          <a:spcPts val="0"/>
                        </a:spcAft>
                        <a:buNone/>
                      </a:pPr>
                      <a:r>
                        <a:rPr lang="en-US" sz="2400"/>
                        <a:t>85</a:t>
                      </a:r>
                      <a:endParaRPr sz="2400"/>
                    </a:p>
                  </a:txBody>
                  <a:tcPr marT="91425" marB="91425" marR="91425" marL="91425"/>
                </a:tc>
              </a:tr>
              <a:tr h="476850">
                <a:tc>
                  <a:txBody>
                    <a:bodyPr/>
                    <a:lstStyle/>
                    <a:p>
                      <a:pPr indent="0" lvl="0" marL="0" rtl="0" algn="ctr">
                        <a:spcBef>
                          <a:spcPts val="0"/>
                        </a:spcBef>
                        <a:spcAft>
                          <a:spcPts val="0"/>
                        </a:spcAft>
                        <a:buNone/>
                      </a:pPr>
                      <a:r>
                        <a:rPr lang="en-US" sz="2400"/>
                        <a:t>B+</a:t>
                      </a:r>
                      <a:endParaRPr sz="2400"/>
                    </a:p>
                  </a:txBody>
                  <a:tcPr marT="91425" marB="91425" marR="91425" marL="91425"/>
                </a:tc>
                <a:tc>
                  <a:txBody>
                    <a:bodyPr/>
                    <a:lstStyle/>
                    <a:p>
                      <a:pPr indent="0" lvl="0" marL="0" rtl="0" algn="ctr">
                        <a:spcBef>
                          <a:spcPts val="0"/>
                        </a:spcBef>
                        <a:spcAft>
                          <a:spcPts val="0"/>
                        </a:spcAft>
                        <a:buNone/>
                      </a:pPr>
                      <a:r>
                        <a:rPr lang="en-US" sz="2400"/>
                        <a:t>77</a:t>
                      </a:r>
                      <a:endParaRPr sz="2400"/>
                    </a:p>
                  </a:txBody>
                  <a:tcPr marT="91425" marB="91425" marR="91425" marL="91425"/>
                </a:tc>
              </a:tr>
              <a:tr h="476850">
                <a:tc>
                  <a:txBody>
                    <a:bodyPr/>
                    <a:lstStyle/>
                    <a:p>
                      <a:pPr indent="0" lvl="0" marL="0" rtl="0" algn="ctr">
                        <a:spcBef>
                          <a:spcPts val="0"/>
                        </a:spcBef>
                        <a:spcAft>
                          <a:spcPts val="0"/>
                        </a:spcAft>
                        <a:buNone/>
                      </a:pPr>
                      <a:r>
                        <a:rPr lang="en-US" sz="2400"/>
                        <a:t>B</a:t>
                      </a:r>
                      <a:endParaRPr sz="2400"/>
                    </a:p>
                  </a:txBody>
                  <a:tcPr marT="91425" marB="91425" marR="91425" marL="91425"/>
                </a:tc>
                <a:tc>
                  <a:txBody>
                    <a:bodyPr/>
                    <a:lstStyle/>
                    <a:p>
                      <a:pPr indent="0" lvl="0" marL="0" rtl="0" algn="ctr">
                        <a:spcBef>
                          <a:spcPts val="0"/>
                        </a:spcBef>
                        <a:spcAft>
                          <a:spcPts val="0"/>
                        </a:spcAft>
                        <a:buNone/>
                      </a:pPr>
                      <a:r>
                        <a:rPr lang="en-US" sz="2400"/>
                        <a:t>72</a:t>
                      </a:r>
                      <a:endParaRPr sz="2400"/>
                    </a:p>
                  </a:txBody>
                  <a:tcPr marT="91425" marB="91425" marR="91425" marL="91425"/>
                </a:tc>
              </a:tr>
              <a:tr h="476850">
                <a:tc>
                  <a:txBody>
                    <a:bodyPr/>
                    <a:lstStyle/>
                    <a:p>
                      <a:pPr indent="0" lvl="0" marL="0" rtl="0" algn="ctr">
                        <a:spcBef>
                          <a:spcPts val="0"/>
                        </a:spcBef>
                        <a:spcAft>
                          <a:spcPts val="0"/>
                        </a:spcAft>
                        <a:buNone/>
                      </a:pPr>
                      <a:r>
                        <a:rPr lang="en-US" sz="2400"/>
                        <a:t>C+</a:t>
                      </a:r>
                      <a:endParaRPr sz="2400"/>
                    </a:p>
                  </a:txBody>
                  <a:tcPr marT="91425" marB="91425" marR="91425" marL="91425"/>
                </a:tc>
                <a:tc>
                  <a:txBody>
                    <a:bodyPr/>
                    <a:lstStyle/>
                    <a:p>
                      <a:pPr indent="0" lvl="0" marL="0" rtl="0" algn="ctr">
                        <a:spcBef>
                          <a:spcPts val="0"/>
                        </a:spcBef>
                        <a:spcAft>
                          <a:spcPts val="0"/>
                        </a:spcAft>
                        <a:buNone/>
                      </a:pPr>
                      <a:r>
                        <a:rPr lang="en-US" sz="2400"/>
                        <a:t>67</a:t>
                      </a:r>
                      <a:endParaRPr sz="2400"/>
                    </a:p>
                  </a:txBody>
                  <a:tcPr marT="91425" marB="91425" marR="91425" marL="91425"/>
                </a:tc>
              </a:tr>
              <a:tr h="476850">
                <a:tc>
                  <a:txBody>
                    <a:bodyPr/>
                    <a:lstStyle/>
                    <a:p>
                      <a:pPr indent="0" lvl="0" marL="0" rtl="0" algn="ctr">
                        <a:spcBef>
                          <a:spcPts val="0"/>
                        </a:spcBef>
                        <a:spcAft>
                          <a:spcPts val="0"/>
                        </a:spcAft>
                        <a:buNone/>
                      </a:pPr>
                      <a:r>
                        <a:rPr lang="en-US" sz="2400"/>
                        <a:t>C</a:t>
                      </a:r>
                      <a:endParaRPr sz="2400"/>
                    </a:p>
                  </a:txBody>
                  <a:tcPr marT="91425" marB="91425" marR="91425" marL="91425"/>
                </a:tc>
                <a:tc>
                  <a:txBody>
                    <a:bodyPr/>
                    <a:lstStyle/>
                    <a:p>
                      <a:pPr indent="0" lvl="0" marL="0" rtl="0" algn="ctr">
                        <a:spcBef>
                          <a:spcPts val="0"/>
                        </a:spcBef>
                        <a:spcAft>
                          <a:spcPts val="0"/>
                        </a:spcAft>
                        <a:buNone/>
                      </a:pPr>
                      <a:r>
                        <a:rPr lang="en-US" sz="2400"/>
                        <a:t>62</a:t>
                      </a:r>
                      <a:endParaRPr sz="2400"/>
                    </a:p>
                  </a:txBody>
                  <a:tcPr marT="91425" marB="91425" marR="91425" marL="91425"/>
                </a:tc>
              </a:tr>
              <a:tr h="476850">
                <a:tc>
                  <a:txBody>
                    <a:bodyPr/>
                    <a:lstStyle/>
                    <a:p>
                      <a:pPr indent="0" lvl="0" marL="0" rtl="0" algn="ctr">
                        <a:spcBef>
                          <a:spcPts val="0"/>
                        </a:spcBef>
                        <a:spcAft>
                          <a:spcPts val="0"/>
                        </a:spcAft>
                        <a:buNone/>
                      </a:pPr>
                      <a:r>
                        <a:rPr lang="en-US" sz="2400"/>
                        <a:t>D+</a:t>
                      </a:r>
                      <a:endParaRPr sz="2400"/>
                    </a:p>
                  </a:txBody>
                  <a:tcPr marT="91425" marB="91425" marR="91425" marL="91425"/>
                </a:tc>
                <a:tc>
                  <a:txBody>
                    <a:bodyPr/>
                    <a:lstStyle/>
                    <a:p>
                      <a:pPr indent="0" lvl="0" marL="0" rtl="0" algn="ctr">
                        <a:spcBef>
                          <a:spcPts val="0"/>
                        </a:spcBef>
                        <a:spcAft>
                          <a:spcPts val="0"/>
                        </a:spcAft>
                        <a:buNone/>
                      </a:pPr>
                      <a:r>
                        <a:rPr lang="en-US" sz="2400"/>
                        <a:t>57</a:t>
                      </a:r>
                      <a:endParaRPr sz="2400"/>
                    </a:p>
                  </a:txBody>
                  <a:tcPr marT="91425" marB="91425" marR="91425" marL="91425"/>
                </a:tc>
              </a:tr>
              <a:tr h="476850">
                <a:tc>
                  <a:txBody>
                    <a:bodyPr/>
                    <a:lstStyle/>
                    <a:p>
                      <a:pPr indent="0" lvl="0" marL="0" rtl="0" algn="ctr">
                        <a:spcBef>
                          <a:spcPts val="0"/>
                        </a:spcBef>
                        <a:spcAft>
                          <a:spcPts val="0"/>
                        </a:spcAft>
                        <a:buNone/>
                      </a:pPr>
                      <a:r>
                        <a:rPr lang="en-US" sz="2400"/>
                        <a:t>D</a:t>
                      </a:r>
                      <a:endParaRPr sz="2400"/>
                    </a:p>
                  </a:txBody>
                  <a:tcPr marT="91425" marB="91425" marR="91425" marL="91425"/>
                </a:tc>
                <a:tc>
                  <a:txBody>
                    <a:bodyPr/>
                    <a:lstStyle/>
                    <a:p>
                      <a:pPr indent="0" lvl="0" marL="0" rtl="0" algn="ctr">
                        <a:spcBef>
                          <a:spcPts val="0"/>
                        </a:spcBef>
                        <a:spcAft>
                          <a:spcPts val="0"/>
                        </a:spcAft>
                        <a:buNone/>
                      </a:pPr>
                      <a:r>
                        <a:rPr lang="en-US" sz="2400"/>
                        <a:t>52</a:t>
                      </a:r>
                      <a:endParaRPr sz="2400"/>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Get Courses Approved</a:t>
            </a:r>
            <a:endParaRPr/>
          </a:p>
        </p:txBody>
      </p:sp>
      <p:sp>
        <p:nvSpPr>
          <p:cNvPr id="327" name="Google Shape;327;p45"/>
          <p:cNvSpPr txBox="1"/>
          <p:nvPr>
            <p:ph idx="4294967295" type="body"/>
          </p:nvPr>
        </p:nvSpPr>
        <p:spPr>
          <a:xfrm>
            <a:off x="486750" y="1103575"/>
            <a:ext cx="63417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Email </a:t>
            </a:r>
            <a:r>
              <a:rPr b="0" lang="en-US" sz="1800" u="sng">
                <a:solidFill>
                  <a:schemeClr val="hlink"/>
                </a:solidFill>
                <a:highlight>
                  <a:srgbClr val="FFFFFF"/>
                </a:highlight>
                <a:hlinkClick r:id="rId3"/>
              </a:rPr>
              <a:t>admdvm@uoguelph.ca</a:t>
            </a:r>
            <a:r>
              <a:rPr b="0" lang="en-US" sz="1800">
                <a:solidFill>
                  <a:srgbClr val="700101"/>
                </a:solidFill>
                <a:highlight>
                  <a:srgbClr val="FFFFFF"/>
                </a:highlight>
              </a:rPr>
              <a:t> </a:t>
            </a:r>
            <a:r>
              <a:rPr lang="en-US" sz="1800"/>
              <a:t>to submit your course evaluation requests...</a:t>
            </a:r>
            <a:endParaRPr sz="1800">
              <a:solidFill>
                <a:srgbClr val="4A86E8"/>
              </a:solidFill>
            </a:endParaRPr>
          </a:p>
        </p:txBody>
      </p:sp>
      <p:pic>
        <p:nvPicPr>
          <p:cNvPr id="328" name="Google Shape;328;p45"/>
          <p:cNvPicPr preferRelativeResize="0"/>
          <p:nvPr/>
        </p:nvPicPr>
        <p:blipFill>
          <a:blip r:embed="rId4">
            <a:alphaModFix/>
          </a:blip>
          <a:stretch>
            <a:fillRect/>
          </a:stretch>
        </p:blipFill>
        <p:spPr>
          <a:xfrm rot="-855852">
            <a:off x="1092957" y="1848156"/>
            <a:ext cx="3419761" cy="3635861"/>
          </a:xfrm>
          <a:prstGeom prst="rect">
            <a:avLst/>
          </a:prstGeom>
          <a:noFill/>
          <a:ln>
            <a:noFill/>
          </a:ln>
        </p:spPr>
      </p:pic>
      <p:pic>
        <p:nvPicPr>
          <p:cNvPr id="329" name="Google Shape;329;p45"/>
          <p:cNvPicPr preferRelativeResize="0"/>
          <p:nvPr/>
        </p:nvPicPr>
        <p:blipFill>
          <a:blip r:embed="rId5">
            <a:alphaModFix/>
          </a:blip>
          <a:stretch>
            <a:fillRect/>
          </a:stretch>
        </p:blipFill>
        <p:spPr>
          <a:xfrm rot="803437">
            <a:off x="4495103" y="2056054"/>
            <a:ext cx="3901869" cy="3600069"/>
          </a:xfrm>
          <a:prstGeom prst="rect">
            <a:avLst/>
          </a:prstGeom>
          <a:noFill/>
          <a:ln>
            <a:noFill/>
          </a:ln>
        </p:spPr>
      </p:pic>
      <p:sp>
        <p:nvSpPr>
          <p:cNvPr id="330" name="Google Shape;330;p45"/>
          <p:cNvSpPr txBox="1"/>
          <p:nvPr/>
        </p:nvSpPr>
        <p:spPr>
          <a:xfrm>
            <a:off x="4742000" y="6046700"/>
            <a:ext cx="4089000" cy="8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...they will respond with a letter like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6"/>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Get Courses Approved</a:t>
            </a:r>
            <a:endParaRPr/>
          </a:p>
        </p:txBody>
      </p:sp>
      <p:sp>
        <p:nvSpPr>
          <p:cNvPr id="336" name="Google Shape;336;p46"/>
          <p:cNvSpPr txBox="1"/>
          <p:nvPr>
            <p:ph idx="1" type="body"/>
          </p:nvPr>
        </p:nvSpPr>
        <p:spPr>
          <a:xfrm>
            <a:off x="764549" y="1643100"/>
            <a:ext cx="7950300" cy="31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For more information on the course approval process, as well as academic and other requirements for admission, visit the following website: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0" lang="en-US" sz="1800" u="sng">
                <a:solidFill>
                  <a:schemeClr val="hlink"/>
                </a:solidFill>
                <a:latin typeface="Arial"/>
                <a:ea typeface="Arial"/>
                <a:cs typeface="Arial"/>
                <a:sym typeface="Arial"/>
                <a:hlinkClick r:id="rId3"/>
              </a:rPr>
              <a:t>http://www.ovc.uoguelph.ca/recruitment/en/applyingtodvm/Academicrequirements.asp</a:t>
            </a:r>
            <a:endParaRPr sz="1800"/>
          </a:p>
        </p:txBody>
      </p:sp>
      <p:pic>
        <p:nvPicPr>
          <p:cNvPr id="337" name="Google Shape;337;p46"/>
          <p:cNvPicPr preferRelativeResize="0"/>
          <p:nvPr/>
        </p:nvPicPr>
        <p:blipFill>
          <a:blip r:embed="rId4">
            <a:alphaModFix/>
          </a:blip>
          <a:stretch>
            <a:fillRect/>
          </a:stretch>
        </p:blipFill>
        <p:spPr>
          <a:xfrm>
            <a:off x="3467725" y="3613100"/>
            <a:ext cx="2208550" cy="2208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Approved Courses </a:t>
            </a:r>
            <a:endParaRPr/>
          </a:p>
        </p:txBody>
      </p:sp>
      <p:sp>
        <p:nvSpPr>
          <p:cNvPr id="343" name="Google Shape;343;p47"/>
          <p:cNvSpPr txBox="1"/>
          <p:nvPr>
            <p:ph idx="1" type="body"/>
          </p:nvPr>
        </p:nvSpPr>
        <p:spPr>
          <a:xfrm>
            <a:off x="545425" y="1516500"/>
            <a:ext cx="8558400" cy="451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4800">
                <a:solidFill>
                  <a:srgbClr val="FF0000"/>
                </a:solidFill>
              </a:rPr>
              <a:t>Warning:</a:t>
            </a:r>
            <a:r>
              <a:rPr lang="en-US" sz="4800">
                <a:solidFill>
                  <a:srgbClr val="FF0000"/>
                </a:solidFill>
              </a:rPr>
              <a:t> Always have your courses verified by OVC admissions administration - </a:t>
            </a:r>
            <a:r>
              <a:rPr lang="en-US" sz="6000" u="sng">
                <a:solidFill>
                  <a:srgbClr val="FF0000"/>
                </a:solidFill>
              </a:rPr>
              <a:t>DO NOT</a:t>
            </a:r>
            <a:r>
              <a:rPr lang="en-US" sz="4800">
                <a:solidFill>
                  <a:srgbClr val="FF0000"/>
                </a:solidFill>
              </a:rPr>
              <a:t> just use what worked for us </a:t>
            </a:r>
            <a:endParaRPr sz="48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2"/>
          <p:cNvSpPr/>
          <p:nvPr/>
        </p:nvSpPr>
        <p:spPr>
          <a:xfrm>
            <a:off x="684274" y="1450845"/>
            <a:ext cx="2717293" cy="490880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73" name="Google Shape;73;p12"/>
          <p:cNvSpPr txBox="1"/>
          <p:nvPr>
            <p:ph type="title"/>
          </p:nvPr>
        </p:nvSpPr>
        <p:spPr>
          <a:xfrm>
            <a:off x="764538" y="177545"/>
            <a:ext cx="5559426" cy="6477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F81BC"/>
              </a:buClr>
              <a:buFont typeface="Calibri"/>
              <a:buNone/>
            </a:pPr>
            <a:r>
              <a:rPr b="1" i="0" lang="en-US" sz="3520" u="none" cap="none" strike="noStrike">
                <a:solidFill>
                  <a:srgbClr val="4F81BC"/>
                </a:solidFill>
                <a:latin typeface="Calibri"/>
                <a:ea typeface="Calibri"/>
                <a:cs typeface="Calibri"/>
                <a:sym typeface="Calibri"/>
              </a:rPr>
              <a:t>Schools in Canada (cont’d)</a:t>
            </a:r>
            <a:endParaRPr/>
          </a:p>
        </p:txBody>
      </p:sp>
      <p:sp>
        <p:nvSpPr>
          <p:cNvPr id="74" name="Google Shape;74;p12"/>
          <p:cNvSpPr/>
          <p:nvPr/>
        </p:nvSpPr>
        <p:spPr>
          <a:xfrm>
            <a:off x="3762245" y="1295525"/>
            <a:ext cx="4743451" cy="50038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Western College of Veterinary</a:t>
            </a:r>
            <a:endParaRPr/>
          </a:p>
          <a:p>
            <a:pPr indent="12700" lvl="0" marL="0" marR="0" rtl="0" algn="l">
              <a:lnSpc>
                <a:spcPct val="100000"/>
              </a:lnSpc>
              <a:spcBef>
                <a:spcPts val="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Medicine</a:t>
            </a:r>
            <a:endParaRPr/>
          </a:p>
          <a:p>
            <a:pPr indent="-342900" lvl="0" marL="355600" marR="0" rtl="0" algn="l">
              <a:lnSpc>
                <a:spcPct val="100000"/>
              </a:lnSpc>
              <a:spcBef>
                <a:spcPts val="60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University of Saskatchewan</a:t>
            </a:r>
            <a:endParaRPr/>
          </a:p>
          <a:p>
            <a:pPr indent="-342900" lvl="1" marL="812800" marR="0" rtl="0" algn="l">
              <a:lnSpc>
                <a:spcPct val="100000"/>
              </a:lnSpc>
              <a:spcBef>
                <a:spcPts val="500"/>
              </a:spcBef>
              <a:spcAft>
                <a:spcPts val="0"/>
              </a:spcAft>
              <a:buClr>
                <a:srgbClr val="585858"/>
              </a:buClr>
              <a:buSzPts val="2200"/>
              <a:buFont typeface="Arial"/>
              <a:buChar char="•"/>
            </a:pPr>
            <a:r>
              <a:rPr b="0" i="0" lang="en-US" sz="2200" u="none" cap="none" strike="noStrike">
                <a:solidFill>
                  <a:srgbClr val="585858"/>
                </a:solidFill>
                <a:latin typeface="Calibri"/>
                <a:ea typeface="Calibri"/>
                <a:cs typeface="Calibri"/>
                <a:sym typeface="Calibri"/>
              </a:rPr>
              <a:t>Serves 4 western provinces &amp;</a:t>
            </a:r>
            <a:endParaRPr/>
          </a:p>
          <a:p>
            <a:pPr indent="812800" lvl="0" marL="0" marR="0" rtl="0" algn="l">
              <a:lnSpc>
                <a:spcPct val="100000"/>
              </a:lnSpc>
              <a:spcBef>
                <a:spcPts val="0"/>
              </a:spcBef>
              <a:spcAft>
                <a:spcPts val="0"/>
              </a:spcAft>
              <a:buClr>
                <a:srgbClr val="585858"/>
              </a:buClr>
              <a:buFont typeface="Calibri"/>
              <a:buNone/>
            </a:pPr>
            <a:r>
              <a:rPr b="0" i="0" lang="en-US" sz="2200" u="none" cap="none" strike="noStrike">
                <a:solidFill>
                  <a:srgbClr val="585858"/>
                </a:solidFill>
                <a:latin typeface="Calibri"/>
                <a:ea typeface="Calibri"/>
                <a:cs typeface="Calibri"/>
                <a:sym typeface="Calibri"/>
              </a:rPr>
              <a:t>territories</a:t>
            </a:r>
            <a:endParaRPr/>
          </a:p>
          <a:p>
            <a:pPr indent="12700" lvl="0" marL="0" marR="0" rtl="0" algn="l">
              <a:lnSpc>
                <a:spcPct val="100000"/>
              </a:lnSpc>
              <a:spcBef>
                <a:spcPts val="600"/>
              </a:spcBef>
              <a:spcAft>
                <a:spcPts val="0"/>
              </a:spcAft>
              <a:buClr>
                <a:srgbClr val="585858"/>
              </a:buClr>
              <a:buFont typeface="Calibri"/>
              <a:buNone/>
            </a:pPr>
            <a:r>
              <a:rPr b="1" i="0" lang="en-US" sz="2800" u="none" cap="none" strike="noStrike">
                <a:solidFill>
                  <a:srgbClr val="585858"/>
                </a:solidFill>
                <a:latin typeface="Calibri"/>
                <a:ea typeface="Calibri"/>
                <a:cs typeface="Calibri"/>
                <a:sym typeface="Calibri"/>
              </a:rPr>
              <a:t>Faculté de médecine vétérinaire</a:t>
            </a:r>
            <a:endParaRPr/>
          </a:p>
          <a:p>
            <a:pPr indent="-342900" lvl="0" marL="355600" marR="1052830" rtl="0" algn="l">
              <a:lnSpc>
                <a:spcPct val="100000"/>
              </a:lnSpc>
              <a:spcBef>
                <a:spcPts val="600"/>
              </a:spcBef>
              <a:spcAft>
                <a:spcPts val="0"/>
              </a:spcAft>
              <a:buClr>
                <a:srgbClr val="4F81BC"/>
              </a:buClr>
              <a:buSzPts val="2800"/>
              <a:buFont typeface="Arial"/>
              <a:buChar char="•"/>
            </a:pPr>
            <a:r>
              <a:rPr b="0" i="0" lang="en-US" sz="2800" u="none" cap="none" strike="noStrike">
                <a:solidFill>
                  <a:srgbClr val="4F81BC"/>
                </a:solidFill>
                <a:latin typeface="Calibri"/>
                <a:ea typeface="Calibri"/>
                <a:cs typeface="Calibri"/>
                <a:sym typeface="Calibri"/>
              </a:rPr>
              <a:t>Université de Montréal  (Francophone)</a:t>
            </a:r>
            <a:endParaRPr/>
          </a:p>
          <a:p>
            <a:pPr indent="-342900" lvl="1" marL="812800" marR="0" rtl="0" algn="l">
              <a:lnSpc>
                <a:spcPct val="100000"/>
              </a:lnSpc>
              <a:spcBef>
                <a:spcPts val="500"/>
              </a:spcBef>
              <a:spcAft>
                <a:spcPts val="0"/>
              </a:spcAft>
              <a:buClr>
                <a:srgbClr val="585858"/>
              </a:buClr>
              <a:buSzPts val="2200"/>
              <a:buFont typeface="Arial"/>
              <a:buChar char="•"/>
            </a:pPr>
            <a:r>
              <a:rPr b="0" i="0" lang="en-US" sz="2200" u="none" cap="none" strike="noStrike">
                <a:solidFill>
                  <a:srgbClr val="585858"/>
                </a:solidFill>
                <a:latin typeface="Calibri"/>
                <a:ea typeface="Calibri"/>
                <a:cs typeface="Calibri"/>
                <a:sym typeface="Calibri"/>
              </a:rPr>
              <a:t>Serves Québec</a:t>
            </a:r>
            <a:endParaRPr/>
          </a:p>
        </p:txBody>
      </p:sp>
      <p:sp>
        <p:nvSpPr>
          <p:cNvPr id="75" name="Google Shape;75;p12"/>
          <p:cNvSpPr/>
          <p:nvPr/>
        </p:nvSpPr>
        <p:spPr>
          <a:xfrm>
            <a:off x="685800" y="1400554"/>
            <a:ext cx="2811780" cy="3139440"/>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76" name="Google Shape;76;p12"/>
          <p:cNvSpPr/>
          <p:nvPr/>
        </p:nvSpPr>
        <p:spPr>
          <a:xfrm>
            <a:off x="405383" y="1601724"/>
            <a:ext cx="3287269" cy="4462272"/>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77" name="Google Shape;77;p12"/>
          <p:cNvSpPr/>
          <p:nvPr/>
        </p:nvSpPr>
        <p:spPr>
          <a:xfrm>
            <a:off x="8037575" y="92964"/>
            <a:ext cx="1106424" cy="946403"/>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78" name="Google Shape;78;p12"/>
          <p:cNvSpPr/>
          <p:nvPr/>
        </p:nvSpPr>
        <p:spPr>
          <a:xfrm>
            <a:off x="828546" y="6257416"/>
            <a:ext cx="2430146" cy="484712"/>
          </a:xfrm>
          <a:prstGeom prst="rect">
            <a:avLst/>
          </a:prstGeom>
          <a:noFill/>
          <a:ln>
            <a:noFill/>
          </a:ln>
        </p:spPr>
        <p:txBody>
          <a:bodyPr anchorCtr="0" anchor="t" bIns="0" lIns="0" spcFirstLastPara="1" rIns="0" wrap="square" tIns="0">
            <a:noAutofit/>
          </a:bodyPr>
          <a:lstStyle/>
          <a:p>
            <a:pPr indent="12700" lvl="0" marL="0" marR="0" rtl="0" algn="l">
              <a:lnSpc>
                <a:spcPct val="100875"/>
              </a:lnSpc>
              <a:spcBef>
                <a:spcPts val="0"/>
              </a:spcBef>
              <a:spcAft>
                <a:spcPts val="0"/>
              </a:spcAft>
              <a:buClr>
                <a:srgbClr val="0000FF"/>
              </a:buClr>
              <a:buFont typeface="Calibri"/>
              <a:buNone/>
            </a:pPr>
            <a:r>
              <a:rPr b="0" i="0" lang="en-US" sz="1600" u="sng" cap="none" strike="noStrike">
                <a:solidFill>
                  <a:schemeClr val="hlink"/>
                </a:solidFill>
                <a:latin typeface="Calibri"/>
                <a:ea typeface="Calibri"/>
                <a:cs typeface="Calibri"/>
                <a:sym typeface="Calibri"/>
                <a:hlinkClick r:id="rId6"/>
              </a:rPr>
              <a:t>http://bethune.yorku.ca/sos/</a:t>
            </a:r>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Approved Courses - Brittany</a:t>
            </a:r>
            <a:endParaRPr/>
          </a:p>
        </p:txBody>
      </p:sp>
      <p:sp>
        <p:nvSpPr>
          <p:cNvPr id="349" name="Google Shape;349;p48"/>
          <p:cNvSpPr txBox="1"/>
          <p:nvPr>
            <p:ph idx="1" type="body"/>
          </p:nvPr>
        </p:nvSpPr>
        <p:spPr>
          <a:xfrm>
            <a:off x="497325" y="4432200"/>
            <a:ext cx="63417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Also Approved for Humanities: PSYC 3140 Abnormal Psychology</a:t>
            </a:r>
            <a:endParaRPr sz="1800"/>
          </a:p>
          <a:p>
            <a:pPr indent="0" lvl="0" marL="0" rtl="0" algn="l">
              <a:spcBef>
                <a:spcPts val="0"/>
              </a:spcBef>
              <a:spcAft>
                <a:spcPts val="0"/>
              </a:spcAft>
              <a:buNone/>
            </a:pPr>
            <a:r>
              <a:rPr lang="en-US" sz="1800"/>
              <a:t>Not Approved for Cell Biology: BIOL 3110 Molecular Biology I</a:t>
            </a:r>
            <a:endParaRPr sz="1800"/>
          </a:p>
          <a:p>
            <a:pPr indent="0" lvl="0" marL="0" rtl="0" algn="l">
              <a:spcBef>
                <a:spcPts val="0"/>
              </a:spcBef>
              <a:spcAft>
                <a:spcPts val="0"/>
              </a:spcAft>
              <a:buNone/>
            </a:pPr>
            <a:r>
              <a:t/>
            </a:r>
            <a:endParaRPr sz="3000"/>
          </a:p>
          <a:p>
            <a:pPr indent="0" lvl="0" marL="0" rtl="0" algn="l">
              <a:spcBef>
                <a:spcPts val="0"/>
              </a:spcBef>
              <a:spcAft>
                <a:spcPts val="0"/>
              </a:spcAft>
              <a:buNone/>
            </a:pPr>
            <a:r>
              <a:t/>
            </a:r>
            <a:endParaRPr sz="1400"/>
          </a:p>
          <a:p>
            <a:pPr indent="0" lvl="0" marL="0" rtl="0" algn="l">
              <a:spcBef>
                <a:spcPts val="0"/>
              </a:spcBef>
              <a:spcAft>
                <a:spcPts val="0"/>
              </a:spcAft>
              <a:buNone/>
            </a:pPr>
            <a:r>
              <a:t/>
            </a:r>
            <a:endParaRPr sz="1100"/>
          </a:p>
          <a:p>
            <a:pPr indent="0" lvl="0" marL="0" rtl="0" algn="l">
              <a:spcBef>
                <a:spcPts val="0"/>
              </a:spcBef>
              <a:spcAft>
                <a:spcPts val="0"/>
              </a:spcAft>
              <a:buNone/>
            </a:pPr>
            <a:r>
              <a:t/>
            </a:r>
            <a:endParaRPr/>
          </a:p>
        </p:txBody>
      </p:sp>
      <p:graphicFrame>
        <p:nvGraphicFramePr>
          <p:cNvPr id="350" name="Google Shape;350;p48"/>
          <p:cNvGraphicFramePr/>
          <p:nvPr/>
        </p:nvGraphicFramePr>
        <p:xfrm>
          <a:off x="497325" y="1218675"/>
          <a:ext cx="3000000" cy="3000000"/>
        </p:xfrm>
        <a:graphic>
          <a:graphicData uri="http://schemas.openxmlformats.org/drawingml/2006/table">
            <a:tbl>
              <a:tblPr>
                <a:noFill/>
                <a:tableStyleId>{F230C43F-E295-4680-87F9-929953AEE2EE}</a:tableStyleId>
              </a:tblPr>
              <a:tblGrid>
                <a:gridCol w="3645100"/>
                <a:gridCol w="1774700"/>
                <a:gridCol w="2902875"/>
              </a:tblGrid>
              <a:tr h="2225">
                <a:tc>
                  <a:txBody>
                    <a:bodyPr/>
                    <a:lstStyle/>
                    <a:p>
                      <a:pPr indent="0" lvl="0" marL="0" rtl="0" algn="ctr">
                        <a:spcBef>
                          <a:spcPts val="0"/>
                        </a:spcBef>
                        <a:spcAft>
                          <a:spcPts val="0"/>
                        </a:spcAft>
                        <a:buNone/>
                      </a:pPr>
                      <a:r>
                        <a:rPr b="1" lang="en-US" sz="1800">
                          <a:solidFill>
                            <a:schemeClr val="accent1"/>
                          </a:solidFill>
                        </a:rPr>
                        <a:t>OVC </a:t>
                      </a:r>
                      <a:r>
                        <a:rPr b="1" lang="en-US" sz="1800">
                          <a:solidFill>
                            <a:schemeClr val="accent1"/>
                          </a:solidFill>
                        </a:rPr>
                        <a:t>Requirement</a:t>
                      </a:r>
                      <a:r>
                        <a:rPr b="1" lang="en-US" sz="1800">
                          <a:solidFill>
                            <a:schemeClr val="accent1"/>
                          </a:solidFill>
                        </a:rPr>
                        <a:t> </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Code</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Name </a:t>
                      </a:r>
                      <a:endParaRPr b="1" sz="1800">
                        <a:solidFill>
                          <a:schemeClr val="accent1"/>
                        </a:solidFill>
                      </a:endParaRPr>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Biological Sciences I/II</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ISCI 1101/1102</a:t>
                      </a:r>
                      <a:endParaRPr sz="1800"/>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Integrated Science I/II</a:t>
                      </a:r>
                      <a:endParaRPr sz="1800"/>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Biology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 2021</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Biology </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Genetics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2040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Genetics</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Statistics</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2060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Statistics for Biologists</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Biochemistry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2020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Biochemistry</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Humanities and Social Sciences I/II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PSYC 1010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Introduction to Psychology</a:t>
                      </a:r>
                      <a:endParaRPr b="1" sz="1800">
                        <a:solidFill>
                          <a:srgbClr val="4F81BC"/>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Approved Courses - Mahsa </a:t>
            </a:r>
            <a:endParaRPr/>
          </a:p>
        </p:txBody>
      </p:sp>
      <p:sp>
        <p:nvSpPr>
          <p:cNvPr id="356" name="Google Shape;356;p49"/>
          <p:cNvSpPr txBox="1"/>
          <p:nvPr>
            <p:ph idx="1" type="body"/>
          </p:nvPr>
        </p:nvSpPr>
        <p:spPr>
          <a:xfrm>
            <a:off x="497325" y="4432200"/>
            <a:ext cx="63417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**Also Approved for: Histology </a:t>
            </a:r>
            <a:endParaRPr sz="1800"/>
          </a:p>
          <a:p>
            <a:pPr indent="0" lvl="0" marL="0" rtl="0" algn="l">
              <a:spcBef>
                <a:spcPts val="0"/>
              </a:spcBef>
              <a:spcAft>
                <a:spcPts val="0"/>
              </a:spcAft>
              <a:buNone/>
            </a:pPr>
            <a:r>
              <a:rPr lang="en-US" sz="1800"/>
              <a:t>**Not Approved: Biology of Cancer, Physiology </a:t>
            </a:r>
            <a:endParaRPr sz="1800"/>
          </a:p>
          <a:p>
            <a:pPr indent="0" lvl="0" marL="0" rtl="0" algn="l">
              <a:spcBef>
                <a:spcPts val="0"/>
              </a:spcBef>
              <a:spcAft>
                <a:spcPts val="0"/>
              </a:spcAft>
              <a:buNone/>
            </a:pPr>
            <a:r>
              <a:t/>
            </a:r>
            <a:endParaRPr sz="3000"/>
          </a:p>
          <a:p>
            <a:pPr indent="0" lvl="0" marL="0" rtl="0" algn="l">
              <a:spcBef>
                <a:spcPts val="0"/>
              </a:spcBef>
              <a:spcAft>
                <a:spcPts val="0"/>
              </a:spcAft>
              <a:buNone/>
            </a:pPr>
            <a:r>
              <a:t/>
            </a:r>
            <a:endParaRPr sz="1400"/>
          </a:p>
          <a:p>
            <a:pPr indent="0" lvl="0" marL="0" rtl="0" algn="l">
              <a:spcBef>
                <a:spcPts val="0"/>
              </a:spcBef>
              <a:spcAft>
                <a:spcPts val="0"/>
              </a:spcAft>
              <a:buNone/>
            </a:pPr>
            <a:r>
              <a:t/>
            </a:r>
            <a:endParaRPr sz="1100"/>
          </a:p>
          <a:p>
            <a:pPr indent="0" lvl="0" marL="0" rtl="0" algn="l">
              <a:spcBef>
                <a:spcPts val="0"/>
              </a:spcBef>
              <a:spcAft>
                <a:spcPts val="0"/>
              </a:spcAft>
              <a:buNone/>
            </a:pPr>
            <a:r>
              <a:t/>
            </a:r>
            <a:endParaRPr/>
          </a:p>
        </p:txBody>
      </p:sp>
      <p:graphicFrame>
        <p:nvGraphicFramePr>
          <p:cNvPr id="357" name="Google Shape;357;p49"/>
          <p:cNvGraphicFramePr/>
          <p:nvPr/>
        </p:nvGraphicFramePr>
        <p:xfrm>
          <a:off x="497325" y="1218675"/>
          <a:ext cx="3000000" cy="3000000"/>
        </p:xfrm>
        <a:graphic>
          <a:graphicData uri="http://schemas.openxmlformats.org/drawingml/2006/table">
            <a:tbl>
              <a:tblPr>
                <a:noFill/>
                <a:tableStyleId>{F230C43F-E295-4680-87F9-929953AEE2EE}</a:tableStyleId>
              </a:tblPr>
              <a:tblGrid>
                <a:gridCol w="3645100"/>
                <a:gridCol w="1774700"/>
                <a:gridCol w="2902875"/>
              </a:tblGrid>
              <a:tr h="2225">
                <a:tc>
                  <a:txBody>
                    <a:bodyPr/>
                    <a:lstStyle/>
                    <a:p>
                      <a:pPr indent="0" lvl="0" marL="0" rtl="0" algn="ctr">
                        <a:spcBef>
                          <a:spcPts val="0"/>
                        </a:spcBef>
                        <a:spcAft>
                          <a:spcPts val="0"/>
                        </a:spcAft>
                        <a:buNone/>
                      </a:pPr>
                      <a:r>
                        <a:rPr b="1" lang="en-US" sz="1800">
                          <a:solidFill>
                            <a:schemeClr val="accent1"/>
                          </a:solidFill>
                        </a:rPr>
                        <a:t>OVC Requirement </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Code</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Name </a:t>
                      </a:r>
                      <a:endParaRPr b="1" sz="1800">
                        <a:solidFill>
                          <a:schemeClr val="accent1"/>
                        </a:solidFill>
                      </a:endParaRPr>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Biological Sciences I/II</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 1000/1001</a:t>
                      </a:r>
                      <a:endParaRPr sz="1800"/>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Biology I/II </a:t>
                      </a:r>
                      <a:endParaRPr sz="1800"/>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Biology**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 2021</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Biology </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Genetics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2040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Genetics</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Statistics</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2060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Statistics for Biologists</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Biochemistry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2020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Biochemistry</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Humanities and Social Sciences I/II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PSYC 1010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Introduction to Psychology</a:t>
                      </a:r>
                      <a:endParaRPr b="1" sz="1800">
                        <a:solidFill>
                          <a:srgbClr val="4F81BC"/>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Approved Courses - Drago </a:t>
            </a:r>
            <a:endParaRPr/>
          </a:p>
        </p:txBody>
      </p:sp>
      <p:sp>
        <p:nvSpPr>
          <p:cNvPr id="363" name="Google Shape;363;p50"/>
          <p:cNvSpPr txBox="1"/>
          <p:nvPr>
            <p:ph idx="1" type="body"/>
          </p:nvPr>
        </p:nvSpPr>
        <p:spPr>
          <a:xfrm>
            <a:off x="497325" y="5813325"/>
            <a:ext cx="63417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 BIOL 4270 - Reproduction ⇒ Not acceptable cell biology </a:t>
            </a:r>
            <a:endParaRPr sz="1800"/>
          </a:p>
          <a:p>
            <a:pPr indent="0" lvl="0" marL="0" rtl="0" algn="l">
              <a:spcBef>
                <a:spcPts val="0"/>
              </a:spcBef>
              <a:spcAft>
                <a:spcPts val="0"/>
              </a:spcAft>
              <a:buNone/>
            </a:pPr>
            <a:r>
              <a:rPr lang="en-US" sz="1800"/>
              <a:t> ** BIOL4220 - Histology ⇒ Acceptable cell biology </a:t>
            </a:r>
            <a:endParaRPr sz="1800"/>
          </a:p>
          <a:p>
            <a:pPr indent="0" lvl="0" marL="0" rtl="0" algn="l">
              <a:spcBef>
                <a:spcPts val="0"/>
              </a:spcBef>
              <a:spcAft>
                <a:spcPts val="0"/>
              </a:spcAft>
              <a:buNone/>
            </a:pPr>
            <a:r>
              <a:t/>
            </a:r>
            <a:endParaRPr sz="3000"/>
          </a:p>
          <a:p>
            <a:pPr indent="0" lvl="0" marL="0" rtl="0" algn="l">
              <a:spcBef>
                <a:spcPts val="0"/>
              </a:spcBef>
              <a:spcAft>
                <a:spcPts val="0"/>
              </a:spcAft>
              <a:buNone/>
            </a:pPr>
            <a:r>
              <a:t/>
            </a:r>
            <a:endParaRPr sz="1400"/>
          </a:p>
          <a:p>
            <a:pPr indent="0" lvl="0" marL="0" rtl="0" algn="l">
              <a:spcBef>
                <a:spcPts val="0"/>
              </a:spcBef>
              <a:spcAft>
                <a:spcPts val="0"/>
              </a:spcAft>
              <a:buNone/>
            </a:pPr>
            <a:r>
              <a:t/>
            </a:r>
            <a:endParaRPr sz="1100"/>
          </a:p>
          <a:p>
            <a:pPr indent="0" lvl="0" marL="0" rtl="0" algn="l">
              <a:spcBef>
                <a:spcPts val="0"/>
              </a:spcBef>
              <a:spcAft>
                <a:spcPts val="0"/>
              </a:spcAft>
              <a:buNone/>
            </a:pPr>
            <a:r>
              <a:t/>
            </a:r>
            <a:endParaRPr/>
          </a:p>
        </p:txBody>
      </p:sp>
      <p:graphicFrame>
        <p:nvGraphicFramePr>
          <p:cNvPr id="364" name="Google Shape;364;p50"/>
          <p:cNvGraphicFramePr/>
          <p:nvPr/>
        </p:nvGraphicFramePr>
        <p:xfrm>
          <a:off x="497325" y="1218675"/>
          <a:ext cx="3000000" cy="3000000"/>
        </p:xfrm>
        <a:graphic>
          <a:graphicData uri="http://schemas.openxmlformats.org/drawingml/2006/table">
            <a:tbl>
              <a:tblPr>
                <a:noFill/>
                <a:tableStyleId>{F230C43F-E295-4680-87F9-929953AEE2EE}</a:tableStyleId>
              </a:tblPr>
              <a:tblGrid>
                <a:gridCol w="3645100"/>
                <a:gridCol w="1774700"/>
                <a:gridCol w="2902875"/>
              </a:tblGrid>
              <a:tr h="2225">
                <a:tc>
                  <a:txBody>
                    <a:bodyPr/>
                    <a:lstStyle/>
                    <a:p>
                      <a:pPr indent="0" lvl="0" marL="0" rtl="0" algn="ctr">
                        <a:spcBef>
                          <a:spcPts val="0"/>
                        </a:spcBef>
                        <a:spcAft>
                          <a:spcPts val="0"/>
                        </a:spcAft>
                        <a:buNone/>
                      </a:pPr>
                      <a:r>
                        <a:rPr b="1" lang="en-US" sz="1800">
                          <a:solidFill>
                            <a:schemeClr val="accent1"/>
                          </a:solidFill>
                        </a:rPr>
                        <a:t>OVC Requirement </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Code</a:t>
                      </a:r>
                      <a:endParaRPr b="1" sz="1800">
                        <a:solidFill>
                          <a:schemeClr val="accent1"/>
                        </a:solidFill>
                      </a:endParaRPr>
                    </a:p>
                  </a:txBody>
                  <a:tcPr marT="91425" marB="91425" marR="91425" marL="91425"/>
                </a:tc>
                <a:tc>
                  <a:txBody>
                    <a:bodyPr/>
                    <a:lstStyle/>
                    <a:p>
                      <a:pPr indent="0" lvl="0" marL="0" rtl="0" algn="ctr">
                        <a:spcBef>
                          <a:spcPts val="0"/>
                        </a:spcBef>
                        <a:spcAft>
                          <a:spcPts val="0"/>
                        </a:spcAft>
                        <a:buNone/>
                      </a:pPr>
                      <a:r>
                        <a:rPr b="1" lang="en-US" sz="1800">
                          <a:solidFill>
                            <a:schemeClr val="accent1"/>
                          </a:solidFill>
                        </a:rPr>
                        <a:t>Course Name </a:t>
                      </a:r>
                      <a:endParaRPr b="1" sz="1800">
                        <a:solidFill>
                          <a:schemeClr val="accent1"/>
                        </a:solidFill>
                      </a:endParaRPr>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Biological Sciences I/II</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 3150/KINE 2011 </a:t>
                      </a:r>
                      <a:endParaRPr sz="1800"/>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Microbiology / Human Physiology I</a:t>
                      </a:r>
                      <a:endParaRPr sz="1800"/>
                    </a:p>
                  </a:txBody>
                  <a:tcPr marT="91425" marB="91425" marR="91425" marL="91425"/>
                </a:tc>
              </a:tr>
              <a:tr h="6450">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Biology**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BIOL 4061</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800">
                          <a:solidFill>
                            <a:srgbClr val="4F81BC"/>
                          </a:solidFill>
                          <a:latin typeface="Calibri"/>
                          <a:ea typeface="Calibri"/>
                          <a:cs typeface="Calibri"/>
                          <a:sym typeface="Calibri"/>
                        </a:rPr>
                        <a:t>Cell &amp; Molecular Biology of Development </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Genetics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4285</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Human Molecular Genetics</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Statistics</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PSYC 2022</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Statistical Methods II</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Biochemistry</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BIOL 3051</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Macromolecules of Biological Interest </a:t>
                      </a:r>
                      <a:endParaRPr b="1" sz="1800">
                        <a:solidFill>
                          <a:srgbClr val="4F81BC"/>
                        </a:solidFill>
                        <a:latin typeface="Calibri"/>
                        <a:ea typeface="Calibri"/>
                        <a:cs typeface="Calibri"/>
                        <a:sym typeface="Calibri"/>
                      </a:endParaRPr>
                    </a:p>
                  </a:txBody>
                  <a:tcPr marT="91425" marB="91425" marR="91425" marL="91425"/>
                </a:tc>
              </a:tr>
              <a:tr h="6450">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Humanities and Social Sciences I/II </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ECON 1000/PSYC 3170</a:t>
                      </a:r>
                      <a:endParaRPr b="1" sz="1800">
                        <a:solidFill>
                          <a:srgbClr val="4F81BC"/>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1800">
                          <a:solidFill>
                            <a:srgbClr val="4F81BC"/>
                          </a:solidFill>
                          <a:latin typeface="Calibri"/>
                          <a:ea typeface="Calibri"/>
                          <a:cs typeface="Calibri"/>
                          <a:sym typeface="Calibri"/>
                        </a:rPr>
                        <a:t>Introduction to Microeconomics/Health Psychology </a:t>
                      </a:r>
                      <a:endParaRPr b="1" sz="1800">
                        <a:solidFill>
                          <a:srgbClr val="4F81BC"/>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Pro Tip...</a:t>
            </a:r>
            <a:endParaRPr/>
          </a:p>
        </p:txBody>
      </p:sp>
      <p:sp>
        <p:nvSpPr>
          <p:cNvPr id="370" name="Google Shape;370;p51"/>
          <p:cNvSpPr txBox="1"/>
          <p:nvPr>
            <p:ph idx="1" type="body"/>
          </p:nvPr>
        </p:nvSpPr>
        <p:spPr>
          <a:xfrm>
            <a:off x="764550" y="1287675"/>
            <a:ext cx="8053200" cy="45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600"/>
              <a:t>Phase 1 OVC’s curriculum places heavy focus on...</a:t>
            </a:r>
            <a:endParaRPr sz="3600"/>
          </a:p>
          <a:p>
            <a:pPr indent="-457200" lvl="0" marL="457200" rtl="0" algn="l">
              <a:spcBef>
                <a:spcPts val="0"/>
              </a:spcBef>
              <a:spcAft>
                <a:spcPts val="0"/>
              </a:spcAft>
              <a:buSzPts val="3600"/>
              <a:buAutoNum type="arabicPeriod"/>
            </a:pPr>
            <a:r>
              <a:rPr lang="en-US" sz="3600"/>
              <a:t>Anatomy** </a:t>
            </a:r>
            <a:endParaRPr sz="3600"/>
          </a:p>
          <a:p>
            <a:pPr indent="-457200" lvl="0" marL="457200" rtl="0" algn="l">
              <a:spcBef>
                <a:spcPts val="0"/>
              </a:spcBef>
              <a:spcAft>
                <a:spcPts val="0"/>
              </a:spcAft>
              <a:buSzPts val="3600"/>
              <a:buAutoNum type="arabicPeriod"/>
            </a:pPr>
            <a:r>
              <a:rPr lang="en-US" sz="3600"/>
              <a:t>Physiology </a:t>
            </a:r>
            <a:endParaRPr sz="3600"/>
          </a:p>
          <a:p>
            <a:pPr indent="-457200" lvl="0" marL="457200" rtl="0" algn="l">
              <a:spcBef>
                <a:spcPts val="0"/>
              </a:spcBef>
              <a:spcAft>
                <a:spcPts val="0"/>
              </a:spcAft>
              <a:buSzPts val="3600"/>
              <a:buAutoNum type="arabicPeriod"/>
            </a:pPr>
            <a:r>
              <a:rPr lang="en-US" sz="3600"/>
              <a:t>Histology </a:t>
            </a:r>
            <a:endParaRPr sz="3600"/>
          </a:p>
          <a:p>
            <a:pPr indent="0" lvl="0" marL="0" rtl="0" algn="l">
              <a:spcBef>
                <a:spcPts val="0"/>
              </a:spcBef>
              <a:spcAft>
                <a:spcPts val="0"/>
              </a:spcAft>
              <a:buNone/>
            </a:pPr>
            <a:r>
              <a:t/>
            </a:r>
            <a:endParaRPr sz="3600"/>
          </a:p>
          <a:p>
            <a:pPr indent="0" lvl="0" marL="0" rtl="0" algn="ctr">
              <a:spcBef>
                <a:spcPts val="0"/>
              </a:spcBef>
              <a:spcAft>
                <a:spcPts val="0"/>
              </a:spcAft>
              <a:buNone/>
            </a:pPr>
            <a:r>
              <a:rPr lang="en-US" sz="3600"/>
              <a:t>Try to take these courses in your undergraduate studies</a:t>
            </a:r>
            <a:endParaRPr sz="3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Course Semester Criteria</a:t>
            </a:r>
            <a:endParaRPr/>
          </a:p>
        </p:txBody>
      </p:sp>
      <p:sp>
        <p:nvSpPr>
          <p:cNvPr id="376" name="Google Shape;376;p52"/>
          <p:cNvSpPr txBox="1"/>
          <p:nvPr>
            <p:ph idx="1" type="body"/>
          </p:nvPr>
        </p:nvSpPr>
        <p:spPr>
          <a:xfrm>
            <a:off x="444725" y="1150950"/>
            <a:ext cx="8454300" cy="45561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US" sz="3000"/>
              <a:t>For students in programs with more than 10 credits, </a:t>
            </a:r>
            <a:r>
              <a:rPr lang="en-US" sz="3000">
                <a:solidFill>
                  <a:srgbClr val="FF0000"/>
                </a:solidFill>
              </a:rPr>
              <a:t>60%</a:t>
            </a:r>
            <a:r>
              <a:rPr lang="en-US" sz="3000"/>
              <a:t> of credits in each full-time semester must be taken at a </a:t>
            </a:r>
            <a:r>
              <a:rPr lang="en-US" sz="3000">
                <a:solidFill>
                  <a:srgbClr val="FF0000"/>
                </a:solidFill>
              </a:rPr>
              <a:t>3000 level (third year level) or above</a:t>
            </a:r>
            <a:r>
              <a:rPr lang="en-US" sz="3000"/>
              <a:t>.  However, 40% of the credits in a full-time semester may be taken at the level of the applicant's choice.</a:t>
            </a:r>
            <a:endParaRPr sz="3000"/>
          </a:p>
          <a:p>
            <a:pPr indent="0" lvl="0" marL="457200" rtl="0" algn="l">
              <a:spcBef>
                <a:spcPts val="0"/>
              </a:spcBef>
              <a:spcAft>
                <a:spcPts val="0"/>
              </a:spcAft>
              <a:buNone/>
            </a:pPr>
            <a:r>
              <a:t/>
            </a:r>
            <a:endParaRPr sz="3000"/>
          </a:p>
          <a:p>
            <a:pPr indent="-419100" lvl="0" marL="457200" rtl="0" algn="l">
              <a:spcBef>
                <a:spcPts val="0"/>
              </a:spcBef>
              <a:spcAft>
                <a:spcPts val="0"/>
              </a:spcAft>
              <a:buSzPts val="3000"/>
              <a:buChar char="●"/>
            </a:pPr>
            <a:r>
              <a:rPr lang="en-US" sz="3000"/>
              <a:t>Courses will </a:t>
            </a:r>
            <a:r>
              <a:rPr lang="en-US" sz="3000">
                <a:solidFill>
                  <a:srgbClr val="FF0000"/>
                </a:solidFill>
              </a:rPr>
              <a:t>not</a:t>
            </a:r>
            <a:r>
              <a:rPr lang="en-US" sz="3000"/>
              <a:t> be acceptable if they are </a:t>
            </a:r>
            <a:r>
              <a:rPr lang="en-US" sz="3000">
                <a:solidFill>
                  <a:srgbClr val="FF0000"/>
                </a:solidFill>
              </a:rPr>
              <a:t>repeats</a:t>
            </a:r>
            <a:r>
              <a:rPr lang="en-US" sz="3000"/>
              <a:t> of previously passed courses, or if they are taken at the </a:t>
            </a:r>
            <a:r>
              <a:rPr lang="en-US" sz="3000">
                <a:solidFill>
                  <a:srgbClr val="FF0000"/>
                </a:solidFill>
              </a:rPr>
              <a:t>same level or a lower level</a:t>
            </a:r>
            <a:r>
              <a:rPr lang="en-US" sz="3000"/>
              <a:t> in a subject area than previously passed courses in the same subject area</a:t>
            </a:r>
            <a:endParaRPr sz="3000"/>
          </a:p>
          <a:p>
            <a:pPr indent="0" lvl="0" marL="457200" rtl="0" algn="l">
              <a:spcBef>
                <a:spcPts val="0"/>
              </a:spcBef>
              <a:spcAft>
                <a:spcPts val="0"/>
              </a:spcAft>
              <a:buNone/>
            </a:pPr>
            <a:r>
              <a:t/>
            </a:r>
            <a:endParaRPr sz="3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3"/>
          <p:cNvSpPr txBox="1"/>
          <p:nvPr>
            <p:ph idx="1" type="body"/>
          </p:nvPr>
        </p:nvSpPr>
        <p:spPr>
          <a:xfrm>
            <a:off x="517350" y="2683650"/>
            <a:ext cx="8109300" cy="14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INTERVIEW</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Interview Tips</a:t>
            </a:r>
            <a:endParaRPr/>
          </a:p>
        </p:txBody>
      </p:sp>
      <p:sp>
        <p:nvSpPr>
          <p:cNvPr id="387" name="Google Shape;387;p54"/>
          <p:cNvSpPr txBox="1"/>
          <p:nvPr>
            <p:ph idx="1" type="body"/>
          </p:nvPr>
        </p:nvSpPr>
        <p:spPr>
          <a:xfrm>
            <a:off x="277733" y="1516507"/>
            <a:ext cx="9063600" cy="45561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US" sz="3600"/>
              <a:t>University of Guelph Future Vets Club </a:t>
            </a:r>
            <a:endParaRPr sz="3600"/>
          </a:p>
          <a:p>
            <a:pPr indent="-457200" lvl="1" marL="914400" rtl="0" algn="l">
              <a:spcBef>
                <a:spcPts val="0"/>
              </a:spcBef>
              <a:spcAft>
                <a:spcPts val="0"/>
              </a:spcAft>
              <a:buSzPts val="3600"/>
              <a:buChar char="○"/>
            </a:pPr>
            <a:r>
              <a:rPr lang="en-US" sz="3600"/>
              <a:t>Mock MMI - 4 stations </a:t>
            </a:r>
            <a:endParaRPr sz="3600"/>
          </a:p>
          <a:p>
            <a:pPr indent="-457200" lvl="1" marL="914400" rtl="0" algn="l">
              <a:spcBef>
                <a:spcPts val="0"/>
              </a:spcBef>
              <a:spcAft>
                <a:spcPts val="0"/>
              </a:spcAft>
              <a:buSzPts val="3600"/>
              <a:buChar char="○"/>
            </a:pPr>
            <a:r>
              <a:rPr lang="en-US" sz="3600"/>
              <a:t>Join the Facebook Group!</a:t>
            </a:r>
            <a:endParaRPr sz="3600"/>
          </a:p>
          <a:p>
            <a:pPr indent="-457200" lvl="1" marL="914400" rtl="0" algn="l">
              <a:spcBef>
                <a:spcPts val="0"/>
              </a:spcBef>
              <a:spcAft>
                <a:spcPts val="0"/>
              </a:spcAft>
              <a:buSzPts val="3600"/>
              <a:buChar char="○"/>
            </a:pPr>
            <a:r>
              <a:rPr lang="en-US" sz="3600"/>
              <a:t>Registration opens ~End of January/Early February</a:t>
            </a:r>
            <a:endParaRPr sz="3600"/>
          </a:p>
          <a:p>
            <a:pPr indent="0" lvl="0" marL="0" rtl="0" algn="l">
              <a:spcBef>
                <a:spcPts val="0"/>
              </a:spcBef>
              <a:spcAft>
                <a:spcPts val="0"/>
              </a:spcAft>
              <a:buNone/>
            </a:pPr>
            <a:r>
              <a:t/>
            </a:r>
            <a:endParaRPr sz="3600"/>
          </a:p>
        </p:txBody>
      </p:sp>
      <p:pic>
        <p:nvPicPr>
          <p:cNvPr id="388" name="Google Shape;388;p54"/>
          <p:cNvPicPr preferRelativeResize="0"/>
          <p:nvPr/>
        </p:nvPicPr>
        <p:blipFill>
          <a:blip r:embed="rId3">
            <a:alphaModFix/>
          </a:blip>
          <a:stretch>
            <a:fillRect/>
          </a:stretch>
        </p:blipFill>
        <p:spPr>
          <a:xfrm>
            <a:off x="6433425" y="4197100"/>
            <a:ext cx="2324824" cy="2324824"/>
          </a:xfrm>
          <a:prstGeom prst="rect">
            <a:avLst/>
          </a:prstGeom>
          <a:noFill/>
          <a:ln>
            <a:noFill/>
          </a:ln>
        </p:spPr>
      </p:pic>
      <p:sp>
        <p:nvSpPr>
          <p:cNvPr id="389" name="Google Shape;389;p54"/>
          <p:cNvSpPr txBox="1"/>
          <p:nvPr/>
        </p:nvSpPr>
        <p:spPr>
          <a:xfrm>
            <a:off x="3175875" y="6072600"/>
            <a:ext cx="32673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https://www.facebook.com/fvcguelph/</a:t>
            </a:r>
            <a:endParaRPr sz="17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5"/>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Interview Tips</a:t>
            </a:r>
            <a:endParaRPr/>
          </a:p>
        </p:txBody>
      </p:sp>
      <p:sp>
        <p:nvSpPr>
          <p:cNvPr id="395" name="Google Shape;395;p55"/>
          <p:cNvSpPr txBox="1"/>
          <p:nvPr>
            <p:ph idx="1" type="body"/>
          </p:nvPr>
        </p:nvSpPr>
        <p:spPr>
          <a:xfrm>
            <a:off x="547051" y="1516500"/>
            <a:ext cx="8049900" cy="45561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US" sz="3600"/>
              <a:t>Start preparing as soon as possible!</a:t>
            </a:r>
            <a:endParaRPr sz="3600"/>
          </a:p>
          <a:p>
            <a:pPr indent="0" lvl="0" marL="0" rtl="0" algn="l">
              <a:spcBef>
                <a:spcPts val="0"/>
              </a:spcBef>
              <a:spcAft>
                <a:spcPts val="0"/>
              </a:spcAft>
              <a:buNone/>
            </a:pPr>
            <a:r>
              <a:t/>
            </a:r>
            <a:endParaRPr sz="3600"/>
          </a:p>
          <a:p>
            <a:pPr indent="-457200" lvl="0" marL="457200" rtl="0" algn="l">
              <a:spcBef>
                <a:spcPts val="0"/>
              </a:spcBef>
              <a:spcAft>
                <a:spcPts val="0"/>
              </a:spcAft>
              <a:buSzPts val="3600"/>
              <a:buChar char="●"/>
            </a:pPr>
            <a:r>
              <a:rPr lang="en-US" sz="3600" u="sng"/>
              <a:t>PRACTISE PRACTISE PRACTISE WITH OTHERS</a:t>
            </a:r>
            <a:endParaRPr sz="3600" u="sng"/>
          </a:p>
          <a:p>
            <a:pPr indent="0" lvl="0" marL="0" rtl="0" algn="l">
              <a:spcBef>
                <a:spcPts val="0"/>
              </a:spcBef>
              <a:spcAft>
                <a:spcPts val="0"/>
              </a:spcAft>
              <a:buNone/>
            </a:pPr>
            <a:r>
              <a:rPr lang="en-US" sz="3600" u="sng"/>
              <a:t> </a:t>
            </a:r>
            <a:endParaRPr sz="3600" u="sng"/>
          </a:p>
          <a:p>
            <a:pPr indent="-457200" lvl="0" marL="457200" rtl="0" algn="l">
              <a:spcBef>
                <a:spcPts val="0"/>
              </a:spcBef>
              <a:spcAft>
                <a:spcPts val="0"/>
              </a:spcAft>
              <a:buSzPts val="3600"/>
              <a:buChar char="●"/>
            </a:pPr>
            <a:r>
              <a:rPr lang="en-US" sz="3600"/>
              <a:t>Join </a:t>
            </a:r>
            <a:r>
              <a:rPr lang="en-US" sz="4800" u="sng"/>
              <a:t>“YorkU goes to OVC”</a:t>
            </a:r>
            <a:r>
              <a:rPr lang="en-US" sz="3600"/>
              <a:t> on Facebook! </a:t>
            </a:r>
            <a:endParaRPr sz="36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56"/>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YorkU Goes to OVC</a:t>
            </a:r>
            <a:endParaRPr/>
          </a:p>
        </p:txBody>
      </p:sp>
      <p:sp>
        <p:nvSpPr>
          <p:cNvPr id="401" name="Google Shape;401;p56"/>
          <p:cNvSpPr txBox="1"/>
          <p:nvPr/>
        </p:nvSpPr>
        <p:spPr>
          <a:xfrm>
            <a:off x="1955400" y="1550950"/>
            <a:ext cx="5233200" cy="6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u="sng">
                <a:solidFill>
                  <a:schemeClr val="hlink"/>
                </a:solidFill>
                <a:hlinkClick r:id="rId3"/>
              </a:rPr>
              <a:t>https://www.facebook.com/groups/337415350353915/</a:t>
            </a:r>
            <a:endParaRPr sz="1900"/>
          </a:p>
        </p:txBody>
      </p:sp>
      <p:pic>
        <p:nvPicPr>
          <p:cNvPr id="402" name="Google Shape;402;p56"/>
          <p:cNvPicPr preferRelativeResize="0"/>
          <p:nvPr/>
        </p:nvPicPr>
        <p:blipFill>
          <a:blip r:embed="rId4">
            <a:alphaModFix/>
          </a:blip>
          <a:stretch>
            <a:fillRect/>
          </a:stretch>
        </p:blipFill>
        <p:spPr>
          <a:xfrm>
            <a:off x="970300" y="2563475"/>
            <a:ext cx="7203402" cy="3193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7"/>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Books to Buy/Read</a:t>
            </a:r>
            <a:endParaRPr/>
          </a:p>
        </p:txBody>
      </p:sp>
      <p:pic>
        <p:nvPicPr>
          <p:cNvPr id="408" name="Google Shape;408;p57"/>
          <p:cNvPicPr preferRelativeResize="0"/>
          <p:nvPr/>
        </p:nvPicPr>
        <p:blipFill>
          <a:blip r:embed="rId3">
            <a:alphaModFix/>
          </a:blip>
          <a:stretch>
            <a:fillRect/>
          </a:stretch>
        </p:blipFill>
        <p:spPr>
          <a:xfrm>
            <a:off x="906225" y="1287665"/>
            <a:ext cx="3684383" cy="5265535"/>
          </a:xfrm>
          <a:prstGeom prst="rect">
            <a:avLst/>
          </a:prstGeom>
          <a:noFill/>
          <a:ln>
            <a:noFill/>
          </a:ln>
        </p:spPr>
      </p:pic>
      <p:pic>
        <p:nvPicPr>
          <p:cNvPr id="409" name="Google Shape;409;p57"/>
          <p:cNvPicPr preferRelativeResize="0"/>
          <p:nvPr/>
        </p:nvPicPr>
        <p:blipFill>
          <a:blip r:embed="rId4">
            <a:alphaModFix/>
          </a:blip>
          <a:stretch>
            <a:fillRect/>
          </a:stretch>
        </p:blipFill>
        <p:spPr>
          <a:xfrm>
            <a:off x="5129108" y="1287665"/>
            <a:ext cx="3435349" cy="52655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3"/>
          <p:cNvSpPr txBox="1"/>
          <p:nvPr>
            <p:ph type="title"/>
          </p:nvPr>
        </p:nvSpPr>
        <p:spPr>
          <a:xfrm>
            <a:off x="556768" y="298690"/>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200" u="none" cap="none" strike="noStrike">
                <a:solidFill>
                  <a:srgbClr val="4F81BC"/>
                </a:solidFill>
                <a:latin typeface="Calibri"/>
                <a:ea typeface="Calibri"/>
                <a:cs typeface="Calibri"/>
                <a:sym typeface="Calibri"/>
              </a:rPr>
              <a:t>Ontario Veterinary College @ University of</a:t>
            </a:r>
            <a:endParaRPr b="1" i="0" sz="4000" u="none" cap="none" strike="noStrike">
              <a:solidFill>
                <a:srgbClr val="4F81BC"/>
              </a:solidFill>
              <a:latin typeface="Calibri"/>
              <a:ea typeface="Calibri"/>
              <a:cs typeface="Calibri"/>
              <a:sym typeface="Calibri"/>
            </a:endParaRPr>
          </a:p>
          <a:p>
            <a:pPr indent="12700" lvl="0" marL="0" marR="0" rtl="0" algn="l">
              <a:lnSpc>
                <a:spcPct val="100000"/>
              </a:lnSpc>
              <a:spcBef>
                <a:spcPts val="0"/>
              </a:spcBef>
              <a:spcAft>
                <a:spcPts val="0"/>
              </a:spcAft>
              <a:buClr>
                <a:srgbClr val="4F81BC"/>
              </a:buClr>
              <a:buFont typeface="Calibri"/>
              <a:buNone/>
            </a:pPr>
            <a:r>
              <a:rPr b="1" i="0" lang="en-US" sz="3200" u="none" cap="none" strike="noStrike">
                <a:solidFill>
                  <a:srgbClr val="4F81BC"/>
                </a:solidFill>
                <a:latin typeface="Calibri"/>
                <a:ea typeface="Calibri"/>
                <a:cs typeface="Calibri"/>
                <a:sym typeface="Calibri"/>
              </a:rPr>
              <a:t>Guelph</a:t>
            </a:r>
            <a:endParaRPr/>
          </a:p>
        </p:txBody>
      </p:sp>
      <p:sp>
        <p:nvSpPr>
          <p:cNvPr id="84" name="Google Shape;84;p13"/>
          <p:cNvSpPr txBox="1"/>
          <p:nvPr>
            <p:ph idx="1" type="body"/>
          </p:nvPr>
        </p:nvSpPr>
        <p:spPr>
          <a:xfrm>
            <a:off x="40231" y="1516507"/>
            <a:ext cx="9063600" cy="4556100"/>
          </a:xfrm>
          <a:prstGeom prst="rect">
            <a:avLst/>
          </a:prstGeom>
          <a:noFill/>
          <a:ln>
            <a:noFill/>
          </a:ln>
        </p:spPr>
        <p:txBody>
          <a:bodyPr anchorCtr="0" anchor="t" bIns="0" lIns="0" spcFirstLastPara="1" rIns="0" wrap="square" tIns="0">
            <a:noAutofit/>
          </a:bodyPr>
          <a:lstStyle/>
          <a:p>
            <a:pPr indent="-344168" lvl="0" marL="1080768" marR="0" rtl="0" algn="l">
              <a:lnSpc>
                <a:spcPct val="100000"/>
              </a:lnSpc>
              <a:spcBef>
                <a:spcPts val="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Interview invite is based on:</a:t>
            </a:r>
            <a:endParaRPr/>
          </a:p>
          <a:p>
            <a:pPr indent="-344168" lvl="1" marL="1537968" marR="0" rtl="0" algn="l">
              <a:lnSpc>
                <a:spcPct val="100000"/>
              </a:lnSpc>
              <a:spcBef>
                <a:spcPts val="6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GPA (last four 15.0-credit semesters &amp; prerequisites</a:t>
            </a:r>
            <a:endParaRPr b="1" i="0" sz="1800" u="none" cap="none" strike="noStrike">
              <a:solidFill>
                <a:srgbClr val="000000"/>
              </a:solidFill>
              <a:latin typeface="Calibri"/>
              <a:ea typeface="Calibri"/>
              <a:cs typeface="Calibri"/>
              <a:sym typeface="Calibri"/>
            </a:endParaRPr>
          </a:p>
          <a:p>
            <a:pPr indent="1535431" lvl="0" marL="1268" marR="0" rtl="0" algn="l">
              <a:lnSpc>
                <a:spcPct val="100000"/>
              </a:lnSpc>
              <a:spcBef>
                <a:spcPts val="0"/>
              </a:spcBef>
              <a:spcAft>
                <a:spcPts val="0"/>
              </a:spcAft>
              <a:buClr>
                <a:srgbClr val="585858"/>
              </a:buClr>
              <a:buFont typeface="Calibri"/>
              <a:buNone/>
            </a:pPr>
            <a:r>
              <a:rPr b="0" i="0" lang="en-US" sz="2400" u="none" cap="none" strike="noStrike">
                <a:solidFill>
                  <a:srgbClr val="585858"/>
                </a:solidFill>
                <a:latin typeface="Calibri"/>
                <a:ea typeface="Calibri"/>
                <a:cs typeface="Calibri"/>
                <a:sym typeface="Calibri"/>
              </a:rPr>
              <a:t>GPA)</a:t>
            </a:r>
            <a:endParaRPr/>
          </a:p>
          <a:p>
            <a:pPr indent="-344168" lvl="1" marL="1537968"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Practical experience and extracurricular involvement</a:t>
            </a:r>
            <a:endParaRPr b="1" i="0" sz="1800" u="none" cap="none" strike="noStrike">
              <a:solidFill>
                <a:srgbClr val="000000"/>
              </a:solidFill>
              <a:latin typeface="Calibri"/>
              <a:ea typeface="Calibri"/>
              <a:cs typeface="Calibri"/>
              <a:sym typeface="Calibri"/>
            </a:endParaRPr>
          </a:p>
          <a:p>
            <a:pPr indent="-344168" lvl="0" marL="1080768" marR="0" rtl="0" algn="l">
              <a:lnSpc>
                <a:spcPct val="100000"/>
              </a:lnSpc>
              <a:spcBef>
                <a:spcPts val="18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Final Acceptance is based on:</a:t>
            </a:r>
            <a:endParaRPr/>
          </a:p>
          <a:p>
            <a:pPr indent="-344168" lvl="1" marL="1537968" marR="0" rtl="0" algn="l">
              <a:lnSpc>
                <a:spcPct val="100000"/>
              </a:lnSpc>
              <a:spcBef>
                <a:spcPts val="600"/>
              </a:spcBef>
              <a:spcAft>
                <a:spcPts val="0"/>
              </a:spcAft>
              <a:buClr>
                <a:srgbClr val="585858"/>
              </a:buClr>
              <a:buSzPts val="2400"/>
              <a:buFont typeface="Arial"/>
              <a:buChar char="•"/>
            </a:pPr>
            <a:r>
              <a:rPr b="0" lang="en-US" sz="2400">
                <a:solidFill>
                  <a:srgbClr val="585858"/>
                </a:solidFill>
              </a:rPr>
              <a:t>Combined </a:t>
            </a:r>
            <a:r>
              <a:rPr b="0" i="0" lang="en-US" sz="2400" u="none" cap="none" strike="noStrike">
                <a:solidFill>
                  <a:srgbClr val="585858"/>
                </a:solidFill>
                <a:latin typeface="Calibri"/>
                <a:ea typeface="Calibri"/>
                <a:cs typeface="Calibri"/>
                <a:sym typeface="Calibri"/>
              </a:rPr>
              <a:t>GPA</a:t>
            </a:r>
            <a:endParaRPr b="1" i="0" sz="1800" u="none" cap="none" strike="noStrike">
              <a:solidFill>
                <a:srgbClr val="000000"/>
              </a:solidFill>
              <a:latin typeface="Calibri"/>
              <a:ea typeface="Calibri"/>
              <a:cs typeface="Calibri"/>
              <a:sym typeface="Calibri"/>
            </a:endParaRPr>
          </a:p>
          <a:p>
            <a:pPr indent="-344168" lvl="1" marL="1537968" marR="0" rtl="0" algn="l">
              <a:lnSpc>
                <a:spcPct val="100000"/>
              </a:lnSpc>
              <a:spcBef>
                <a:spcPts val="500"/>
              </a:spcBef>
              <a:spcAft>
                <a:spcPts val="0"/>
              </a:spcAft>
              <a:buClr>
                <a:srgbClr val="585858"/>
              </a:buClr>
              <a:buSzPts val="2400"/>
              <a:buFont typeface="Arial"/>
              <a:buChar char="•"/>
            </a:pPr>
            <a:r>
              <a:rPr b="0" i="0" lang="en-US" sz="2400" u="none" cap="none" strike="noStrike">
                <a:solidFill>
                  <a:srgbClr val="585858"/>
                </a:solidFill>
                <a:latin typeface="Calibri"/>
                <a:ea typeface="Calibri"/>
                <a:cs typeface="Calibri"/>
                <a:sym typeface="Calibri"/>
              </a:rPr>
              <a:t>Interview Score on the Multiple Mini Interview (MMI)</a:t>
            </a:r>
            <a:endParaRPr/>
          </a:p>
        </p:txBody>
      </p:sp>
      <p:sp>
        <p:nvSpPr>
          <p:cNvPr id="85" name="Google Shape;85;p13"/>
          <p:cNvSpPr/>
          <p:nvPr/>
        </p:nvSpPr>
        <p:spPr>
          <a:xfrm>
            <a:off x="8171688" y="298690"/>
            <a:ext cx="675000" cy="6858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86" name="Google Shape;86;p13"/>
          <p:cNvSpPr/>
          <p:nvPr/>
        </p:nvSpPr>
        <p:spPr>
          <a:xfrm>
            <a:off x="7767297" y="152400"/>
            <a:ext cx="1273200" cy="1371600"/>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8"/>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FutureMeMD</a:t>
            </a:r>
            <a:endParaRPr/>
          </a:p>
        </p:txBody>
      </p:sp>
      <p:sp>
        <p:nvSpPr>
          <p:cNvPr id="415" name="Google Shape;415;p58"/>
          <p:cNvSpPr txBox="1"/>
          <p:nvPr>
            <p:ph idx="1" type="body"/>
          </p:nvPr>
        </p:nvSpPr>
        <p:spPr>
          <a:xfrm>
            <a:off x="764552" y="1548180"/>
            <a:ext cx="6385200" cy="15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US" sz="1600" u="sng">
                <a:solidFill>
                  <a:schemeClr val="hlink"/>
                </a:solidFill>
                <a:latin typeface="Arial"/>
                <a:ea typeface="Arial"/>
                <a:cs typeface="Arial"/>
                <a:sym typeface="Arial"/>
                <a:hlinkClick r:id="rId3"/>
              </a:rPr>
              <a:t>https://futurememd.com/dds-interview-questions-1</a:t>
            </a:r>
            <a:endParaRPr sz="9700"/>
          </a:p>
        </p:txBody>
      </p:sp>
      <p:pic>
        <p:nvPicPr>
          <p:cNvPr id="416" name="Google Shape;416;p58"/>
          <p:cNvPicPr preferRelativeResize="0"/>
          <p:nvPr/>
        </p:nvPicPr>
        <p:blipFill>
          <a:blip r:embed="rId4">
            <a:alphaModFix/>
          </a:blip>
          <a:stretch>
            <a:fillRect/>
          </a:stretch>
        </p:blipFill>
        <p:spPr>
          <a:xfrm>
            <a:off x="975825" y="2347000"/>
            <a:ext cx="7528098" cy="32445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59"/>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MMI Practice Tip</a:t>
            </a:r>
            <a:endParaRPr/>
          </a:p>
        </p:txBody>
      </p:sp>
      <p:sp>
        <p:nvSpPr>
          <p:cNvPr id="422" name="Google Shape;422;p59"/>
          <p:cNvSpPr txBox="1"/>
          <p:nvPr/>
        </p:nvSpPr>
        <p:spPr>
          <a:xfrm>
            <a:off x="764550" y="1384275"/>
            <a:ext cx="7668000" cy="51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rgbClr val="4F81BC"/>
                </a:solidFill>
                <a:latin typeface="Calibri"/>
                <a:ea typeface="Calibri"/>
                <a:cs typeface="Calibri"/>
                <a:sym typeface="Calibri"/>
              </a:rPr>
              <a:t>Try recording yourself answering questions so you can watch and critique yourself after!</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l">
              <a:spcBef>
                <a:spcPts val="0"/>
              </a:spcBef>
              <a:spcAft>
                <a:spcPts val="0"/>
              </a:spcAft>
              <a:buNone/>
            </a:pPr>
            <a:r>
              <a:t/>
            </a:r>
            <a:endParaRPr b="1" sz="2800">
              <a:solidFill>
                <a:srgbClr val="4F81BC"/>
              </a:solidFill>
              <a:latin typeface="Calibri"/>
              <a:ea typeface="Calibri"/>
              <a:cs typeface="Calibri"/>
              <a:sym typeface="Calibri"/>
            </a:endParaRPr>
          </a:p>
          <a:p>
            <a:pPr indent="0" lvl="0" marL="0" rtl="0" algn="ctr">
              <a:spcBef>
                <a:spcPts val="0"/>
              </a:spcBef>
              <a:spcAft>
                <a:spcPts val="0"/>
              </a:spcAft>
              <a:buNone/>
            </a:pPr>
            <a:r>
              <a:rPr b="1" lang="en-US" sz="2800">
                <a:solidFill>
                  <a:srgbClr val="4F81BC"/>
                </a:solidFill>
                <a:latin typeface="Calibri"/>
                <a:ea typeface="Calibri"/>
                <a:cs typeface="Calibri"/>
                <a:sym typeface="Calibri"/>
              </a:rPr>
              <a:t>As uncomfortable as it may feel, it’s the best way to notice your own habits.</a:t>
            </a:r>
            <a:endParaRPr sz="600"/>
          </a:p>
        </p:txBody>
      </p:sp>
      <p:pic>
        <p:nvPicPr>
          <p:cNvPr id="423" name="Google Shape;423;p59"/>
          <p:cNvPicPr preferRelativeResize="0"/>
          <p:nvPr/>
        </p:nvPicPr>
        <p:blipFill>
          <a:blip r:embed="rId3">
            <a:alphaModFix/>
          </a:blip>
          <a:stretch>
            <a:fillRect/>
          </a:stretch>
        </p:blipFill>
        <p:spPr>
          <a:xfrm>
            <a:off x="2688148" y="2747949"/>
            <a:ext cx="3767700" cy="2340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0"/>
          <p:cNvSpPr txBox="1"/>
          <p:nvPr>
            <p:ph idx="1" type="body"/>
          </p:nvPr>
        </p:nvSpPr>
        <p:spPr>
          <a:xfrm>
            <a:off x="402451" y="2052753"/>
            <a:ext cx="8339100" cy="275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SUPPLEMENTARY APPLICATION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1"/>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Categories</a:t>
            </a:r>
            <a:endParaRPr/>
          </a:p>
        </p:txBody>
      </p:sp>
      <p:sp>
        <p:nvSpPr>
          <p:cNvPr id="434" name="Google Shape;434;p61"/>
          <p:cNvSpPr txBox="1"/>
          <p:nvPr>
            <p:ph idx="1" type="body"/>
          </p:nvPr>
        </p:nvSpPr>
        <p:spPr>
          <a:xfrm>
            <a:off x="764558" y="1531332"/>
            <a:ext cx="9063600" cy="45561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AutoNum type="arabicPeriod"/>
            </a:pPr>
            <a:r>
              <a:rPr lang="en-US" sz="3600"/>
              <a:t>Veterinary Experience </a:t>
            </a:r>
            <a:endParaRPr sz="3600"/>
          </a:p>
          <a:p>
            <a:pPr indent="-457200" lvl="0" marL="457200" rtl="0" algn="l">
              <a:spcBef>
                <a:spcPts val="0"/>
              </a:spcBef>
              <a:spcAft>
                <a:spcPts val="0"/>
              </a:spcAft>
              <a:buSzPts val="3600"/>
              <a:buAutoNum type="arabicPeriod"/>
            </a:pPr>
            <a:r>
              <a:rPr lang="en-US" sz="3600"/>
              <a:t>Animal Experience </a:t>
            </a:r>
            <a:endParaRPr sz="3600"/>
          </a:p>
          <a:p>
            <a:pPr indent="-457200" lvl="0" marL="457200" rtl="0" algn="l">
              <a:spcBef>
                <a:spcPts val="0"/>
              </a:spcBef>
              <a:spcAft>
                <a:spcPts val="0"/>
              </a:spcAft>
              <a:buSzPts val="3600"/>
              <a:buAutoNum type="arabicPeriod"/>
            </a:pPr>
            <a:r>
              <a:rPr lang="en-US" sz="3600"/>
              <a:t>Other </a:t>
            </a:r>
            <a:r>
              <a:rPr lang="en-US" sz="3600"/>
              <a:t>Employment</a:t>
            </a:r>
            <a:r>
              <a:rPr lang="en-US" sz="3600"/>
              <a:t> Experience</a:t>
            </a:r>
            <a:endParaRPr sz="3600"/>
          </a:p>
          <a:p>
            <a:pPr indent="-457200" lvl="0" marL="457200" rtl="0" algn="l">
              <a:spcBef>
                <a:spcPts val="0"/>
              </a:spcBef>
              <a:spcAft>
                <a:spcPts val="0"/>
              </a:spcAft>
              <a:buSzPts val="3600"/>
              <a:buAutoNum type="arabicPeriod"/>
            </a:pPr>
            <a:r>
              <a:rPr lang="en-US" sz="3600"/>
              <a:t>Extracurricular Activities </a:t>
            </a:r>
            <a:endParaRPr sz="3600"/>
          </a:p>
          <a:p>
            <a:pPr indent="-457200" lvl="0" marL="457200" rtl="0" algn="l">
              <a:spcBef>
                <a:spcPts val="0"/>
              </a:spcBef>
              <a:spcAft>
                <a:spcPts val="0"/>
              </a:spcAft>
              <a:buSzPts val="3600"/>
              <a:buAutoNum type="arabicPeriod"/>
            </a:pPr>
            <a:r>
              <a:rPr lang="en-US" sz="3600"/>
              <a:t>Honours and Awards </a:t>
            </a:r>
            <a:endParaRPr sz="3600"/>
          </a:p>
          <a:p>
            <a:pPr indent="-457200" lvl="0" marL="457200" rtl="0" algn="l">
              <a:spcBef>
                <a:spcPts val="0"/>
              </a:spcBef>
              <a:spcAft>
                <a:spcPts val="0"/>
              </a:spcAft>
              <a:buSzPts val="3600"/>
              <a:buAutoNum type="arabicPeriod"/>
            </a:pPr>
            <a:r>
              <a:rPr lang="en-US" sz="3600"/>
              <a:t>Essay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US" sz="3600"/>
              <a:t>6 lines for each </a:t>
            </a:r>
            <a:endParaRPr sz="3600"/>
          </a:p>
          <a:p>
            <a:pPr indent="0" lvl="0" marL="0" rtl="0" algn="l">
              <a:spcBef>
                <a:spcPts val="0"/>
              </a:spcBef>
              <a:spcAft>
                <a:spcPts val="0"/>
              </a:spcAft>
              <a:buNone/>
            </a:pPr>
            <a:r>
              <a:t/>
            </a:r>
            <a:endParaRPr sz="3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62"/>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Supplementary Application Tips </a:t>
            </a:r>
            <a:endParaRPr/>
          </a:p>
        </p:txBody>
      </p:sp>
      <p:sp>
        <p:nvSpPr>
          <p:cNvPr id="440" name="Google Shape;440;p62"/>
          <p:cNvSpPr txBox="1"/>
          <p:nvPr>
            <p:ph idx="1" type="body"/>
          </p:nvPr>
        </p:nvSpPr>
        <p:spPr>
          <a:xfrm>
            <a:off x="610100" y="1505950"/>
            <a:ext cx="8308500" cy="51981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SzPts val="2900"/>
              <a:buChar char="●"/>
            </a:pPr>
            <a:r>
              <a:rPr lang="en-US" sz="2900"/>
              <a:t>Variety</a:t>
            </a:r>
            <a:endParaRPr sz="2900"/>
          </a:p>
          <a:p>
            <a:pPr indent="-393700" lvl="1" marL="914400" rtl="0" algn="l">
              <a:spcBef>
                <a:spcPts val="0"/>
              </a:spcBef>
              <a:spcAft>
                <a:spcPts val="0"/>
              </a:spcAft>
              <a:buSzPts val="2600"/>
              <a:buChar char="○"/>
            </a:pPr>
            <a:r>
              <a:rPr lang="en-US" sz="2600"/>
              <a:t>In terms of types of animal experience but also non-animal experience → Show you’re a well-rounded person</a:t>
            </a:r>
            <a:endParaRPr sz="2600"/>
          </a:p>
          <a:p>
            <a:pPr indent="-412750" lvl="0" marL="457200" rtl="0" algn="l">
              <a:spcBef>
                <a:spcPts val="0"/>
              </a:spcBef>
              <a:spcAft>
                <a:spcPts val="0"/>
              </a:spcAft>
              <a:buSzPts val="2900"/>
              <a:buChar char="●"/>
            </a:pPr>
            <a:r>
              <a:rPr lang="en-US" sz="2900"/>
              <a:t>Large Animal/Equine experience are helpful in school </a:t>
            </a:r>
            <a:endParaRPr sz="2900"/>
          </a:p>
          <a:p>
            <a:pPr indent="-412750" lvl="0" marL="457200" rtl="0" algn="l">
              <a:spcBef>
                <a:spcPts val="0"/>
              </a:spcBef>
              <a:spcAft>
                <a:spcPts val="0"/>
              </a:spcAft>
              <a:buSzPts val="2900"/>
              <a:buChar char="●"/>
            </a:pPr>
            <a:r>
              <a:rPr lang="en-US" sz="2900"/>
              <a:t>Quality over Quantity </a:t>
            </a:r>
            <a:endParaRPr sz="2900"/>
          </a:p>
          <a:p>
            <a:pPr indent="-412750" lvl="0" marL="457200" rtl="0" algn="l">
              <a:spcBef>
                <a:spcPts val="0"/>
              </a:spcBef>
              <a:spcAft>
                <a:spcPts val="0"/>
              </a:spcAft>
              <a:buSzPts val="2900"/>
              <a:buChar char="●"/>
            </a:pPr>
            <a:r>
              <a:rPr lang="en-US" sz="2900"/>
              <a:t>Keep track of your hours </a:t>
            </a:r>
            <a:endParaRPr sz="2900"/>
          </a:p>
          <a:p>
            <a:pPr indent="-393700" lvl="1" marL="914400" rtl="0" algn="l">
              <a:spcBef>
                <a:spcPts val="0"/>
              </a:spcBef>
              <a:spcAft>
                <a:spcPts val="0"/>
              </a:spcAft>
              <a:buSzPts val="2600"/>
              <a:buChar char="○"/>
            </a:pPr>
            <a:r>
              <a:rPr lang="en-US" sz="2600"/>
              <a:t>Spreadsheet, notebook </a:t>
            </a:r>
            <a:endParaRPr sz="2600"/>
          </a:p>
          <a:p>
            <a:pPr indent="-412750" lvl="0" marL="457200" rtl="0" algn="l">
              <a:spcBef>
                <a:spcPts val="0"/>
              </a:spcBef>
              <a:spcAft>
                <a:spcPts val="0"/>
              </a:spcAft>
              <a:buSzPts val="2900"/>
              <a:buChar char="●"/>
            </a:pPr>
            <a:r>
              <a:rPr lang="en-US" sz="2900"/>
              <a:t>Start working on your application over Christmas break (or earlier!)</a:t>
            </a:r>
            <a:endParaRPr sz="33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63"/>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Getting References &amp; Validators</a:t>
            </a:r>
            <a:endParaRPr/>
          </a:p>
        </p:txBody>
      </p:sp>
      <p:sp>
        <p:nvSpPr>
          <p:cNvPr id="446" name="Google Shape;446;p63"/>
          <p:cNvSpPr txBox="1"/>
          <p:nvPr/>
        </p:nvSpPr>
        <p:spPr>
          <a:xfrm>
            <a:off x="764538" y="1182000"/>
            <a:ext cx="7958100" cy="48111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Clr>
                <a:srgbClr val="4F81BC"/>
              </a:buClr>
              <a:buSzPts val="2700"/>
              <a:buFont typeface="Calibri"/>
              <a:buChar char="●"/>
            </a:pPr>
            <a:r>
              <a:rPr b="1" lang="en-US" sz="2700">
                <a:solidFill>
                  <a:srgbClr val="4F81BC"/>
                </a:solidFill>
                <a:latin typeface="Calibri"/>
                <a:ea typeface="Calibri"/>
                <a:cs typeface="Calibri"/>
                <a:sym typeface="Calibri"/>
              </a:rPr>
              <a:t>“Are you willing to write me a POSITIVE reference?”</a:t>
            </a:r>
            <a:endParaRPr b="1" sz="2700">
              <a:solidFill>
                <a:srgbClr val="4F81BC"/>
              </a:solidFill>
              <a:latin typeface="Calibri"/>
              <a:ea typeface="Calibri"/>
              <a:cs typeface="Calibri"/>
              <a:sym typeface="Calibri"/>
            </a:endParaRPr>
          </a:p>
          <a:p>
            <a:pPr indent="-400050" lvl="0" marL="457200" rtl="0" algn="l">
              <a:spcBef>
                <a:spcPts val="0"/>
              </a:spcBef>
              <a:spcAft>
                <a:spcPts val="0"/>
              </a:spcAft>
              <a:buClr>
                <a:srgbClr val="4F81BC"/>
              </a:buClr>
              <a:buSzPts val="2700"/>
              <a:buFont typeface="Calibri"/>
              <a:buChar char="●"/>
            </a:pPr>
            <a:r>
              <a:rPr b="1" lang="en-US" sz="2700">
                <a:solidFill>
                  <a:srgbClr val="4F81BC"/>
                </a:solidFill>
                <a:latin typeface="Calibri"/>
                <a:ea typeface="Calibri"/>
                <a:cs typeface="Calibri"/>
                <a:sym typeface="Calibri"/>
              </a:rPr>
              <a:t>Ask your referees </a:t>
            </a:r>
            <a:r>
              <a:rPr b="1" i="1" lang="en-US" sz="2700">
                <a:solidFill>
                  <a:srgbClr val="4F81BC"/>
                </a:solidFill>
                <a:latin typeface="Calibri"/>
                <a:ea typeface="Calibri"/>
                <a:cs typeface="Calibri"/>
                <a:sym typeface="Calibri"/>
              </a:rPr>
              <a:t>FAR</a:t>
            </a:r>
            <a:r>
              <a:rPr b="1" lang="en-US" sz="2700">
                <a:solidFill>
                  <a:srgbClr val="4F81BC"/>
                </a:solidFill>
                <a:latin typeface="Calibri"/>
                <a:ea typeface="Calibri"/>
                <a:cs typeface="Calibri"/>
                <a:sym typeface="Calibri"/>
              </a:rPr>
              <a:t> in advance of the Feb. 1st BIF deadline</a:t>
            </a:r>
            <a:endParaRPr b="1" sz="2700">
              <a:solidFill>
                <a:srgbClr val="4F81BC"/>
              </a:solidFill>
              <a:latin typeface="Calibri"/>
              <a:ea typeface="Calibri"/>
              <a:cs typeface="Calibri"/>
              <a:sym typeface="Calibri"/>
            </a:endParaRPr>
          </a:p>
          <a:p>
            <a:pPr indent="-400050" lvl="0" marL="457200" rtl="0" algn="l">
              <a:spcBef>
                <a:spcPts val="0"/>
              </a:spcBef>
              <a:spcAft>
                <a:spcPts val="0"/>
              </a:spcAft>
              <a:buClr>
                <a:srgbClr val="4F81BC"/>
              </a:buClr>
              <a:buSzPts val="2700"/>
              <a:buFont typeface="Calibri"/>
              <a:buChar char="●"/>
            </a:pPr>
            <a:r>
              <a:rPr b="1" lang="en-US" sz="2700">
                <a:solidFill>
                  <a:srgbClr val="4F81BC"/>
                </a:solidFill>
                <a:latin typeface="Calibri"/>
                <a:ea typeface="Calibri"/>
                <a:cs typeface="Calibri"/>
                <a:sym typeface="Calibri"/>
              </a:rPr>
              <a:t>You will need a contact name &amp; phone number for every veterinary/animal/extracurricular/employment experience you write on your BIF</a:t>
            </a:r>
            <a:endParaRPr b="1" sz="2700">
              <a:solidFill>
                <a:srgbClr val="4F81BC"/>
              </a:solidFill>
              <a:latin typeface="Calibri"/>
              <a:ea typeface="Calibri"/>
              <a:cs typeface="Calibri"/>
              <a:sym typeface="Calibri"/>
            </a:endParaRPr>
          </a:p>
          <a:p>
            <a:pPr indent="-361950" lvl="1" marL="914400" rtl="0" algn="l">
              <a:spcBef>
                <a:spcPts val="0"/>
              </a:spcBef>
              <a:spcAft>
                <a:spcPts val="0"/>
              </a:spcAft>
              <a:buClr>
                <a:srgbClr val="4F81BC"/>
              </a:buClr>
              <a:buSzPts val="2100"/>
              <a:buFont typeface="Calibri"/>
              <a:buChar char="○"/>
            </a:pPr>
            <a:r>
              <a:rPr b="1" lang="en-US" sz="2100">
                <a:solidFill>
                  <a:srgbClr val="4F81BC"/>
                </a:solidFill>
                <a:latin typeface="Calibri"/>
                <a:ea typeface="Calibri"/>
                <a:cs typeface="Calibri"/>
                <a:sym typeface="Calibri"/>
              </a:rPr>
              <a:t>Reach out to these people in advance to make sure they can validate that you’ve done what you say you have</a:t>
            </a:r>
            <a:endParaRPr b="1" sz="2100">
              <a:solidFill>
                <a:srgbClr val="4F81BC"/>
              </a:solidFill>
              <a:latin typeface="Calibri"/>
              <a:ea typeface="Calibri"/>
              <a:cs typeface="Calibri"/>
              <a:sym typeface="Calibri"/>
            </a:endParaRPr>
          </a:p>
        </p:txBody>
      </p:sp>
      <p:pic>
        <p:nvPicPr>
          <p:cNvPr id="447" name="Google Shape;447;p63"/>
          <p:cNvPicPr preferRelativeResize="0"/>
          <p:nvPr/>
        </p:nvPicPr>
        <p:blipFill>
          <a:blip r:embed="rId3">
            <a:alphaModFix/>
          </a:blip>
          <a:stretch>
            <a:fillRect/>
          </a:stretch>
        </p:blipFill>
        <p:spPr>
          <a:xfrm>
            <a:off x="3948650" y="5407275"/>
            <a:ext cx="1246700" cy="1246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4"/>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Prep for your BIF &amp; References</a:t>
            </a:r>
            <a:endParaRPr/>
          </a:p>
        </p:txBody>
      </p:sp>
      <p:sp>
        <p:nvSpPr>
          <p:cNvPr id="453" name="Google Shape;453;p64"/>
          <p:cNvSpPr txBox="1"/>
          <p:nvPr/>
        </p:nvSpPr>
        <p:spPr>
          <a:xfrm>
            <a:off x="2467950" y="1287675"/>
            <a:ext cx="47325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u="sng">
                <a:solidFill>
                  <a:schemeClr val="hlink"/>
                </a:solidFill>
                <a:hlinkClick r:id="rId3"/>
              </a:rPr>
              <a:t>https://admission.uoguelph.ca/dvmbif</a:t>
            </a:r>
            <a:endParaRPr sz="2200"/>
          </a:p>
        </p:txBody>
      </p:sp>
      <p:pic>
        <p:nvPicPr>
          <p:cNvPr id="454" name="Google Shape;454;p64"/>
          <p:cNvPicPr preferRelativeResize="0"/>
          <p:nvPr/>
        </p:nvPicPr>
        <p:blipFill>
          <a:blip r:embed="rId4">
            <a:alphaModFix/>
          </a:blip>
          <a:stretch>
            <a:fillRect/>
          </a:stretch>
        </p:blipFill>
        <p:spPr>
          <a:xfrm>
            <a:off x="2315236" y="2162275"/>
            <a:ext cx="4513523" cy="3368274"/>
          </a:xfrm>
          <a:prstGeom prst="rect">
            <a:avLst/>
          </a:prstGeom>
          <a:noFill/>
          <a:ln>
            <a:noFill/>
          </a:ln>
        </p:spPr>
      </p:pic>
      <p:sp>
        <p:nvSpPr>
          <p:cNvPr id="455" name="Google Shape;455;p64"/>
          <p:cNvSpPr txBox="1"/>
          <p:nvPr/>
        </p:nvSpPr>
        <p:spPr>
          <a:xfrm>
            <a:off x="810163" y="5708850"/>
            <a:ext cx="7861800" cy="92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rgbClr val="4F81BC"/>
                </a:solidFill>
                <a:latin typeface="Calibri"/>
                <a:ea typeface="Calibri"/>
                <a:cs typeface="Calibri"/>
                <a:sym typeface="Calibri"/>
              </a:rPr>
              <a:t>Look through the Sample Reference Questions BEFORE you ask for references!!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65"/>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Volunteer </a:t>
            </a:r>
            <a:r>
              <a:rPr lang="en-US"/>
              <a:t>Opportunities</a:t>
            </a:r>
            <a:r>
              <a:rPr lang="en-US"/>
              <a:t> </a:t>
            </a:r>
            <a:endParaRPr/>
          </a:p>
        </p:txBody>
      </p:sp>
      <p:sp>
        <p:nvSpPr>
          <p:cNvPr id="461" name="Google Shape;461;p65"/>
          <p:cNvSpPr txBox="1"/>
          <p:nvPr>
            <p:ph idx="1" type="body"/>
          </p:nvPr>
        </p:nvSpPr>
        <p:spPr>
          <a:xfrm>
            <a:off x="574625" y="1093025"/>
            <a:ext cx="8407200" cy="56322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SzPts val="2900"/>
              <a:buChar char="●"/>
            </a:pPr>
            <a:r>
              <a:rPr lang="en-US" sz="2900"/>
              <a:t>Toronto Wildlife Centre </a:t>
            </a:r>
            <a:endParaRPr sz="2900"/>
          </a:p>
          <a:p>
            <a:pPr indent="-412750" lvl="1" marL="914400" rtl="0" algn="l">
              <a:spcBef>
                <a:spcPts val="0"/>
              </a:spcBef>
              <a:spcAft>
                <a:spcPts val="0"/>
              </a:spcAft>
              <a:buSzPts val="2900"/>
              <a:buChar char="○"/>
            </a:pPr>
            <a:r>
              <a:rPr lang="en-US" sz="2900"/>
              <a:t>Wildlife experience </a:t>
            </a:r>
            <a:endParaRPr sz="2900"/>
          </a:p>
          <a:p>
            <a:pPr indent="-336550" lvl="1" marL="914400" rtl="0" algn="l">
              <a:spcBef>
                <a:spcPts val="0"/>
              </a:spcBef>
              <a:spcAft>
                <a:spcPts val="0"/>
              </a:spcAft>
              <a:buSzPts val="1700"/>
              <a:buChar char="○"/>
            </a:pPr>
            <a:r>
              <a:rPr b="0" lang="en-US" sz="1700"/>
              <a:t>https://www.torontowildlifecentre.com/volunteer/volunteer-opportunities/</a:t>
            </a:r>
            <a:endParaRPr b="0" sz="1700"/>
          </a:p>
          <a:p>
            <a:pPr indent="0" lvl="0" marL="0" rtl="0" algn="l">
              <a:spcBef>
                <a:spcPts val="0"/>
              </a:spcBef>
              <a:spcAft>
                <a:spcPts val="0"/>
              </a:spcAft>
              <a:buNone/>
            </a:pPr>
            <a:r>
              <a:t/>
            </a:r>
            <a:endParaRPr sz="2900"/>
          </a:p>
          <a:p>
            <a:pPr indent="-412750" lvl="0" marL="457200" rtl="0" algn="l">
              <a:spcBef>
                <a:spcPts val="0"/>
              </a:spcBef>
              <a:spcAft>
                <a:spcPts val="0"/>
              </a:spcAft>
              <a:buSzPts val="2900"/>
              <a:buChar char="●"/>
            </a:pPr>
            <a:r>
              <a:rPr lang="en-US" sz="2900"/>
              <a:t>Wishing Well Farm Sanctuary </a:t>
            </a:r>
            <a:endParaRPr sz="2900"/>
          </a:p>
          <a:p>
            <a:pPr indent="-412750" lvl="1" marL="914400" rtl="0" algn="l">
              <a:spcBef>
                <a:spcPts val="0"/>
              </a:spcBef>
              <a:spcAft>
                <a:spcPts val="0"/>
              </a:spcAft>
              <a:buSzPts val="2900"/>
              <a:buChar char="○"/>
            </a:pPr>
            <a:r>
              <a:rPr lang="en-US" sz="2900"/>
              <a:t>Large/Food animal experience </a:t>
            </a:r>
            <a:endParaRPr sz="2900"/>
          </a:p>
          <a:p>
            <a:pPr indent="-336550" lvl="1" marL="914400" rtl="0" algn="l">
              <a:spcBef>
                <a:spcPts val="0"/>
              </a:spcBef>
              <a:spcAft>
                <a:spcPts val="0"/>
              </a:spcAft>
              <a:buSzPts val="1700"/>
              <a:buChar char="○"/>
            </a:pPr>
            <a:r>
              <a:rPr b="0" lang="en-US" sz="1700"/>
              <a:t>Website currently under construction</a:t>
            </a:r>
            <a:endParaRPr b="0" sz="1700"/>
          </a:p>
          <a:p>
            <a:pPr indent="0" lvl="0" marL="0" rtl="0" algn="l">
              <a:spcBef>
                <a:spcPts val="0"/>
              </a:spcBef>
              <a:spcAft>
                <a:spcPts val="0"/>
              </a:spcAft>
              <a:buNone/>
            </a:pPr>
            <a:r>
              <a:t/>
            </a:r>
            <a:endParaRPr b="0" sz="1700"/>
          </a:p>
          <a:p>
            <a:pPr indent="-412750" lvl="0" marL="457200" rtl="0" algn="l">
              <a:spcBef>
                <a:spcPts val="0"/>
              </a:spcBef>
              <a:spcAft>
                <a:spcPts val="0"/>
              </a:spcAft>
              <a:buSzPts val="2900"/>
              <a:buChar char="●"/>
            </a:pPr>
            <a:r>
              <a:rPr lang="en-US" sz="2900"/>
              <a:t>Happily Ever Esther Farm Sanctuary</a:t>
            </a:r>
            <a:endParaRPr sz="2900"/>
          </a:p>
          <a:p>
            <a:pPr indent="-412750" lvl="1" marL="914400" rtl="0" algn="l">
              <a:spcBef>
                <a:spcPts val="0"/>
              </a:spcBef>
              <a:spcAft>
                <a:spcPts val="0"/>
              </a:spcAft>
              <a:buSzPts val="2900"/>
              <a:buChar char="○"/>
            </a:pPr>
            <a:r>
              <a:rPr lang="en-US" sz="2900"/>
              <a:t>Large/Food animal experience</a:t>
            </a:r>
            <a:endParaRPr sz="2900"/>
          </a:p>
          <a:p>
            <a:pPr indent="-336550" lvl="2" marL="1371600" rtl="0" algn="l">
              <a:spcBef>
                <a:spcPts val="0"/>
              </a:spcBef>
              <a:spcAft>
                <a:spcPts val="0"/>
              </a:spcAft>
              <a:buClr>
                <a:srgbClr val="4F81BC"/>
              </a:buClr>
              <a:buSzPts val="1700"/>
              <a:buChar char="■"/>
            </a:pPr>
            <a:r>
              <a:rPr b="0" lang="en-US" sz="1700" u="sng">
                <a:solidFill>
                  <a:srgbClr val="4F81BC"/>
                </a:solidFill>
                <a:latin typeface="Arial"/>
                <a:ea typeface="Arial"/>
                <a:cs typeface="Arial"/>
                <a:sym typeface="Arial"/>
                <a:hlinkClick r:id="rId3"/>
              </a:rPr>
              <a:t>https://www.happilyeveresther.ca/volunteer</a:t>
            </a:r>
            <a:endParaRPr b="0" sz="1700">
              <a:solidFill>
                <a:srgbClr val="4F81BC"/>
              </a:solidFill>
            </a:endParaRPr>
          </a:p>
          <a:p>
            <a:pPr indent="0" lvl="0" marL="457200" rtl="0" algn="l">
              <a:spcBef>
                <a:spcPts val="0"/>
              </a:spcBef>
              <a:spcAft>
                <a:spcPts val="0"/>
              </a:spcAft>
              <a:buNone/>
            </a:pPr>
            <a:r>
              <a:t/>
            </a:r>
            <a:endParaRPr sz="3000"/>
          </a:p>
        </p:txBody>
      </p:sp>
      <p:pic>
        <p:nvPicPr>
          <p:cNvPr id="462" name="Google Shape;462;p65"/>
          <p:cNvPicPr preferRelativeResize="0"/>
          <p:nvPr/>
        </p:nvPicPr>
        <p:blipFill>
          <a:blip r:embed="rId4">
            <a:alphaModFix/>
          </a:blip>
          <a:stretch>
            <a:fillRect/>
          </a:stretch>
        </p:blipFill>
        <p:spPr>
          <a:xfrm>
            <a:off x="6437950" y="4966525"/>
            <a:ext cx="2241099" cy="14940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66"/>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Final Tip...</a:t>
            </a:r>
            <a:endParaRPr/>
          </a:p>
        </p:txBody>
      </p:sp>
      <p:sp>
        <p:nvSpPr>
          <p:cNvPr id="468" name="Google Shape;468;p66"/>
          <p:cNvSpPr txBox="1"/>
          <p:nvPr>
            <p:ph idx="1" type="body"/>
          </p:nvPr>
        </p:nvSpPr>
        <p:spPr>
          <a:xfrm>
            <a:off x="576150" y="1287675"/>
            <a:ext cx="7991700" cy="455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000"/>
              <a:t>Be confident! Make sure your supervisors/peers know you want to be a veterinarian!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469" name="Google Shape;469;p66"/>
          <p:cNvPicPr preferRelativeResize="0"/>
          <p:nvPr/>
        </p:nvPicPr>
        <p:blipFill>
          <a:blip r:embed="rId3">
            <a:alphaModFix/>
          </a:blip>
          <a:stretch>
            <a:fillRect/>
          </a:stretch>
        </p:blipFill>
        <p:spPr>
          <a:xfrm>
            <a:off x="1673313" y="2441850"/>
            <a:ext cx="5797374" cy="42031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67"/>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Talks by Elizabeth Lowenger...</a:t>
            </a:r>
            <a:endParaRPr/>
          </a:p>
        </p:txBody>
      </p:sp>
      <p:sp>
        <p:nvSpPr>
          <p:cNvPr id="475" name="Google Shape;475;p67"/>
          <p:cNvSpPr txBox="1"/>
          <p:nvPr>
            <p:ph idx="1" type="body"/>
          </p:nvPr>
        </p:nvSpPr>
        <p:spPr>
          <a:xfrm>
            <a:off x="227849" y="1575876"/>
            <a:ext cx="8688300" cy="21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US" sz="3000" u="sng">
                <a:solidFill>
                  <a:srgbClr val="365899"/>
                </a:solidFill>
                <a:highlight>
                  <a:srgbClr val="F1F0F0"/>
                </a:highlight>
                <a:latin typeface="Arial"/>
                <a:ea typeface="Arial"/>
                <a:cs typeface="Arial"/>
                <a:sym typeface="Arial"/>
                <a:hlinkClick r:id="rId3"/>
              </a:rPr>
              <a:t>https://www.youtube.com/watch?v=Ns7BtPe-GrE</a:t>
            </a:r>
            <a:endParaRPr sz="3000"/>
          </a:p>
        </p:txBody>
      </p:sp>
      <p:pic>
        <p:nvPicPr>
          <p:cNvPr id="476" name="Google Shape;476;p67"/>
          <p:cNvPicPr preferRelativeResize="0"/>
          <p:nvPr/>
        </p:nvPicPr>
        <p:blipFill>
          <a:blip r:embed="rId4">
            <a:alphaModFix/>
          </a:blip>
          <a:stretch>
            <a:fillRect/>
          </a:stretch>
        </p:blipFill>
        <p:spPr>
          <a:xfrm>
            <a:off x="2067775" y="3038120"/>
            <a:ext cx="5008450" cy="2826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p:nvPr/>
        </p:nvSpPr>
        <p:spPr>
          <a:xfrm>
            <a:off x="7348728" y="-1"/>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92" name="Google Shape;92;p14"/>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Admission Requirements:</a:t>
            </a:r>
            <a:endParaRPr/>
          </a:p>
        </p:txBody>
      </p:sp>
      <p:sp>
        <p:nvSpPr>
          <p:cNvPr id="93" name="Google Shape;93;p14"/>
          <p:cNvSpPr/>
          <p:nvPr/>
        </p:nvSpPr>
        <p:spPr>
          <a:xfrm>
            <a:off x="764539" y="1195577"/>
            <a:ext cx="7757700" cy="45594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3200"/>
              <a:buFont typeface="Arial"/>
              <a:buChar char="•"/>
            </a:pPr>
            <a:r>
              <a:rPr b="0" i="0" lang="en-US" sz="3200" u="none" cap="none" strike="noStrike">
                <a:solidFill>
                  <a:srgbClr val="4F81BC"/>
                </a:solidFill>
                <a:latin typeface="Calibri"/>
                <a:ea typeface="Calibri"/>
                <a:cs typeface="Calibri"/>
                <a:sym typeface="Calibri"/>
              </a:rPr>
              <a:t>Academic:</a:t>
            </a:r>
            <a:endParaRPr/>
          </a:p>
          <a:p>
            <a:pPr indent="-342900" lvl="1" marL="812800" marR="5080" rtl="0" algn="l">
              <a:lnSpc>
                <a:spcPct val="100000"/>
              </a:lnSpc>
              <a:spcBef>
                <a:spcPts val="600"/>
              </a:spcBef>
              <a:spcAft>
                <a:spcPts val="0"/>
              </a:spcAft>
              <a:buClr>
                <a:srgbClr val="585858"/>
              </a:buClr>
              <a:buSzPts val="2800"/>
              <a:buFont typeface="Arial"/>
              <a:buChar char="•"/>
            </a:pPr>
            <a:r>
              <a:rPr b="0" i="0" lang="en-US" sz="2800" u="none" cap="none" strike="noStrike">
                <a:solidFill>
                  <a:srgbClr val="585858"/>
                </a:solidFill>
                <a:latin typeface="Calibri"/>
                <a:ea typeface="Calibri"/>
                <a:cs typeface="Calibri"/>
                <a:sym typeface="Calibri"/>
              </a:rPr>
              <a:t>At least 2 years of 100% course load (15.0  credits/semester) </a:t>
            </a:r>
            <a:r>
              <a:rPr b="1" i="0" lang="en-US" sz="2800" u="none" cap="none" strike="noStrike">
                <a:solidFill>
                  <a:srgbClr val="585858"/>
                </a:solidFill>
                <a:latin typeface="Calibri"/>
                <a:ea typeface="Calibri"/>
                <a:cs typeface="Calibri"/>
                <a:sym typeface="Calibri"/>
              </a:rPr>
              <a:t>undergraduate </a:t>
            </a:r>
            <a:r>
              <a:rPr b="0" i="0" lang="en-US" sz="2800" u="none" cap="none" strike="noStrike">
                <a:solidFill>
                  <a:srgbClr val="585858"/>
                </a:solidFill>
                <a:latin typeface="Calibri"/>
                <a:ea typeface="Calibri"/>
                <a:cs typeface="Calibri"/>
                <a:sym typeface="Calibri"/>
              </a:rPr>
              <a:t>education in a  university science program</a:t>
            </a:r>
            <a:endParaRPr/>
          </a:p>
          <a:p>
            <a:pPr indent="-342900" lvl="2" marL="1270000" marR="0" rtl="0" algn="l">
              <a:lnSpc>
                <a:spcPct val="100000"/>
              </a:lnSpc>
              <a:spcBef>
                <a:spcPts val="600"/>
              </a:spcBef>
              <a:spcAft>
                <a:spcPts val="0"/>
              </a:spcAft>
              <a:buClr>
                <a:srgbClr val="585858"/>
              </a:buClr>
              <a:buSzPts val="2400"/>
              <a:buFont typeface="Arial"/>
              <a:buChar char="•"/>
            </a:pPr>
            <a:r>
              <a:rPr b="1" i="0" lang="en-US" sz="2400" u="none" cap="none" strike="noStrike">
                <a:solidFill>
                  <a:srgbClr val="585858"/>
                </a:solidFill>
                <a:latin typeface="Calibri"/>
                <a:ea typeface="Calibri"/>
                <a:cs typeface="Calibri"/>
                <a:sym typeface="Calibri"/>
              </a:rPr>
              <a:t>Prerequisite Courses:</a:t>
            </a:r>
            <a:endParaRPr/>
          </a:p>
          <a:p>
            <a:pPr indent="-286385" lvl="3" marL="1670685" marR="210820" rtl="0" algn="l">
              <a:lnSpc>
                <a:spcPct val="100000"/>
              </a:lnSpc>
              <a:spcBef>
                <a:spcPts val="5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2 Biological Sciences (recommended emphasis on animal  biology) = </a:t>
            </a:r>
            <a:r>
              <a:rPr lang="en-US" sz="2000">
                <a:solidFill>
                  <a:srgbClr val="585858"/>
                </a:solidFill>
                <a:latin typeface="Calibri"/>
                <a:ea typeface="Calibri"/>
                <a:cs typeface="Calibri"/>
                <a:sym typeface="Calibri"/>
              </a:rPr>
              <a:t>6</a:t>
            </a:r>
            <a:r>
              <a:rPr b="0" i="0" lang="en-US" sz="2000" u="none" cap="none" strike="noStrike">
                <a:solidFill>
                  <a:srgbClr val="585858"/>
                </a:solidFill>
                <a:latin typeface="Calibri"/>
                <a:ea typeface="Calibri"/>
                <a:cs typeface="Calibri"/>
                <a:sym typeface="Calibri"/>
              </a:rPr>
              <a:t> credits</a:t>
            </a:r>
            <a:endParaRPr/>
          </a:p>
          <a:p>
            <a:pPr indent="-286385" lvl="3" marL="1670685" marR="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Cell biology = </a:t>
            </a:r>
            <a:r>
              <a:rPr lang="en-US" sz="2000">
                <a:solidFill>
                  <a:srgbClr val="585858"/>
                </a:solidFill>
                <a:latin typeface="Calibri"/>
                <a:ea typeface="Calibri"/>
                <a:cs typeface="Calibri"/>
                <a:sym typeface="Calibri"/>
              </a:rPr>
              <a:t>3</a:t>
            </a:r>
            <a:r>
              <a:rPr b="0" i="0" lang="en-US" sz="2000" u="none" cap="none" strike="noStrike">
                <a:solidFill>
                  <a:srgbClr val="585858"/>
                </a:solidFill>
                <a:latin typeface="Calibri"/>
                <a:ea typeface="Calibri"/>
                <a:cs typeface="Calibri"/>
                <a:sym typeface="Calibri"/>
              </a:rPr>
              <a:t> credits</a:t>
            </a:r>
            <a:endParaRPr/>
          </a:p>
          <a:p>
            <a:pPr indent="-286385" lvl="3" marL="1670685" marR="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Genetics = </a:t>
            </a:r>
            <a:r>
              <a:rPr lang="en-US" sz="2000">
                <a:solidFill>
                  <a:srgbClr val="585858"/>
                </a:solidFill>
                <a:latin typeface="Calibri"/>
                <a:ea typeface="Calibri"/>
                <a:cs typeface="Calibri"/>
                <a:sym typeface="Calibri"/>
              </a:rPr>
              <a:t>3 </a:t>
            </a:r>
            <a:r>
              <a:rPr b="0" i="0" lang="en-US" sz="2000" u="none" cap="none" strike="noStrike">
                <a:solidFill>
                  <a:srgbClr val="585858"/>
                </a:solidFill>
                <a:latin typeface="Calibri"/>
                <a:ea typeface="Calibri"/>
                <a:cs typeface="Calibri"/>
                <a:sym typeface="Calibri"/>
              </a:rPr>
              <a:t>credits</a:t>
            </a:r>
            <a:endParaRPr/>
          </a:p>
          <a:p>
            <a:pPr indent="-286385" lvl="3" marL="1670685" marR="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Biochemistry = </a:t>
            </a:r>
            <a:r>
              <a:rPr lang="en-US" sz="2000">
                <a:solidFill>
                  <a:srgbClr val="585858"/>
                </a:solidFill>
                <a:latin typeface="Calibri"/>
                <a:ea typeface="Calibri"/>
                <a:cs typeface="Calibri"/>
                <a:sym typeface="Calibri"/>
              </a:rPr>
              <a:t>3</a:t>
            </a:r>
            <a:r>
              <a:rPr b="0" i="0" lang="en-US" sz="2000" u="none" cap="none" strike="noStrike">
                <a:solidFill>
                  <a:srgbClr val="585858"/>
                </a:solidFill>
                <a:latin typeface="Calibri"/>
                <a:ea typeface="Calibri"/>
                <a:cs typeface="Calibri"/>
                <a:sym typeface="Calibri"/>
              </a:rPr>
              <a:t> credits</a:t>
            </a:r>
            <a:endParaRPr/>
          </a:p>
          <a:p>
            <a:pPr indent="-286385" lvl="3" marL="1670685" marR="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Statistics = </a:t>
            </a:r>
            <a:r>
              <a:rPr lang="en-US" sz="2000">
                <a:solidFill>
                  <a:srgbClr val="585858"/>
                </a:solidFill>
                <a:latin typeface="Calibri"/>
                <a:ea typeface="Calibri"/>
                <a:cs typeface="Calibri"/>
                <a:sym typeface="Calibri"/>
              </a:rPr>
              <a:t>3</a:t>
            </a:r>
            <a:r>
              <a:rPr b="0" i="0" lang="en-US" sz="2000" u="none" cap="none" strike="noStrike">
                <a:solidFill>
                  <a:srgbClr val="585858"/>
                </a:solidFill>
                <a:latin typeface="Calibri"/>
                <a:ea typeface="Calibri"/>
                <a:cs typeface="Calibri"/>
                <a:sym typeface="Calibri"/>
              </a:rPr>
              <a:t> credits</a:t>
            </a:r>
            <a:endParaRPr/>
          </a:p>
          <a:p>
            <a:pPr indent="-286385" lvl="3" marL="1670685" marR="0" rtl="0" algn="l">
              <a:lnSpc>
                <a:spcPct val="100000"/>
              </a:lnSpc>
              <a:spcBef>
                <a:spcPts val="400"/>
              </a:spcBef>
              <a:spcAft>
                <a:spcPts val="0"/>
              </a:spcAft>
              <a:buClr>
                <a:srgbClr val="585858"/>
              </a:buClr>
              <a:buSzPts val="2000"/>
              <a:buFont typeface="Arial"/>
              <a:buChar char="•"/>
            </a:pPr>
            <a:r>
              <a:rPr b="0" i="0" lang="en-US" sz="2000" u="none" cap="none" strike="noStrike">
                <a:solidFill>
                  <a:srgbClr val="585858"/>
                </a:solidFill>
                <a:latin typeface="Calibri"/>
                <a:ea typeface="Calibri"/>
                <a:cs typeface="Calibri"/>
                <a:sym typeface="Calibri"/>
              </a:rPr>
              <a:t>2 Humanities/social sciences = </a:t>
            </a:r>
            <a:r>
              <a:rPr lang="en-US" sz="2000">
                <a:solidFill>
                  <a:srgbClr val="585858"/>
                </a:solidFill>
                <a:latin typeface="Calibri"/>
                <a:ea typeface="Calibri"/>
                <a:cs typeface="Calibri"/>
                <a:sym typeface="Calibri"/>
              </a:rPr>
              <a:t>6</a:t>
            </a:r>
            <a:r>
              <a:rPr b="0" i="0" lang="en-US" sz="2000" u="none" cap="none" strike="noStrike">
                <a:solidFill>
                  <a:srgbClr val="585858"/>
                </a:solidFill>
                <a:latin typeface="Calibri"/>
                <a:ea typeface="Calibri"/>
                <a:cs typeface="Calibri"/>
                <a:sym typeface="Calibri"/>
              </a:rPr>
              <a:t> credits</a:t>
            </a:r>
            <a:endParaRPr/>
          </a:p>
        </p:txBody>
      </p:sp>
      <p:sp>
        <p:nvSpPr>
          <p:cNvPr id="94" name="Google Shape;94;p14"/>
          <p:cNvSpPr/>
          <p:nvPr/>
        </p:nvSpPr>
        <p:spPr>
          <a:xfrm>
            <a:off x="764538" y="6044691"/>
            <a:ext cx="6340500" cy="3555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85858"/>
              </a:buClr>
              <a:buFont typeface="Calibri"/>
              <a:buNone/>
            </a:pPr>
            <a:r>
              <a:rPr b="0" i="0" lang="en-US" sz="1100" u="none" cap="none" strike="noStrike">
                <a:solidFill>
                  <a:srgbClr val="585858"/>
                </a:solidFill>
                <a:latin typeface="Calibri"/>
                <a:ea typeface="Calibri"/>
                <a:cs typeface="Calibri"/>
                <a:sym typeface="Calibri"/>
              </a:rPr>
              <a:t>(</a:t>
            </a:r>
            <a:r>
              <a:rPr b="0" i="0" lang="en-US" sz="1400" u="none" cap="none" strike="noStrike">
                <a:solidFill>
                  <a:srgbClr val="585858"/>
                </a:solidFill>
                <a:latin typeface="Calibri"/>
                <a:ea typeface="Calibri"/>
                <a:cs typeface="Calibri"/>
                <a:sym typeface="Calibri"/>
              </a:rPr>
              <a:t>more details at </a:t>
            </a:r>
            <a:r>
              <a:rPr b="0" i="0" lang="en-US" sz="1100" u="sng" cap="none" strike="noStrike">
                <a:solidFill>
                  <a:schemeClr val="hlink"/>
                </a:solidFill>
                <a:latin typeface="Calibri"/>
                <a:ea typeface="Calibri"/>
                <a:cs typeface="Calibri"/>
                <a:sym typeface="Calibri"/>
                <a:hlinkClick r:id="rId4"/>
              </a:rPr>
              <a:t>http://www.ovc.uoguelph.ca/recruitment/en/applyingtodvm/Academicrequirements.asp </a:t>
            </a:r>
            <a:r>
              <a:rPr b="0" i="0" lang="en-US" sz="1100" u="none" cap="none" strike="noStrike">
                <a:solidFill>
                  <a:srgbClr val="585858"/>
                </a:solidFill>
                <a:latin typeface="Calibri"/>
                <a:ea typeface="Calibri"/>
                <a:cs typeface="Calibri"/>
                <a:sym typeface="Calibri"/>
              </a:rPr>
              <a:t>)</a:t>
            </a:r>
            <a:endParaRP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68"/>
          <p:cNvSpPr txBox="1"/>
          <p:nvPr>
            <p:ph type="title"/>
          </p:nvPr>
        </p:nvSpPr>
        <p:spPr>
          <a:xfrm>
            <a:off x="764540" y="278765"/>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New this year...</a:t>
            </a:r>
            <a:endParaRPr/>
          </a:p>
        </p:txBody>
      </p:sp>
      <p:sp>
        <p:nvSpPr>
          <p:cNvPr id="482" name="Google Shape;482;p68"/>
          <p:cNvSpPr txBox="1"/>
          <p:nvPr/>
        </p:nvSpPr>
        <p:spPr>
          <a:xfrm>
            <a:off x="854600" y="1329400"/>
            <a:ext cx="7524900" cy="24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u="sng">
                <a:solidFill>
                  <a:schemeClr val="hlink"/>
                </a:solidFill>
                <a:hlinkClick r:id="rId3"/>
              </a:rPr>
              <a:t>https://www.youtube.com/watch?v=Ph5LdGZBeps</a:t>
            </a:r>
            <a:endParaRPr sz="1800">
              <a:latin typeface="Calibri"/>
              <a:ea typeface="Calibri"/>
              <a:cs typeface="Calibri"/>
              <a:sym typeface="Calibri"/>
            </a:endParaRPr>
          </a:p>
        </p:txBody>
      </p:sp>
      <p:pic>
        <p:nvPicPr>
          <p:cNvPr id="483" name="Google Shape;483;p68"/>
          <p:cNvPicPr preferRelativeResize="0"/>
          <p:nvPr/>
        </p:nvPicPr>
        <p:blipFill>
          <a:blip r:embed="rId4">
            <a:alphaModFix/>
          </a:blip>
          <a:stretch>
            <a:fillRect/>
          </a:stretch>
        </p:blipFill>
        <p:spPr>
          <a:xfrm>
            <a:off x="1958917" y="2113850"/>
            <a:ext cx="5500474" cy="39059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69"/>
          <p:cNvSpPr txBox="1"/>
          <p:nvPr>
            <p:ph type="title"/>
          </p:nvPr>
        </p:nvSpPr>
        <p:spPr>
          <a:xfrm>
            <a:off x="3139615" y="2995240"/>
            <a:ext cx="7614900" cy="10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Questions?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p:nvPr/>
        </p:nvSpPr>
        <p:spPr>
          <a:xfrm>
            <a:off x="7348728" y="-1"/>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00" name="Google Shape;100;p15"/>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Admission Requirements:</a:t>
            </a:r>
            <a:endParaRPr/>
          </a:p>
        </p:txBody>
      </p:sp>
      <p:sp>
        <p:nvSpPr>
          <p:cNvPr id="101" name="Google Shape;101;p15"/>
          <p:cNvSpPr/>
          <p:nvPr/>
        </p:nvSpPr>
        <p:spPr>
          <a:xfrm>
            <a:off x="764538" y="975149"/>
            <a:ext cx="3834000" cy="10668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3600"/>
              <a:buFont typeface="Arial"/>
              <a:buChar char="•"/>
            </a:pPr>
            <a:r>
              <a:rPr b="0" i="0" lang="en-US" sz="3600" u="none" cap="none" strike="noStrike">
                <a:solidFill>
                  <a:srgbClr val="4F81BC"/>
                </a:solidFill>
                <a:latin typeface="Calibri"/>
                <a:ea typeface="Calibri"/>
                <a:cs typeface="Calibri"/>
                <a:sym typeface="Calibri"/>
              </a:rPr>
              <a:t>Academic (cont’d):</a:t>
            </a:r>
            <a:endParaRPr/>
          </a:p>
        </p:txBody>
      </p:sp>
      <p:sp>
        <p:nvSpPr>
          <p:cNvPr id="102" name="Google Shape;102;p15"/>
          <p:cNvSpPr/>
          <p:nvPr/>
        </p:nvSpPr>
        <p:spPr>
          <a:xfrm>
            <a:off x="1221737" y="2014852"/>
            <a:ext cx="7491600" cy="4000500"/>
          </a:xfrm>
          <a:prstGeom prst="rect">
            <a:avLst/>
          </a:prstGeom>
          <a:noFill/>
          <a:ln>
            <a:noFill/>
          </a:ln>
        </p:spPr>
        <p:txBody>
          <a:bodyPr anchorCtr="0" anchor="t" bIns="0" lIns="0" spcFirstLastPara="1" rIns="0" wrap="square" tIns="0">
            <a:noAutofit/>
          </a:bodyPr>
          <a:lstStyle/>
          <a:p>
            <a:pPr indent="-342900" lvl="0" marL="355600" marR="5080" rtl="0" algn="l">
              <a:lnSpc>
                <a:spcPct val="100000"/>
              </a:lnSpc>
              <a:spcBef>
                <a:spcPts val="0"/>
              </a:spcBef>
              <a:spcAft>
                <a:spcPts val="0"/>
              </a:spcAft>
              <a:buClr>
                <a:srgbClr val="585858"/>
              </a:buClr>
              <a:buSzPts val="2800"/>
              <a:buFont typeface="Arial"/>
              <a:buChar char="•"/>
            </a:pPr>
            <a:r>
              <a:rPr b="0" i="0" lang="en-US" sz="2800" u="none" cap="none" strike="noStrike">
                <a:solidFill>
                  <a:srgbClr val="585858"/>
                </a:solidFill>
                <a:latin typeface="Calibri"/>
                <a:ea typeface="Calibri"/>
                <a:cs typeface="Calibri"/>
                <a:sym typeface="Calibri"/>
              </a:rPr>
              <a:t>The GPA from your </a:t>
            </a:r>
            <a:r>
              <a:rPr b="1" i="0" lang="en-US" sz="2800" u="none" cap="none" strike="noStrike">
                <a:solidFill>
                  <a:srgbClr val="585858"/>
                </a:solidFill>
                <a:latin typeface="Calibri"/>
                <a:ea typeface="Calibri"/>
                <a:cs typeface="Calibri"/>
                <a:sym typeface="Calibri"/>
              </a:rPr>
              <a:t>last two full-time semesters</a:t>
            </a:r>
            <a:r>
              <a:rPr b="0" i="0" lang="en-US" sz="2800" u="none" cap="none" strike="noStrike">
                <a:solidFill>
                  <a:srgbClr val="585858"/>
                </a:solidFill>
                <a:latin typeface="Calibri"/>
                <a:ea typeface="Calibri"/>
                <a:cs typeface="Calibri"/>
                <a:sym typeface="Calibri"/>
              </a:rPr>
              <a:t>,  as well as the average of your 8 </a:t>
            </a:r>
            <a:r>
              <a:rPr b="1" i="0" lang="en-US" sz="2800" u="none" cap="none" strike="noStrike">
                <a:solidFill>
                  <a:srgbClr val="585858"/>
                </a:solidFill>
                <a:latin typeface="Calibri"/>
                <a:ea typeface="Calibri"/>
                <a:cs typeface="Calibri"/>
                <a:sym typeface="Calibri"/>
              </a:rPr>
              <a:t>prerequisite  courses </a:t>
            </a:r>
            <a:r>
              <a:rPr b="0" i="0" lang="en-US" sz="2800" u="none" cap="none" strike="noStrike">
                <a:solidFill>
                  <a:srgbClr val="585858"/>
                </a:solidFill>
                <a:latin typeface="Calibri"/>
                <a:ea typeface="Calibri"/>
                <a:cs typeface="Calibri"/>
                <a:sym typeface="Calibri"/>
              </a:rPr>
              <a:t>must be ≥7.0 (B+) on York’s 9-point scale.</a:t>
            </a:r>
            <a:endParaRPr/>
          </a:p>
          <a:p>
            <a:pPr indent="152400" lvl="0" marL="0" marR="0" rtl="0" algn="l">
              <a:lnSpc>
                <a:spcPct val="100000"/>
              </a:lnSpc>
              <a:spcBef>
                <a:spcPts val="0"/>
              </a:spcBef>
              <a:spcAft>
                <a:spcPts val="0"/>
              </a:spcAft>
              <a:buClr>
                <a:srgbClr val="000000"/>
              </a:buClr>
              <a:buFont typeface="Times New Roman"/>
              <a:buNone/>
            </a:pPr>
            <a:r>
              <a:t/>
            </a:r>
            <a:endParaRPr b="0" i="0" sz="1800" u="none" cap="none" strike="noStrike">
              <a:solidFill>
                <a:srgbClr val="000000"/>
              </a:solidFill>
              <a:latin typeface="Calibri"/>
              <a:ea typeface="Calibri"/>
              <a:cs typeface="Calibri"/>
              <a:sym typeface="Calibri"/>
            </a:endParaRPr>
          </a:p>
          <a:p>
            <a:pPr indent="-342900" lvl="0" marL="355600" marR="0" rtl="0" algn="l">
              <a:lnSpc>
                <a:spcPct val="100000"/>
              </a:lnSpc>
              <a:spcBef>
                <a:spcPts val="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MCAT</a:t>
            </a:r>
            <a:endParaRPr/>
          </a:p>
          <a:p>
            <a:pPr indent="-317500" lvl="1" marL="812800" marR="0" rtl="0" algn="l">
              <a:lnSpc>
                <a:spcPct val="100000"/>
              </a:lnSpc>
              <a:spcBef>
                <a:spcPts val="500"/>
              </a:spcBef>
              <a:spcAft>
                <a:spcPts val="0"/>
              </a:spcAft>
              <a:buClr>
                <a:srgbClr val="585858"/>
              </a:buClr>
              <a:buSzPts val="2400"/>
              <a:buFont typeface="Arial"/>
              <a:buChar char="•"/>
            </a:pPr>
            <a:r>
              <a:rPr b="1" i="0" lang="en-US" sz="2400" u="none" cap="none" strike="noStrike">
                <a:solidFill>
                  <a:srgbClr val="585858"/>
                </a:solidFill>
                <a:latin typeface="Calibri"/>
                <a:ea typeface="Calibri"/>
                <a:cs typeface="Calibri"/>
                <a:sym typeface="Calibri"/>
              </a:rPr>
              <a:t>Note: </a:t>
            </a:r>
            <a:r>
              <a:rPr b="0" i="0" lang="en-US" sz="2400" u="none" cap="none" strike="noStrike">
                <a:solidFill>
                  <a:srgbClr val="424242"/>
                </a:solidFill>
                <a:latin typeface="Calibri"/>
                <a:ea typeface="Calibri"/>
                <a:cs typeface="Calibri"/>
                <a:sym typeface="Calibri"/>
              </a:rPr>
              <a:t>The MCAT is no longer required for applicants to the DVM program, beginning with applications for Fall 2016 entry.</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Admission Requirements:</a:t>
            </a:r>
            <a:endParaRPr/>
          </a:p>
        </p:txBody>
      </p:sp>
      <p:sp>
        <p:nvSpPr>
          <p:cNvPr id="108" name="Google Shape;108;p16"/>
          <p:cNvSpPr/>
          <p:nvPr/>
        </p:nvSpPr>
        <p:spPr>
          <a:xfrm>
            <a:off x="765758" y="1632075"/>
            <a:ext cx="6270000" cy="48168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Clr>
                <a:srgbClr val="4F81BC"/>
              </a:buClr>
              <a:buSzPts val="3200"/>
              <a:buFont typeface="Arial"/>
              <a:buChar char="•"/>
            </a:pPr>
            <a:r>
              <a:rPr b="0" i="0" lang="en-US" sz="3200" u="none" cap="none" strike="noStrike">
                <a:solidFill>
                  <a:srgbClr val="4F81BC"/>
                </a:solidFill>
                <a:latin typeface="Calibri"/>
                <a:ea typeface="Calibri"/>
                <a:cs typeface="Calibri"/>
                <a:sym typeface="Calibri"/>
              </a:rPr>
              <a:t>Non-academic:</a:t>
            </a:r>
            <a:endParaRPr b="0" i="0" sz="1800" u="none" cap="none" strike="noStrike">
              <a:solidFill>
                <a:srgbClr val="000000"/>
              </a:solidFill>
              <a:latin typeface="Calibri"/>
              <a:ea typeface="Calibri"/>
              <a:cs typeface="Calibri"/>
              <a:sym typeface="Calibri"/>
            </a:endParaRPr>
          </a:p>
          <a:p>
            <a:pPr indent="-342900" lvl="1" marL="812800" marR="0" rtl="0" algn="l">
              <a:lnSpc>
                <a:spcPct val="100000"/>
              </a:lnSpc>
              <a:spcBef>
                <a:spcPts val="2100"/>
              </a:spcBef>
              <a:spcAft>
                <a:spcPts val="0"/>
              </a:spcAft>
              <a:buClr>
                <a:srgbClr val="585858"/>
              </a:buClr>
              <a:buSzPts val="2400"/>
              <a:buFont typeface="Arial"/>
              <a:buChar char="•"/>
            </a:pPr>
            <a:r>
              <a:rPr b="1" i="0" lang="en-US" sz="2400" u="sng" cap="none" strike="noStrike">
                <a:solidFill>
                  <a:srgbClr val="585858"/>
                </a:solidFill>
                <a:latin typeface="Calibri"/>
                <a:ea typeface="Calibri"/>
                <a:cs typeface="Calibri"/>
                <a:sym typeface="Calibri"/>
              </a:rPr>
              <a:t>Undergraduate Student </a:t>
            </a:r>
            <a:endParaRPr/>
          </a:p>
          <a:p>
            <a:pPr indent="-342900" lvl="1" marL="812800" marR="0" rtl="0" algn="l">
              <a:lnSpc>
                <a:spcPct val="100000"/>
              </a:lnSpc>
              <a:spcBef>
                <a:spcPts val="2100"/>
              </a:spcBef>
              <a:spcAft>
                <a:spcPts val="0"/>
              </a:spcAft>
              <a:buClr>
                <a:srgbClr val="585858"/>
              </a:buClr>
              <a:buSzPts val="2400"/>
              <a:buFont typeface="Arial"/>
              <a:buChar char="•"/>
            </a:pPr>
            <a:r>
              <a:rPr b="1" i="0" lang="en-US" sz="2400" u="none" cap="none" strike="noStrike">
                <a:solidFill>
                  <a:srgbClr val="585858"/>
                </a:solidFill>
                <a:latin typeface="Calibri"/>
                <a:ea typeface="Calibri"/>
                <a:cs typeface="Calibri"/>
                <a:sym typeface="Calibri"/>
              </a:rPr>
              <a:t>3 Referee Assessments </a:t>
            </a:r>
            <a:r>
              <a:rPr b="0" i="0" lang="en-US" sz="2400" u="none" cap="none" strike="noStrike">
                <a:solidFill>
                  <a:srgbClr val="585858"/>
                </a:solidFill>
                <a:latin typeface="Calibri"/>
                <a:ea typeface="Calibri"/>
                <a:cs typeface="Calibri"/>
                <a:sym typeface="Calibri"/>
              </a:rPr>
              <a:t>(reference</a:t>
            </a:r>
            <a:endParaRPr/>
          </a:p>
          <a:p>
            <a:pPr indent="812800" lvl="0" marL="0" marR="0" rtl="0" algn="l">
              <a:lnSpc>
                <a:spcPct val="100000"/>
              </a:lnSpc>
              <a:spcBef>
                <a:spcPts val="0"/>
              </a:spcBef>
              <a:spcAft>
                <a:spcPts val="0"/>
              </a:spcAft>
              <a:buClr>
                <a:srgbClr val="585858"/>
              </a:buClr>
              <a:buFont typeface="Calibri"/>
              <a:buNone/>
            </a:pPr>
            <a:r>
              <a:rPr b="0" i="0" lang="en-US" sz="2400" u="none" cap="none" strike="noStrike">
                <a:solidFill>
                  <a:srgbClr val="585858"/>
                </a:solidFill>
                <a:latin typeface="Calibri"/>
                <a:ea typeface="Calibri"/>
                <a:cs typeface="Calibri"/>
                <a:sym typeface="Calibri"/>
              </a:rPr>
              <a:t>letters)</a:t>
            </a:r>
            <a:endParaRPr/>
          </a:p>
          <a:p>
            <a:pPr indent="-342900" lvl="1" marL="812800" marR="5080" rtl="0" algn="l">
              <a:lnSpc>
                <a:spcPct val="100000"/>
              </a:lnSpc>
              <a:spcBef>
                <a:spcPts val="2000"/>
              </a:spcBef>
              <a:spcAft>
                <a:spcPts val="0"/>
              </a:spcAft>
              <a:buClr>
                <a:srgbClr val="585858"/>
              </a:buClr>
              <a:buSzPts val="2000"/>
              <a:buFont typeface="Arial"/>
              <a:buChar char="•"/>
            </a:pPr>
            <a:r>
              <a:rPr b="1" i="0" lang="en-US" sz="2000" u="none" cap="none" strike="noStrike">
                <a:solidFill>
                  <a:srgbClr val="585858"/>
                </a:solidFill>
                <a:latin typeface="Calibri"/>
                <a:ea typeface="Calibri"/>
                <a:cs typeface="Calibri"/>
                <a:sym typeface="Calibri"/>
              </a:rPr>
              <a:t>Two </a:t>
            </a:r>
            <a:r>
              <a:rPr b="0" i="0" lang="en-US" sz="2000" u="none" cap="none" strike="noStrike">
                <a:solidFill>
                  <a:srgbClr val="585858"/>
                </a:solidFill>
                <a:latin typeface="Calibri"/>
                <a:ea typeface="Calibri"/>
                <a:cs typeface="Calibri"/>
                <a:sym typeface="Calibri"/>
              </a:rPr>
              <a:t>of the three referees selected must be  veterinarians with whom you have obtained  veterinary and/or animal experience.</a:t>
            </a:r>
            <a:endParaRPr b="0" i="0" sz="2000" u="none" cap="none" strike="noStrike">
              <a:solidFill>
                <a:srgbClr val="000000"/>
              </a:solidFill>
              <a:latin typeface="Calibri"/>
              <a:ea typeface="Calibri"/>
              <a:cs typeface="Calibri"/>
              <a:sym typeface="Calibri"/>
            </a:endParaRPr>
          </a:p>
          <a:p>
            <a:pPr indent="-342900" lvl="1" marL="812800" marR="5080" rtl="0" algn="l">
              <a:lnSpc>
                <a:spcPct val="100000"/>
              </a:lnSpc>
              <a:spcBef>
                <a:spcPts val="2000"/>
              </a:spcBef>
              <a:spcAft>
                <a:spcPts val="0"/>
              </a:spcAft>
              <a:buClr>
                <a:srgbClr val="585858"/>
              </a:buClr>
              <a:buSzPts val="2400"/>
              <a:buFont typeface="Arial"/>
              <a:buChar char="•"/>
            </a:pPr>
            <a:r>
              <a:rPr b="1" i="0" lang="en-US" sz="2400" u="sng" cap="none" strike="noStrike">
                <a:solidFill>
                  <a:srgbClr val="585858"/>
                </a:solidFill>
                <a:latin typeface="Calibri"/>
                <a:ea typeface="Calibri"/>
                <a:cs typeface="Calibri"/>
                <a:sym typeface="Calibri"/>
              </a:rPr>
              <a:t>Graduate Student</a:t>
            </a:r>
            <a:endParaRPr/>
          </a:p>
          <a:p>
            <a:pPr indent="-342900" lvl="1" marL="812800" marR="5080" rtl="0" algn="l">
              <a:lnSpc>
                <a:spcPct val="100000"/>
              </a:lnSpc>
              <a:spcBef>
                <a:spcPts val="2000"/>
              </a:spcBef>
              <a:spcAft>
                <a:spcPts val="0"/>
              </a:spcAft>
              <a:buClr>
                <a:srgbClr val="585858"/>
              </a:buClr>
              <a:buSzPts val="2000"/>
              <a:buFont typeface="Arial"/>
              <a:buChar char="•"/>
            </a:pPr>
            <a:r>
              <a:rPr b="1" i="0" lang="en-US" sz="2000" u="none" cap="none" strike="noStrike">
                <a:solidFill>
                  <a:srgbClr val="585858"/>
                </a:solidFill>
                <a:latin typeface="Calibri"/>
                <a:ea typeface="Calibri"/>
                <a:cs typeface="Calibri"/>
                <a:sym typeface="Calibri"/>
              </a:rPr>
              <a:t>Two </a:t>
            </a:r>
            <a:r>
              <a:rPr b="0" i="0" lang="en-US" sz="2000" u="none" cap="none" strike="noStrike">
                <a:solidFill>
                  <a:srgbClr val="585858"/>
                </a:solidFill>
                <a:latin typeface="Calibri"/>
                <a:ea typeface="Calibri"/>
                <a:cs typeface="Calibri"/>
                <a:sym typeface="Calibri"/>
              </a:rPr>
              <a:t>of the four referees selected must be  veterinarians</a:t>
            </a:r>
            <a:endParaRPr b="0" i="0" sz="2000" u="none" cap="none" strike="noStrike">
              <a:solidFill>
                <a:srgbClr val="000000"/>
              </a:solidFill>
              <a:latin typeface="Calibri"/>
              <a:ea typeface="Calibri"/>
              <a:cs typeface="Calibri"/>
              <a:sym typeface="Calibri"/>
            </a:endParaRPr>
          </a:p>
        </p:txBody>
      </p:sp>
      <p:sp>
        <p:nvSpPr>
          <p:cNvPr id="109" name="Google Shape;109;p16"/>
          <p:cNvSpPr/>
          <p:nvPr/>
        </p:nvSpPr>
        <p:spPr>
          <a:xfrm>
            <a:off x="8171688" y="298690"/>
            <a:ext cx="675000" cy="6858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10" name="Google Shape;110;p16"/>
          <p:cNvSpPr/>
          <p:nvPr/>
        </p:nvSpPr>
        <p:spPr>
          <a:xfrm>
            <a:off x="7348728" y="-1"/>
            <a:ext cx="1697700" cy="1751100"/>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p:nvPr/>
        </p:nvSpPr>
        <p:spPr>
          <a:xfrm>
            <a:off x="7348728" y="-1"/>
            <a:ext cx="1697700" cy="17511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16" name="Google Shape;116;p17"/>
          <p:cNvSpPr txBox="1"/>
          <p:nvPr>
            <p:ph type="title"/>
          </p:nvPr>
        </p:nvSpPr>
        <p:spPr>
          <a:xfrm>
            <a:off x="764538" y="278763"/>
            <a:ext cx="7614900" cy="1008900"/>
          </a:xfrm>
          <a:prstGeom prst="rect">
            <a:avLst/>
          </a:prstGeom>
          <a:noFill/>
          <a:ln>
            <a:noFill/>
          </a:ln>
        </p:spPr>
        <p:txBody>
          <a:bodyPr anchorCtr="0" anchor="t" bIns="0" lIns="0" spcFirstLastPara="1" rIns="0" wrap="square" tIns="0">
            <a:noAutofit/>
          </a:bodyPr>
          <a:lstStyle/>
          <a:p>
            <a:pPr indent="12700" lvl="0" marL="0" marR="0" rtl="0" algn="l">
              <a:lnSpc>
                <a:spcPct val="105972"/>
              </a:lnSpc>
              <a:spcBef>
                <a:spcPts val="0"/>
              </a:spcBef>
              <a:spcAft>
                <a:spcPts val="0"/>
              </a:spcAft>
              <a:buClr>
                <a:srgbClr val="4F81BC"/>
              </a:buClr>
              <a:buFont typeface="Calibri"/>
              <a:buNone/>
            </a:pPr>
            <a:r>
              <a:rPr b="1" i="0" lang="en-US" sz="3600" u="none" cap="none" strike="noStrike">
                <a:solidFill>
                  <a:srgbClr val="4F81BC"/>
                </a:solidFill>
                <a:latin typeface="Calibri"/>
                <a:ea typeface="Calibri"/>
                <a:cs typeface="Calibri"/>
                <a:sym typeface="Calibri"/>
              </a:rPr>
              <a:t>Admission Requirements:</a:t>
            </a:r>
            <a:endParaRPr/>
          </a:p>
        </p:txBody>
      </p:sp>
      <p:sp>
        <p:nvSpPr>
          <p:cNvPr id="117" name="Google Shape;117;p17"/>
          <p:cNvSpPr/>
          <p:nvPr/>
        </p:nvSpPr>
        <p:spPr>
          <a:xfrm>
            <a:off x="765758" y="762000"/>
            <a:ext cx="6106800" cy="1442100"/>
          </a:xfrm>
          <a:prstGeom prst="rect">
            <a:avLst/>
          </a:prstGeom>
          <a:noFill/>
          <a:ln>
            <a:noFill/>
          </a:ln>
        </p:spPr>
        <p:txBody>
          <a:bodyPr anchorCtr="0" anchor="t" bIns="0" lIns="0" spcFirstLastPara="1" rIns="0" wrap="square" tIns="0">
            <a:noAutofit/>
          </a:bodyPr>
          <a:lstStyle/>
          <a:p>
            <a:pPr indent="-342900" lvl="0" marL="355600" marR="0" rtl="0" algn="l">
              <a:lnSpc>
                <a:spcPct val="104218"/>
              </a:lnSpc>
              <a:spcBef>
                <a:spcPts val="0"/>
              </a:spcBef>
              <a:spcAft>
                <a:spcPts val="0"/>
              </a:spcAft>
              <a:buClr>
                <a:srgbClr val="4F81BC"/>
              </a:buClr>
              <a:buSzPts val="3200"/>
              <a:buFont typeface="Arial"/>
              <a:buChar char="•"/>
            </a:pPr>
            <a:r>
              <a:rPr b="0" i="0" lang="en-US" sz="3200" u="none" cap="none" strike="noStrike">
                <a:solidFill>
                  <a:srgbClr val="4F81BC"/>
                </a:solidFill>
                <a:latin typeface="Calibri"/>
                <a:ea typeface="Calibri"/>
                <a:cs typeface="Calibri"/>
                <a:sym typeface="Calibri"/>
              </a:rPr>
              <a:t>Non-academic (cont’d):</a:t>
            </a:r>
            <a:endParaRPr/>
          </a:p>
          <a:p>
            <a:pPr indent="-342900" lvl="1" marL="812800" marR="0" rtl="0" algn="l">
              <a:lnSpc>
                <a:spcPct val="100000"/>
              </a:lnSpc>
              <a:spcBef>
                <a:spcPts val="1100"/>
              </a:spcBef>
              <a:spcAft>
                <a:spcPts val="0"/>
              </a:spcAft>
              <a:buClr>
                <a:srgbClr val="585858"/>
              </a:buClr>
              <a:buSzPts val="2800"/>
              <a:buFont typeface="Arial"/>
              <a:buChar char="•"/>
            </a:pPr>
            <a:r>
              <a:rPr b="1" i="0" lang="en-US" sz="2800" u="none" cap="none" strike="noStrike">
                <a:solidFill>
                  <a:srgbClr val="585858"/>
                </a:solidFill>
                <a:latin typeface="Calibri"/>
                <a:ea typeface="Calibri"/>
                <a:cs typeface="Calibri"/>
                <a:sym typeface="Calibri"/>
              </a:rPr>
              <a:t>Background Information Form </a:t>
            </a:r>
            <a:r>
              <a:rPr b="0" i="0" lang="en-US" sz="2800" u="none" cap="none" strike="noStrike">
                <a:solidFill>
                  <a:srgbClr val="585858"/>
                </a:solidFill>
                <a:latin typeface="Calibri"/>
                <a:ea typeface="Calibri"/>
                <a:cs typeface="Calibri"/>
                <a:sym typeface="Calibri"/>
              </a:rPr>
              <a:t>(BIF):</a:t>
            </a:r>
            <a:endParaRPr/>
          </a:p>
        </p:txBody>
      </p:sp>
      <p:graphicFrame>
        <p:nvGraphicFramePr>
          <p:cNvPr id="118" name="Google Shape;118;p17"/>
          <p:cNvGraphicFramePr/>
          <p:nvPr/>
        </p:nvGraphicFramePr>
        <p:xfrm>
          <a:off x="416812" y="2055663"/>
          <a:ext cx="3000000" cy="3000000"/>
        </p:xfrm>
        <a:graphic>
          <a:graphicData uri="http://schemas.openxmlformats.org/drawingml/2006/table">
            <a:tbl>
              <a:tblPr firstRow="1">
                <a:noFill/>
                <a:tableStyleId>{933B7375-DAE3-4EB3-A906-8A07376DFC3C}</a:tableStyleId>
              </a:tblPr>
              <a:tblGrid>
                <a:gridCol w="3791075"/>
              </a:tblGrid>
              <a:tr h="489575">
                <a:tc>
                  <a:txBody>
                    <a:bodyPr/>
                    <a:lstStyle/>
                    <a:p>
                      <a:pPr indent="-8887" lvl="0" marL="8887" marR="0" rtl="0" algn="l">
                        <a:lnSpc>
                          <a:spcPct val="100000"/>
                        </a:lnSpc>
                        <a:spcBef>
                          <a:spcPts val="0"/>
                        </a:spcBef>
                        <a:spcAft>
                          <a:spcPts val="0"/>
                        </a:spcAft>
                        <a:buClr>
                          <a:srgbClr val="FFFFFF"/>
                        </a:buClr>
                        <a:buFont typeface="Helvetica Neue"/>
                        <a:buNone/>
                      </a:pPr>
                      <a:r>
                        <a:rPr b="1" i="1" lang="en-US" sz="2600" u="none" cap="none" strike="noStrike">
                          <a:solidFill>
                            <a:srgbClr val="FFFFFF"/>
                          </a:solidFill>
                        </a:rPr>
                        <a:t>Personal statement</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C"/>
                    </a:solidFill>
                  </a:tcPr>
                </a:tc>
              </a:tr>
              <a:tr h="1264275">
                <a:tc>
                  <a:txBody>
                    <a:bodyPr/>
                    <a:lstStyle/>
                    <a:p>
                      <a:pPr indent="-8887" lvl="0" marL="8887" marR="111760" rtl="0" algn="l">
                        <a:lnSpc>
                          <a:spcPct val="100000"/>
                        </a:lnSpc>
                        <a:spcBef>
                          <a:spcPts val="0"/>
                        </a:spcBef>
                        <a:spcAft>
                          <a:spcPts val="0"/>
                        </a:spcAft>
                        <a:buClr>
                          <a:schemeClr val="dk1"/>
                        </a:buClr>
                        <a:buFont typeface="Helvetica Neue"/>
                        <a:buNone/>
                      </a:pPr>
                      <a:r>
                        <a:rPr lang="en-US" sz="2600"/>
                        <a:t>Series of questions exploring your understanding and motivation</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7E8"/>
                    </a:solidFill>
                  </a:tcPr>
                </a:tc>
              </a:tr>
            </a:tbl>
          </a:graphicData>
        </a:graphic>
      </p:graphicFrame>
      <p:graphicFrame>
        <p:nvGraphicFramePr>
          <p:cNvPr id="119" name="Google Shape;119;p17"/>
          <p:cNvGraphicFramePr/>
          <p:nvPr/>
        </p:nvGraphicFramePr>
        <p:xfrm>
          <a:off x="416812" y="4255513"/>
          <a:ext cx="3000000" cy="3000000"/>
        </p:xfrm>
        <a:graphic>
          <a:graphicData uri="http://schemas.openxmlformats.org/drawingml/2006/table">
            <a:tbl>
              <a:tblPr firstRow="1">
                <a:noFill/>
                <a:tableStyleId>{933B7375-DAE3-4EB3-A906-8A07376DFC3C}</a:tableStyleId>
              </a:tblPr>
              <a:tblGrid>
                <a:gridCol w="3791075"/>
              </a:tblGrid>
              <a:tr h="493025">
                <a:tc>
                  <a:txBody>
                    <a:bodyPr/>
                    <a:lstStyle/>
                    <a:p>
                      <a:pPr indent="-8887" lvl="0" marL="8887" marR="0" rtl="0" algn="l">
                        <a:lnSpc>
                          <a:spcPct val="100000"/>
                        </a:lnSpc>
                        <a:spcBef>
                          <a:spcPts val="0"/>
                        </a:spcBef>
                        <a:spcAft>
                          <a:spcPts val="0"/>
                        </a:spcAft>
                        <a:buClr>
                          <a:srgbClr val="FFFFFF"/>
                        </a:buClr>
                        <a:buFont typeface="Helvetica Neue"/>
                        <a:buNone/>
                      </a:pPr>
                      <a:r>
                        <a:rPr b="1" i="1" lang="en-US" sz="2600" u="none" cap="none" strike="noStrike">
                          <a:solidFill>
                            <a:srgbClr val="FFFFFF"/>
                          </a:solidFill>
                        </a:rPr>
                        <a:t>Veterinary Experience</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C"/>
                    </a:solidFill>
                  </a:tcPr>
                </a:tc>
              </a:tr>
              <a:tr h="1661825">
                <a:tc>
                  <a:txBody>
                    <a:bodyPr/>
                    <a:lstStyle/>
                    <a:p>
                      <a:pPr indent="-8887" lvl="0" marL="8887" marR="1031237" rtl="0" algn="l">
                        <a:lnSpc>
                          <a:spcPct val="100000"/>
                        </a:lnSpc>
                        <a:spcBef>
                          <a:spcPts val="0"/>
                        </a:spcBef>
                        <a:spcAft>
                          <a:spcPts val="0"/>
                        </a:spcAft>
                        <a:buClr>
                          <a:schemeClr val="dk1"/>
                        </a:buClr>
                        <a:buFont typeface="Helvetica Neue"/>
                        <a:buNone/>
                      </a:pPr>
                      <a:r>
                        <a:rPr lang="en-US" sz="2600" u="none" cap="none" strike="noStrike"/>
                        <a:t>Volunteer or paid;  supervised by a vet.</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7E8"/>
                    </a:solidFill>
                  </a:tcPr>
                </a:tc>
              </a:tr>
            </a:tbl>
          </a:graphicData>
        </a:graphic>
      </p:graphicFrame>
      <p:graphicFrame>
        <p:nvGraphicFramePr>
          <p:cNvPr id="120" name="Google Shape;120;p17"/>
          <p:cNvGraphicFramePr/>
          <p:nvPr/>
        </p:nvGraphicFramePr>
        <p:xfrm>
          <a:off x="4358894" y="2055672"/>
          <a:ext cx="3000000" cy="3000000"/>
        </p:xfrm>
        <a:graphic>
          <a:graphicData uri="http://schemas.openxmlformats.org/drawingml/2006/table">
            <a:tbl>
              <a:tblPr firstRow="1">
                <a:noFill/>
                <a:tableStyleId>{933B7375-DAE3-4EB3-A906-8A07376DFC3C}</a:tableStyleId>
              </a:tblPr>
              <a:tblGrid>
                <a:gridCol w="4621025"/>
              </a:tblGrid>
              <a:tr h="576475">
                <a:tc>
                  <a:txBody>
                    <a:bodyPr/>
                    <a:lstStyle/>
                    <a:p>
                      <a:pPr indent="-9525" lvl="0" marL="9525" marR="0" rtl="0" algn="l">
                        <a:lnSpc>
                          <a:spcPct val="100000"/>
                        </a:lnSpc>
                        <a:spcBef>
                          <a:spcPts val="0"/>
                        </a:spcBef>
                        <a:spcAft>
                          <a:spcPts val="0"/>
                        </a:spcAft>
                        <a:buClr>
                          <a:srgbClr val="FFFFFF"/>
                        </a:buClr>
                        <a:buFont typeface="Helvetica Neue"/>
                        <a:buNone/>
                      </a:pPr>
                      <a:r>
                        <a:rPr b="1" i="1" lang="en-US" sz="2600" u="none" cap="none" strike="noStrike">
                          <a:solidFill>
                            <a:srgbClr val="FFFFFF"/>
                          </a:solidFill>
                        </a:rPr>
                        <a:t>Animal Experience</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C"/>
                    </a:solidFill>
                  </a:tcPr>
                </a:tc>
              </a:tr>
              <a:tr h="1513300">
                <a:tc>
                  <a:txBody>
                    <a:bodyPr/>
                    <a:lstStyle/>
                    <a:p>
                      <a:pPr indent="-9525" lvl="0" marL="9525" marR="499743" rtl="0" algn="l">
                        <a:lnSpc>
                          <a:spcPct val="100000"/>
                        </a:lnSpc>
                        <a:spcBef>
                          <a:spcPts val="0"/>
                        </a:spcBef>
                        <a:spcAft>
                          <a:spcPts val="0"/>
                        </a:spcAft>
                        <a:buClr>
                          <a:schemeClr val="dk1"/>
                        </a:buClr>
                        <a:buFont typeface="Helvetica Neue"/>
                        <a:buNone/>
                      </a:pPr>
                      <a:r>
                        <a:rPr lang="en-US" sz="2600" u="none" cap="none" strike="noStrike"/>
                        <a:t>Pet store, work with livestock,  breeding program, etc. A vet  does not have to be present.</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7E8"/>
                    </a:solidFill>
                  </a:tcPr>
                </a:tc>
              </a:tr>
            </a:tbl>
          </a:graphicData>
        </a:graphic>
      </p:graphicFrame>
      <p:graphicFrame>
        <p:nvGraphicFramePr>
          <p:cNvPr id="121" name="Google Shape;121;p17"/>
          <p:cNvGraphicFramePr/>
          <p:nvPr/>
        </p:nvGraphicFramePr>
        <p:xfrm>
          <a:off x="4358894" y="4253357"/>
          <a:ext cx="3000000" cy="3000000"/>
        </p:xfrm>
        <a:graphic>
          <a:graphicData uri="http://schemas.openxmlformats.org/drawingml/2006/table">
            <a:tbl>
              <a:tblPr firstRow="1">
                <a:noFill/>
                <a:tableStyleId>{933B7375-DAE3-4EB3-A906-8A07376DFC3C}</a:tableStyleId>
              </a:tblPr>
              <a:tblGrid>
                <a:gridCol w="4681600"/>
              </a:tblGrid>
              <a:tr h="487675">
                <a:tc>
                  <a:txBody>
                    <a:bodyPr/>
                    <a:lstStyle/>
                    <a:p>
                      <a:pPr indent="-9525" lvl="0" marL="9525" marR="0" rtl="0" algn="l">
                        <a:lnSpc>
                          <a:spcPct val="100000"/>
                        </a:lnSpc>
                        <a:spcBef>
                          <a:spcPts val="0"/>
                        </a:spcBef>
                        <a:spcAft>
                          <a:spcPts val="0"/>
                        </a:spcAft>
                        <a:buClr>
                          <a:srgbClr val="FFFFFF"/>
                        </a:buClr>
                        <a:buFont typeface="Helvetica Neue"/>
                        <a:buNone/>
                      </a:pPr>
                      <a:r>
                        <a:rPr b="1" i="1" lang="en-US" sz="2600" u="none" cap="none" strike="noStrike">
                          <a:solidFill>
                            <a:srgbClr val="FFFFFF"/>
                          </a:solidFill>
                        </a:rPr>
                        <a:t>Extracurricular experience</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C"/>
                    </a:solidFill>
                  </a:tcPr>
                </a:tc>
              </a:tr>
              <a:tr h="1676375">
                <a:tc>
                  <a:txBody>
                    <a:bodyPr/>
                    <a:lstStyle/>
                    <a:p>
                      <a:pPr indent="-9525" lvl="0" marL="9525" marR="238125" rtl="0" algn="l">
                        <a:lnSpc>
                          <a:spcPct val="100000"/>
                        </a:lnSpc>
                        <a:spcBef>
                          <a:spcPts val="0"/>
                        </a:spcBef>
                        <a:spcAft>
                          <a:spcPts val="0"/>
                        </a:spcAft>
                        <a:buClr>
                          <a:schemeClr val="dk1"/>
                        </a:buClr>
                        <a:buFont typeface="Helvetica Neue"/>
                        <a:buNone/>
                      </a:pPr>
                      <a:r>
                        <a:rPr lang="en-US" sz="2600" u="none" cap="none" strike="noStrike"/>
                        <a:t>Jobs &amp; volunteer activities that  hone your communication,  interpersonal and organizational  skills.</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7E8"/>
                    </a:solidFill>
                  </a:tcPr>
                </a:tc>
              </a:tr>
            </a:tbl>
          </a:graphicData>
        </a:graphic>
      </p:graphicFrame>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